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182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6207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582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852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749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052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25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604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976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599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7822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434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1B7D7-45FE-4726-BEF9-B2E2C8F4938F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84749-A130-45A6-874C-CB81809292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397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8229600" cy="796908"/>
          </a:xfrm>
        </p:spPr>
        <p:txBody>
          <a:bodyPr>
            <a:normAutofit/>
          </a:bodyPr>
          <a:lstStyle/>
          <a:p>
            <a:r>
              <a:rPr lang="en-US" altLang="ko-KR" sz="2800" b="1" dirty="0" smtClean="0"/>
              <a:t>Table  </a:t>
            </a:r>
            <a:endParaRPr lang="ko-KR" altLang="en-US" sz="2800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43184"/>
              </p:ext>
            </p:extLst>
          </p:nvPr>
        </p:nvGraphicFramePr>
        <p:xfrm>
          <a:off x="642910" y="1000108"/>
          <a:ext cx="8064897" cy="556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5316"/>
                <a:gridCol w="1342771"/>
                <a:gridCol w="1625370"/>
                <a:gridCol w="1297343"/>
                <a:gridCol w="864097"/>
              </a:tblGrid>
              <a:tr h="12795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baseline="0" dirty="0" smtClean="0"/>
                        <a:t>CONCURRENT</a:t>
                      </a:r>
                    </a:p>
                    <a:p>
                      <a:pPr algn="ctr" latinLnBrk="1"/>
                      <a:r>
                        <a:rPr lang="en-US" altLang="ko-KR" sz="1200" b="1" baseline="0" dirty="0" smtClean="0"/>
                        <a:t>(n=152)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PAST</a:t>
                      </a:r>
                    </a:p>
                    <a:p>
                      <a:pPr algn="ctr" latinLnBrk="1"/>
                      <a:r>
                        <a:rPr lang="en-US" altLang="ko-KR" sz="1200" b="1" baseline="0" dirty="0" smtClean="0"/>
                        <a:t>(n=209)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NO USE</a:t>
                      </a:r>
                      <a:endParaRPr lang="en-US" altLang="ko-KR" sz="1200" b="1" baseline="0" dirty="0" smtClean="0"/>
                    </a:p>
                    <a:p>
                      <a:pPr algn="ctr" latinLnBrk="1"/>
                      <a:r>
                        <a:rPr lang="en-US" altLang="ko-KR" sz="1200" b="1" baseline="0" dirty="0" smtClean="0"/>
                        <a:t>(n= 189)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p value</a:t>
                      </a:r>
                      <a:endParaRPr lang="ko-KR" altLang="en-US" sz="1200" b="1" dirty="0"/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/>
                        <a:t>Reoperations</a:t>
                      </a:r>
                      <a:r>
                        <a:rPr lang="en-US" altLang="ko-KR" sz="1100" b="1" baseline="0" dirty="0" smtClean="0"/>
                        <a:t> for bleeding (%) </a:t>
                      </a:r>
                      <a:endParaRPr lang="ko-KR" altLang="en-US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2 (1.3)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7 (3.3) 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2 (1.1)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0.21</a:t>
                      </a:r>
                      <a:endParaRPr lang="ko-KR" altLang="en-US" sz="1100" b="0" dirty="0"/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</a:rPr>
                        <a:t>24-hour chest tube 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</a:rPr>
                        <a:t>drainage (mL)</a:t>
                      </a:r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ko-KR" alt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</a:rPr>
                        <a:t>571 </a:t>
                      </a:r>
                      <a:endParaRPr lang="ko-KR" alt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</a:rPr>
                        <a:t>613</a:t>
                      </a:r>
                      <a:endParaRPr lang="ko-KR" alt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</a:rPr>
                        <a:t>0.58</a:t>
                      </a:r>
                      <a:endParaRPr lang="ko-KR" altLang="en-US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/>
                        <a:t>Postoperative</a:t>
                      </a:r>
                      <a:r>
                        <a:rPr lang="en-US" altLang="ko-KR" sz="1100" b="1" baseline="0" dirty="0" smtClean="0"/>
                        <a:t> RBC </a:t>
                      </a:r>
                      <a:r>
                        <a:rPr lang="en-US" altLang="ko-KR" sz="1100" b="1" dirty="0" smtClean="0"/>
                        <a:t>transfusion</a:t>
                      </a:r>
                      <a:r>
                        <a:rPr lang="en-US" altLang="ko-KR" sz="1100" b="1" dirty="0" smtClean="0"/>
                        <a:t>(%)</a:t>
                      </a:r>
                      <a:endParaRPr lang="ko-KR" altLang="en-US" sz="11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11 (7.2)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14 (6.7)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9 (4.8)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0.52</a:t>
                      </a:r>
                      <a:endParaRPr lang="ko-KR" altLang="en-US" sz="1100" b="0" dirty="0"/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baseline="0" dirty="0" smtClean="0"/>
                        <a:t>Postoperative platelet </a:t>
                      </a:r>
                      <a:r>
                        <a:rPr lang="en-US" altLang="ko-KR" sz="1100" b="1" baseline="0" dirty="0" smtClean="0"/>
                        <a:t>transfusion (%)</a:t>
                      </a:r>
                      <a:endParaRPr lang="ko-KR" altLang="en-US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16 (10.5)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12 (5.7)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11 (5.8)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smtClean="0"/>
                        <a:t>0.16</a:t>
                      </a:r>
                      <a:endParaRPr lang="ko-KR" altLang="en-US" sz="1100" b="0" dirty="0"/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/>
                        <a:t>Unit of blood</a:t>
                      </a:r>
                      <a:r>
                        <a:rPr lang="en-US" altLang="ko-KR" sz="1100" b="1" baseline="0" dirty="0" smtClean="0"/>
                        <a:t> </a:t>
                      </a:r>
                      <a:r>
                        <a:rPr lang="en-US" altLang="ko-KR" sz="1100" b="1" baseline="0" dirty="0" smtClean="0"/>
                        <a:t>transfused per patient</a:t>
                      </a:r>
                      <a:endParaRPr lang="ko-KR" altLang="en-US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/>
                        <a:t>0.3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/>
                        <a:t>0.4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</a:t>
                      </a:r>
                      <a:endParaRPr lang="ko-KR" altLang="ko-KR" sz="11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0.22</a:t>
                      </a:r>
                      <a:endParaRPr lang="ko-KR" altLang="en-US" sz="1100" b="0" dirty="0"/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/>
                        <a:t>Unit of</a:t>
                      </a:r>
                      <a:r>
                        <a:rPr lang="en-US" altLang="ko-KR" sz="1100" b="1" baseline="0" dirty="0" smtClean="0"/>
                        <a:t> platelets </a:t>
                      </a:r>
                      <a:r>
                        <a:rPr lang="en-US" altLang="ko-KR" sz="1100" b="1" baseline="0" dirty="0" smtClean="0"/>
                        <a:t>transfused per patient</a:t>
                      </a:r>
                      <a:endParaRPr lang="ko-KR" altLang="en-US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 smtClean="0"/>
                        <a:t>0.5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2.8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3.2</a:t>
                      </a:r>
                      <a:endParaRPr lang="ko-KR" altLang="ko-KR" sz="11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1.8</a:t>
                      </a:r>
                      <a:endParaRPr lang="ko-KR" altLang="ko-KR" sz="11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0.48</a:t>
                      </a:r>
                      <a:endParaRPr lang="ko-KR" altLang="en-US" sz="1100" b="0" dirty="0"/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</a:rPr>
                        <a:t>Cerebrovascular accident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2 (1.8)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0(0)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2(1.1)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0.23</a:t>
                      </a:r>
                      <a:endParaRPr lang="ko-KR" altLang="en-US" sz="1100" b="0" dirty="0"/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r>
                        <a:rPr lang="en-US" altLang="ko-KR" sz="1100" b="1" dirty="0" err="1" smtClean="0"/>
                        <a:t>Perioperative</a:t>
                      </a:r>
                      <a:r>
                        <a:rPr lang="en-US" altLang="ko-KR" sz="1100" b="1" dirty="0" smtClean="0"/>
                        <a:t> MI (%)</a:t>
                      </a:r>
                      <a:endParaRPr lang="ko-KR" altLang="en-US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0(0)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 (0)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1 (0.5)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0.62</a:t>
                      </a:r>
                      <a:endParaRPr lang="ko-KR" altLang="en-US" sz="1100" b="0" dirty="0"/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/>
                        <a:t>In-hospital</a:t>
                      </a:r>
                      <a:r>
                        <a:rPr lang="en-US" altLang="ko-KR" sz="1100" b="1" baseline="0" dirty="0" smtClean="0"/>
                        <a:t> mortality (%) </a:t>
                      </a:r>
                      <a:endParaRPr lang="ko-KR" altLang="en-US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1 (0.7) 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3 (1.4)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3 (1.6)</a:t>
                      </a:r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 smtClean="0"/>
                        <a:t>0.8</a:t>
                      </a:r>
                      <a:endParaRPr lang="ko-KR" altLang="en-US" sz="1100" b="0" dirty="0"/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Length of ventilation (hours)</a:t>
                      </a:r>
                      <a:endParaRPr lang="ko-KR" altLang="en-US" sz="11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20.0 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113</a:t>
                      </a:r>
                      <a:endParaRPr lang="ko-KR" altLang="en-US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9.0 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11.2</a:t>
                      </a:r>
                      <a:endParaRPr lang="ko-KR" altLang="en-US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12.7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23.1</a:t>
                      </a:r>
                      <a:endParaRPr lang="ko-KR" altLang="en-US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  <a:endParaRPr lang="ko-KR" altLang="en-US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Length of ICU stays (hours)</a:t>
                      </a:r>
                      <a:endParaRPr lang="ko-KR" altLang="en-US" sz="11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39.5 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  <a:endParaRPr lang="ko-KR" altLang="en-US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34.3 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32.2 </a:t>
                      </a:r>
                      <a:endParaRPr lang="ko-KR" altLang="en-US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39.7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77.6</a:t>
                      </a:r>
                      <a:endParaRPr lang="ko-KR" altLang="en-US" sz="11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0.73</a:t>
                      </a:r>
                      <a:endParaRPr lang="ko-KR" altLang="en-US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5955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Length of hospital stays (days)</a:t>
                      </a:r>
                      <a:endParaRPr lang="ko-KR" altLang="en-US" sz="11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9.3 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8.2</a:t>
                      </a:r>
                      <a:endParaRPr lang="ko-KR" altLang="en-US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11.0 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17.7 </a:t>
                      </a:r>
                      <a:endParaRPr lang="ko-KR" altLang="en-US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10.5</a:t>
                      </a:r>
                      <a:r>
                        <a:rPr lang="ko-KR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14.6</a:t>
                      </a:r>
                      <a:endParaRPr lang="ko-KR" altLang="en-US" sz="11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0.54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38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203</Words>
  <Application>Microsoft Office PowerPoint</Application>
  <PresentationFormat>화면 슬라이드 쇼(4:3)</PresentationFormat>
  <Paragraphs>68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Table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 1</dc:title>
  <dc:creator>snubh</dc:creator>
  <cp:lastModifiedBy>vmware</cp:lastModifiedBy>
  <cp:revision>9</cp:revision>
  <dcterms:created xsi:type="dcterms:W3CDTF">2014-08-31T02:29:04Z</dcterms:created>
  <dcterms:modified xsi:type="dcterms:W3CDTF">2014-09-01T04:36:05Z</dcterms:modified>
</cp:coreProperties>
</file>