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ADD1A-866A-4BD0-BFB0-9765C41DEB10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BDDB2-A8B1-44CD-B3DE-A538C300DC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7325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29482-2003-4DCB-93AE-BCAC353B9D1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146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29482-2003-4DCB-93AE-BCAC353B9D1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14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547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61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20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84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876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256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221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10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57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075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862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ECAF5-587C-40D2-BC9A-3FB40E4DE951}" type="datetimeFigureOut">
              <a:rPr lang="ko-KR" altLang="en-US" smtClean="0"/>
              <a:t>2014-08-31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3CBF5-3F92-46C3-8252-4DF04C8C2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99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288" y="2015415"/>
            <a:ext cx="6693790" cy="4149889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Figure 1. 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997897" y="1454428"/>
            <a:ext cx="7772400" cy="4572000"/>
          </a:xfrm>
        </p:spPr>
        <p:txBody>
          <a:bodyPr/>
          <a:lstStyle/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546489" y="621508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/>
              <a:t>Survival time (months)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-1039978" y="2500541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/>
              <a:t>Cumulative survival </a:t>
            </a:r>
          </a:p>
        </p:txBody>
      </p:sp>
      <p:graphicFrame>
        <p:nvGraphicFramePr>
          <p:cNvPr id="233" name="표 2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863279"/>
              </p:ext>
            </p:extLst>
          </p:nvPr>
        </p:nvGraphicFramePr>
        <p:xfrm>
          <a:off x="2339752" y="3861048"/>
          <a:ext cx="2656060" cy="1187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256"/>
                <a:gridCol w="1039038"/>
                <a:gridCol w="761766"/>
              </a:tblGrid>
              <a:tr h="265334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Log</a:t>
                      </a:r>
                      <a:r>
                        <a:rPr lang="en-US" altLang="ko-KR" sz="1000" b="1" baseline="0" dirty="0" smtClean="0">
                          <a:solidFill>
                            <a:schemeClr val="tx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rank test 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9700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BITA</a:t>
                      </a:r>
                      <a:r>
                        <a:rPr lang="en-US" altLang="ko-KR" sz="1000" b="1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 </a:t>
                      </a:r>
                    </a:p>
                    <a:p>
                      <a:pPr algn="l" latinLnBrk="1"/>
                      <a:r>
                        <a:rPr lang="en-US" altLang="ko-KR" sz="1000" b="1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</a:t>
                      </a:r>
                    </a:p>
                    <a:p>
                      <a:pPr algn="l" latinLnBrk="1"/>
                      <a:r>
                        <a:rPr lang="en-US" altLang="ko-KR" sz="1000" b="0" i="1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VS</a:t>
                      </a:r>
                      <a:endParaRPr lang="ko-KR" altLang="en-US" sz="1000" b="0" i="1" dirty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88.2</a:t>
                      </a:r>
                      <a:r>
                        <a:rPr lang="en-US" altLang="ko-KR" sz="1000" b="0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± 0.02</a:t>
                      </a:r>
                      <a:r>
                        <a:rPr lang="en-US" altLang="ko-KR" sz="1000" b="0" dirty="0" smtClean="0">
                          <a:solidFill>
                            <a:schemeClr val="dk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%</a:t>
                      </a:r>
                      <a:endParaRPr lang="en-US" altLang="ko-KR" sz="1000" b="0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latinLnBrk="1"/>
                      <a:endParaRPr lang="en-US" altLang="ko-KR" sz="1000" b="1" i="1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  <a:p>
                      <a:pPr algn="l" latinLnBrk="1"/>
                      <a:endParaRPr lang="en-US" altLang="ko-KR" sz="1000" b="1" i="1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  <a:p>
                      <a:pPr algn="l" latinLnBrk="1"/>
                      <a:r>
                        <a:rPr lang="en-US" altLang="ko-KR" sz="1000" b="1" i="1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p=0.755</a:t>
                      </a:r>
                      <a:endParaRPr lang="ko-KR" altLang="en-US" sz="1000" b="1" i="1" dirty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533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Single LITA </a:t>
                      </a:r>
                      <a:endParaRPr lang="ko-KR" altLang="en-US" sz="1000" b="1" dirty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87.1</a:t>
                      </a:r>
                      <a:r>
                        <a:rPr lang="en-US" altLang="ko-KR" sz="1000" b="0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</a:t>
                      </a:r>
                      <a:r>
                        <a:rPr lang="ko-KR" altLang="ko-KR" sz="1000" b="0" dirty="0" smtClean="0">
                          <a:solidFill>
                            <a:schemeClr val="dk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±</a:t>
                      </a:r>
                      <a:r>
                        <a:rPr lang="en-US" altLang="ko-KR" sz="1000" b="0" dirty="0" smtClean="0">
                          <a:solidFill>
                            <a:schemeClr val="dk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0.03 %</a:t>
                      </a:r>
                      <a:endParaRPr lang="en-US" altLang="ko-KR" sz="1000" b="0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5" name="직선 연결선 234"/>
          <p:cNvCxnSpPr/>
          <p:nvPr/>
        </p:nvCxnSpPr>
        <p:spPr>
          <a:xfrm>
            <a:off x="2310077" y="4118840"/>
            <a:ext cx="2716057" cy="0"/>
          </a:xfrm>
          <a:prstGeom prst="line">
            <a:avLst/>
          </a:prstGeom>
          <a:ln w="22225" cmpd="dbl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43608" y="1646083"/>
            <a:ext cx="4937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 Mean f/u duration : 45. 6 months </a:t>
            </a:r>
            <a:endParaRPr lang="ko-KR" altLang="en-US" b="1" dirty="0"/>
          </a:p>
        </p:txBody>
      </p:sp>
      <p:sp>
        <p:nvSpPr>
          <p:cNvPr id="243" name="TextBox 242"/>
          <p:cNvSpPr txBox="1"/>
          <p:nvPr/>
        </p:nvSpPr>
        <p:spPr>
          <a:xfrm>
            <a:off x="6735942" y="2369735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i="1" dirty="0" smtClean="0"/>
              <a:t>BITA group</a:t>
            </a:r>
            <a:endParaRPr lang="ko-KR" altLang="en-US" sz="1400" b="1" i="1" dirty="0"/>
          </a:p>
        </p:txBody>
      </p:sp>
      <p:sp>
        <p:nvSpPr>
          <p:cNvPr id="98" name="TextBox 97"/>
          <p:cNvSpPr txBox="1"/>
          <p:nvPr/>
        </p:nvSpPr>
        <p:spPr>
          <a:xfrm>
            <a:off x="6420880" y="3811063"/>
            <a:ext cx="1469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i="1" dirty="0" smtClean="0"/>
              <a:t>Single LITA group</a:t>
            </a:r>
            <a:endParaRPr lang="ko-KR" altLang="en-US" sz="1400" b="1" i="1" dirty="0"/>
          </a:p>
        </p:txBody>
      </p:sp>
    </p:spTree>
    <p:extLst>
      <p:ext uri="{BB962C8B-B14F-4D97-AF65-F5344CB8AC3E}">
        <p14:creationId xmlns:p14="http://schemas.microsoft.com/office/powerpoint/2010/main" val="228191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28800"/>
            <a:ext cx="6487058" cy="437676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Figure 2 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997897" y="1454428"/>
            <a:ext cx="7772400" cy="4572000"/>
          </a:xfrm>
        </p:spPr>
        <p:txBody>
          <a:bodyPr/>
          <a:lstStyle/>
          <a:p>
            <a:endParaRPr lang="ko-KR" altLang="en-US" dirty="0"/>
          </a:p>
          <a:p>
            <a:endParaRPr lang="ko-KR" altLang="en-US" dirty="0"/>
          </a:p>
          <a:p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68662" y="5985029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/>
              <a:t>Survival time (months)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-1050773" y="206199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/>
              <a:t>Freedom from TVR </a:t>
            </a:r>
            <a:endParaRPr lang="en-US" altLang="ko-KR" i="1" dirty="0" smtClean="0"/>
          </a:p>
        </p:txBody>
      </p:sp>
      <p:graphicFrame>
        <p:nvGraphicFramePr>
          <p:cNvPr id="233" name="표 2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731812"/>
              </p:ext>
            </p:extLst>
          </p:nvPr>
        </p:nvGraphicFramePr>
        <p:xfrm>
          <a:off x="2339752" y="3861048"/>
          <a:ext cx="2656060" cy="1187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5256"/>
                <a:gridCol w="1039038"/>
                <a:gridCol w="761766"/>
              </a:tblGrid>
              <a:tr h="265334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Log</a:t>
                      </a:r>
                      <a:r>
                        <a:rPr lang="en-US" altLang="ko-KR" sz="1000" b="1" baseline="0" dirty="0" smtClean="0">
                          <a:solidFill>
                            <a:schemeClr val="tx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rank test  (5-year)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9700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BITA</a:t>
                      </a:r>
                      <a:r>
                        <a:rPr lang="en-US" altLang="ko-KR" sz="1000" b="1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 </a:t>
                      </a:r>
                    </a:p>
                    <a:p>
                      <a:pPr algn="l" latinLnBrk="1"/>
                      <a:r>
                        <a:rPr lang="en-US" altLang="ko-KR" sz="1000" b="1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</a:t>
                      </a:r>
                    </a:p>
                    <a:p>
                      <a:pPr algn="l" latinLnBrk="1"/>
                      <a:r>
                        <a:rPr lang="en-US" altLang="ko-KR" sz="1000" b="0" i="1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VS</a:t>
                      </a:r>
                      <a:endParaRPr lang="ko-KR" altLang="en-US" sz="1000" b="0" i="1" dirty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97.1</a:t>
                      </a:r>
                      <a:r>
                        <a:rPr lang="en-US" altLang="ko-KR" sz="1000" b="0" baseline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± 0.01</a:t>
                      </a:r>
                      <a:r>
                        <a:rPr lang="en-US" altLang="ko-KR" sz="1000" b="0" dirty="0" smtClean="0">
                          <a:solidFill>
                            <a:schemeClr val="dk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%</a:t>
                      </a:r>
                      <a:endParaRPr lang="en-US" altLang="ko-KR" sz="1000" b="0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latinLnBrk="1"/>
                      <a:endParaRPr lang="en-US" altLang="ko-KR" sz="1000" b="1" i="1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  <a:p>
                      <a:pPr algn="l" latinLnBrk="1"/>
                      <a:endParaRPr lang="en-US" altLang="ko-KR" sz="1000" b="1" i="1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  <a:p>
                      <a:pPr algn="l" latinLnBrk="1"/>
                      <a:r>
                        <a:rPr lang="en-US" altLang="ko-KR" sz="1000" b="1" i="1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p=0.042</a:t>
                      </a:r>
                      <a:endParaRPr lang="ko-KR" altLang="en-US" sz="1000" b="1" i="1" dirty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533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Single LITA </a:t>
                      </a:r>
                      <a:endParaRPr lang="ko-KR" altLang="en-US" sz="1000" b="1" dirty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 smtClean="0"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94.4</a:t>
                      </a:r>
                      <a:r>
                        <a:rPr lang="ko-KR" altLang="ko-KR" sz="1000" b="0" dirty="0" smtClean="0">
                          <a:solidFill>
                            <a:schemeClr val="dk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±</a:t>
                      </a:r>
                      <a:r>
                        <a:rPr lang="en-US" altLang="ko-KR" sz="1000" b="0" dirty="0" smtClean="0">
                          <a:solidFill>
                            <a:schemeClr val="dk1"/>
                          </a:solidFill>
                          <a:latin typeface="Arial Unicode MS" panose="020B0604020202020204" pitchFamily="50" charset="-127"/>
                          <a:ea typeface="Arial Unicode MS" panose="020B0604020202020204" pitchFamily="50" charset="-127"/>
                          <a:cs typeface="Arial Unicode MS" panose="020B0604020202020204" pitchFamily="50" charset="-127"/>
                        </a:rPr>
                        <a:t> 0.02 %</a:t>
                      </a:r>
                      <a:endParaRPr lang="en-US" altLang="ko-KR" sz="1000" b="0" dirty="0" smtClean="0">
                        <a:latin typeface="Arial Unicode MS" panose="020B0604020202020204" pitchFamily="50" charset="-127"/>
                        <a:ea typeface="Arial Unicode MS" panose="020B0604020202020204" pitchFamily="50" charset="-127"/>
                        <a:cs typeface="Arial Unicode MS" panose="020B0604020202020204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5" name="직선 연결선 234"/>
          <p:cNvCxnSpPr/>
          <p:nvPr/>
        </p:nvCxnSpPr>
        <p:spPr>
          <a:xfrm>
            <a:off x="2310077" y="4118840"/>
            <a:ext cx="2716057" cy="0"/>
          </a:xfrm>
          <a:prstGeom prst="line">
            <a:avLst/>
          </a:prstGeom>
          <a:ln w="22225" cmpd="dbl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6696236" y="1628800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i="1" dirty="0" smtClean="0"/>
              <a:t>BITA group</a:t>
            </a:r>
            <a:endParaRPr lang="ko-KR" altLang="en-US" sz="1400" b="1" i="1" dirty="0"/>
          </a:p>
        </p:txBody>
      </p:sp>
      <p:sp>
        <p:nvSpPr>
          <p:cNvPr id="98" name="TextBox 97"/>
          <p:cNvSpPr txBox="1"/>
          <p:nvPr/>
        </p:nvSpPr>
        <p:spPr>
          <a:xfrm>
            <a:off x="6573391" y="2420888"/>
            <a:ext cx="1469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i="1" dirty="0" smtClean="0"/>
              <a:t>Single LITA group</a:t>
            </a:r>
            <a:endParaRPr lang="ko-KR" altLang="en-US" sz="1400" b="1" i="1" dirty="0"/>
          </a:p>
        </p:txBody>
      </p:sp>
    </p:spTree>
    <p:extLst>
      <p:ext uri="{BB962C8B-B14F-4D97-AF65-F5344CB8AC3E}">
        <p14:creationId xmlns:p14="http://schemas.microsoft.com/office/powerpoint/2010/main" val="115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</Words>
  <Application>Microsoft Office PowerPoint</Application>
  <PresentationFormat>화면 슬라이드 쇼(4:3)</PresentationFormat>
  <Paragraphs>37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Figure 1. </vt:lpstr>
      <vt:lpstr>Figure 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 clinical results</dc:title>
  <dc:creator>snubh</dc:creator>
  <cp:lastModifiedBy>vmware</cp:lastModifiedBy>
  <cp:revision>3</cp:revision>
  <dcterms:created xsi:type="dcterms:W3CDTF">2014-08-31T03:56:49Z</dcterms:created>
  <dcterms:modified xsi:type="dcterms:W3CDTF">2014-08-31T04:03:37Z</dcterms:modified>
</cp:coreProperties>
</file>