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60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3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9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35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78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7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9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34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1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95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88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0AF8-2C4E-4E39-B455-747741724E27}" type="datetimeFigureOut">
              <a:rPr lang="ko-KR" altLang="en-US" smtClean="0"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9452-13DC-4109-A45E-738CBB56C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4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103" y="-13672"/>
            <a:ext cx="9001000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/>
              <a:t>Table 1. Characteristics </a:t>
            </a:r>
            <a:r>
              <a:rPr lang="en-US" altLang="ko-KR" sz="3600" b="1" dirty="0" smtClean="0"/>
              <a:t>of patients</a:t>
            </a:r>
            <a:endParaRPr lang="ko-KR" altLang="en-US" sz="36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62115"/>
              </p:ext>
            </p:extLst>
          </p:nvPr>
        </p:nvGraphicFramePr>
        <p:xfrm>
          <a:off x="1691680" y="980727"/>
          <a:ext cx="5544616" cy="5360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681"/>
                <a:gridCol w="1634655"/>
                <a:gridCol w="2520280"/>
              </a:tblGrid>
              <a:tr h="264132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Parameters 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Numerical value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210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Age (</a:t>
                      </a:r>
                      <a:r>
                        <a:rPr lang="en-US" sz="1500" kern="100" dirty="0" err="1">
                          <a:solidFill>
                            <a:schemeClr val="tx1"/>
                          </a:solidFill>
                          <a:effectLst/>
                        </a:rPr>
                        <a:t>yrs</a:t>
                      </a: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62.0</a:t>
                      </a:r>
                      <a:r>
                        <a:rPr lang="en-US" sz="1500" kern="100" baseline="0" dirty="0" smtClean="0">
                          <a:effectLst/>
                        </a:rPr>
                        <a:t> </a:t>
                      </a: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16.0</a:t>
                      </a:r>
                      <a:r>
                        <a:rPr lang="en-US" altLang="ko-KR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</a:rPr>
                        <a:t> </a:t>
                      </a: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132">
                <a:tc row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</a:rPr>
                        <a:t>Male </a:t>
                      </a:r>
                      <a:endParaRPr lang="ko-KR" sz="15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13 (68.4%)</a:t>
                      </a: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6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</a:rPr>
                        <a:t>Female </a:t>
                      </a:r>
                      <a:endParaRPr lang="ko-KR" sz="1500" b="1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6  (31.6%)</a:t>
                      </a: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734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Underlying disease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5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34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Chronic renal insufficiency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Diabetes</a:t>
                      </a:r>
                      <a:r>
                        <a:rPr lang="en-US" altLang="ko-KR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mellitus 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Hypertension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Tumor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6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5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132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</a:rPr>
                        <a:t>Aneurysmal</a:t>
                      </a:r>
                      <a:r>
                        <a:rPr lang="en-US" sz="15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site </a:t>
                      </a: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7570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</a:rPr>
                        <a:t> Ascending</a:t>
                      </a:r>
                      <a:r>
                        <a:rPr lang="en-US" sz="15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5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</a:rPr>
                        <a:t>  Descending thoracic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5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Thoracoabdominal</a:t>
                      </a:r>
                      <a:r>
                        <a:rPr lang="en-US" sz="15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</a:rPr>
                        <a:t>Abdominal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</a:rPr>
                        <a:t>3 (15.8%)</a:t>
                      </a:r>
                      <a:endParaRPr lang="ko-KR" sz="15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</a:rPr>
                        <a:t>6 (31.6%)</a:t>
                      </a:r>
                      <a:r>
                        <a:rPr lang="en-US" altLang="ko-KR" sz="1500" kern="100" baseline="0" dirty="0" smtClean="0">
                          <a:effectLst/>
                        </a:rPr>
                        <a:t> </a:t>
                      </a:r>
                      <a:endParaRPr lang="ko-KR" sz="15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</a:rPr>
                        <a:t>2 (10.5%)</a:t>
                      </a:r>
                      <a:endParaRPr lang="ko-KR" sz="15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 (42.1%)</a:t>
                      </a: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13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Related</a:t>
                      </a:r>
                      <a:r>
                        <a:rPr lang="en-US" altLang="ko-KR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symptoms </a:t>
                      </a:r>
                      <a:endParaRPr lang="ko-KR" altLang="ko-KR" sz="15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850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Fever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Pain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en-US" altLang="ko-KR" sz="1500" kern="100" dirty="0" err="1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Hematochezia</a:t>
                      </a: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hemoptysis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Extremities</a:t>
                      </a:r>
                      <a:r>
                        <a:rPr lang="en-US" altLang="ko-KR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w</a:t>
                      </a: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eakness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 None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8 (42.1%)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10 (52.6%)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4 (21%)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 (10.5%)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1 (5.3%)</a:t>
                      </a:r>
                      <a:endParaRPr lang="ko-KR" sz="15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3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 </a:t>
            </a:r>
            <a:r>
              <a:rPr lang="en-US" altLang="ko-KR" sz="3600" b="1" dirty="0"/>
              <a:t>Table 2. Culture analysis 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97152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88876"/>
              </p:ext>
            </p:extLst>
          </p:nvPr>
        </p:nvGraphicFramePr>
        <p:xfrm>
          <a:off x="1907704" y="2060848"/>
          <a:ext cx="5328592" cy="250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</a:tblGrid>
              <a:tr h="575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Cultures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Numeric values </a:t>
                      </a:r>
                      <a:endParaRPr lang="ko-KR" altLang="en-US" dirty="0"/>
                    </a:p>
                  </a:txBody>
                  <a:tcPr/>
                </a:tc>
              </a:tr>
              <a:tr h="4817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MSSA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</a:tr>
              <a:tr h="4817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Gram positive</a:t>
                      </a:r>
                      <a:r>
                        <a:rPr lang="en-US" altLang="ko-KR" baseline="0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</a:tr>
              <a:tr h="4817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Gram negative</a:t>
                      </a:r>
                      <a:r>
                        <a:rPr lang="en-US" altLang="ko-KR" baseline="0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</a:tr>
              <a:tr h="4817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None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0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/>
              <a:t>Figure 1. Survival curve</a:t>
            </a:r>
            <a:endParaRPr lang="ko-KR" alt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3" y="1600200"/>
            <a:ext cx="56484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4860032" y="1916832"/>
            <a:ext cx="0" cy="367240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6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64488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/>
              <a:t>Figure 2. OP </a:t>
            </a:r>
            <a:r>
              <a:rPr lang="en-US" altLang="ko-KR" sz="3600" b="1" dirty="0" smtClean="0"/>
              <a:t>technique 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(</a:t>
            </a:r>
            <a:r>
              <a:rPr lang="en-US" altLang="ko-KR" sz="3600" b="1" dirty="0" smtClean="0"/>
              <a:t>Prosthetic </a:t>
            </a:r>
            <a:r>
              <a:rPr lang="en-US" altLang="ko-KR" sz="3600" b="1" dirty="0" smtClean="0"/>
              <a:t>Dacron graft)</a:t>
            </a:r>
            <a:endParaRPr lang="ko-KR" altLang="en-US" sz="36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0310"/>
            <a:ext cx="4572000" cy="256603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30311"/>
            <a:ext cx="4572000" cy="25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11430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/>
              <a:t>Figure 3. OP </a:t>
            </a:r>
            <a:r>
              <a:rPr lang="en-US" altLang="ko-KR" sz="3600" b="1" dirty="0" smtClean="0"/>
              <a:t>technique (Homograft)</a:t>
            </a:r>
            <a:endParaRPr lang="ko-KR" altLang="en-US" sz="3600" b="1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1027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144</Words>
  <Application>Microsoft Office PowerPoint</Application>
  <PresentationFormat>화면 슬라이드 쇼(4:3)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Table 1. Characteristics of patients</vt:lpstr>
      <vt:lpstr> Table 2. Culture analysis </vt:lpstr>
      <vt:lpstr>Figure 1. Survival curve</vt:lpstr>
      <vt:lpstr>Figure 2. OP technique  (Prosthetic Dacron graft)</vt:lpstr>
      <vt:lpstr>Figure 3. OP technique (Homograft)</vt:lpstr>
    </vt:vector>
  </TitlesOfParts>
  <Company>연세의료원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 of Open Repair of Mycotic Thoracic and Abdominal Aortic Aneurysm</dc:title>
  <dc:creator>HT850H4WDS013</dc:creator>
  <cp:lastModifiedBy>HT850H4WDS013</cp:lastModifiedBy>
  <cp:revision>18</cp:revision>
  <dcterms:created xsi:type="dcterms:W3CDTF">2016-08-29T13:10:36Z</dcterms:created>
  <dcterms:modified xsi:type="dcterms:W3CDTF">2016-08-31T09:57:43Z</dcterms:modified>
</cp:coreProperties>
</file>