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"/>
  </p:notesMasterIdLst>
  <p:sldIdLst>
    <p:sldId id="256" r:id="rId2"/>
    <p:sldId id="329" r:id="rId3"/>
    <p:sldId id="337" r:id="rId4"/>
  </p:sldIdLst>
  <p:sldSz cx="19799300" cy="1079976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014" userDrawn="1">
          <p15:clr>
            <a:srgbClr val="A4A3A4"/>
          </p15:clr>
        </p15:guide>
        <p15:guide id="2" pos="841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95" autoAdjust="0"/>
    <p:restoredTop sz="92832" autoAdjust="0"/>
  </p:normalViewPr>
  <p:slideViewPr>
    <p:cSldViewPr snapToGrid="0">
      <p:cViewPr>
        <p:scale>
          <a:sx n="50" d="100"/>
          <a:sy n="50" d="100"/>
        </p:scale>
        <p:origin x="-312" y="-588"/>
      </p:cViewPr>
      <p:guideLst>
        <p:guide orient="horz" pos="4014"/>
        <p:guide pos="841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4BB869-8E1F-4CF6-B6F1-7981593D4965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01663" y="1143000"/>
            <a:ext cx="56546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211DAB-5EDC-4471-8148-D10C0FD87C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954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01663" y="1143000"/>
            <a:ext cx="5654675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11DAB-5EDC-4471-8148-D10C0FD87C7C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50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01663" y="1143000"/>
            <a:ext cx="5654675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Figure</a:t>
            </a:r>
            <a:r>
              <a:rPr lang="ko-KR" altLang="en-US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1 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Schematic illustration of experimental protocol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96CC7-DB01-4296-8681-AD34AD95F64E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940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01663" y="1143000"/>
            <a:ext cx="5654675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274" y="4400550"/>
            <a:ext cx="5486400" cy="3600450"/>
          </a:xfrm>
        </p:spPr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Figure</a:t>
            </a:r>
            <a:r>
              <a:rPr lang="ko-KR" altLang="en-US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TTC and Evans blue staining and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CRP immunohistochemistry. </a:t>
            </a: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C96CC7-DB01-4296-8681-AD34AD95F64E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500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74913" y="1767462"/>
            <a:ext cx="14849475" cy="3759917"/>
          </a:xfrm>
        </p:spPr>
        <p:txBody>
          <a:bodyPr anchor="b"/>
          <a:lstStyle>
            <a:lvl1pPr algn="ctr">
              <a:defRPr sz="944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4913" y="5672376"/>
            <a:ext cx="14849475" cy="2607442"/>
          </a:xfrm>
        </p:spPr>
        <p:txBody>
          <a:bodyPr/>
          <a:lstStyle>
            <a:lvl1pPr marL="0" indent="0" algn="ctr">
              <a:buNone/>
              <a:defRPr sz="3780"/>
            </a:lvl1pPr>
            <a:lvl2pPr marL="719999" indent="0" algn="ctr">
              <a:buNone/>
              <a:defRPr sz="3150"/>
            </a:lvl2pPr>
            <a:lvl3pPr marL="1439997" indent="0" algn="ctr">
              <a:buNone/>
              <a:defRPr sz="2835"/>
            </a:lvl3pPr>
            <a:lvl4pPr marL="2159996" indent="0" algn="ctr">
              <a:buNone/>
              <a:defRPr sz="2520"/>
            </a:lvl4pPr>
            <a:lvl5pPr marL="2879994" indent="0" algn="ctr">
              <a:buNone/>
              <a:defRPr sz="2520"/>
            </a:lvl5pPr>
            <a:lvl6pPr marL="3599993" indent="0" algn="ctr">
              <a:buNone/>
              <a:defRPr sz="2520"/>
            </a:lvl6pPr>
            <a:lvl7pPr marL="4319991" indent="0" algn="ctr">
              <a:buNone/>
              <a:defRPr sz="2520"/>
            </a:lvl7pPr>
            <a:lvl8pPr marL="5039990" indent="0" algn="ctr">
              <a:buNone/>
              <a:defRPr sz="2520"/>
            </a:lvl8pPr>
            <a:lvl9pPr marL="5759988" indent="0" algn="ctr">
              <a:buNone/>
              <a:defRPr sz="252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6969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811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0890" y="2692442"/>
            <a:ext cx="17076896" cy="4492401"/>
          </a:xfrm>
        </p:spPr>
        <p:txBody>
          <a:bodyPr anchor="b"/>
          <a:lstStyle>
            <a:lvl1pPr>
              <a:defRPr sz="944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50890" y="7227343"/>
            <a:ext cx="17076896" cy="2362447"/>
          </a:xfrm>
        </p:spPr>
        <p:txBody>
          <a:bodyPr/>
          <a:lstStyle>
            <a:lvl1pPr marL="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1520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61202" y="2874937"/>
            <a:ext cx="8414703" cy="68523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23395" y="2874937"/>
            <a:ext cx="8414703" cy="68523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119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1" y="574988"/>
            <a:ext cx="17076896" cy="208745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3782" y="2647443"/>
            <a:ext cx="8376031" cy="129747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3782" y="3944914"/>
            <a:ext cx="8376031" cy="58023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023396" y="2647443"/>
            <a:ext cx="8417281" cy="1297471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023396" y="3944914"/>
            <a:ext cx="8417281" cy="58023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6811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9773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백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530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2" y="719984"/>
            <a:ext cx="6385789" cy="2519945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17281" y="1554966"/>
            <a:ext cx="10023396" cy="7674832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3782" y="3239929"/>
            <a:ext cx="6385789" cy="6002369"/>
          </a:xfrm>
        </p:spPr>
        <p:txBody>
          <a:bodyPr/>
          <a:lstStyle>
            <a:lvl1pPr marL="0" indent="0">
              <a:buNone/>
              <a:defRPr sz="2520"/>
            </a:lvl1pPr>
            <a:lvl2pPr marL="719999" indent="0">
              <a:buNone/>
              <a:defRPr sz="2205"/>
            </a:lvl2pPr>
            <a:lvl3pPr marL="1439997" indent="0">
              <a:buNone/>
              <a:defRPr sz="1890"/>
            </a:lvl3pPr>
            <a:lvl4pPr marL="2159996" indent="0">
              <a:buNone/>
              <a:defRPr sz="1575"/>
            </a:lvl4pPr>
            <a:lvl5pPr marL="2879994" indent="0">
              <a:buNone/>
              <a:defRPr sz="1575"/>
            </a:lvl5pPr>
            <a:lvl6pPr marL="3599993" indent="0">
              <a:buNone/>
              <a:defRPr sz="1575"/>
            </a:lvl6pPr>
            <a:lvl7pPr marL="4319991" indent="0">
              <a:buNone/>
              <a:defRPr sz="1575"/>
            </a:lvl7pPr>
            <a:lvl8pPr marL="5039990" indent="0">
              <a:buNone/>
              <a:defRPr sz="1575"/>
            </a:lvl8pPr>
            <a:lvl9pPr marL="5759988" indent="0">
              <a:buNone/>
              <a:defRPr sz="1575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63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3782" y="719984"/>
            <a:ext cx="6385789" cy="2519945"/>
          </a:xfrm>
        </p:spPr>
        <p:txBody>
          <a:bodyPr anchor="b"/>
          <a:lstStyle>
            <a:lvl1pPr>
              <a:defRPr sz="503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417281" y="1554966"/>
            <a:ext cx="10023396" cy="7674832"/>
          </a:xfrm>
        </p:spPr>
        <p:txBody>
          <a:bodyPr anchor="t"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r>
              <a:rPr lang="ko-KR" altLang="en-US" smtClean="0"/>
              <a:t>그림을 개체 틀로 끌거나 아이콘을 클릭하여 추가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3782" y="3239929"/>
            <a:ext cx="6385789" cy="6002369"/>
          </a:xfrm>
        </p:spPr>
        <p:txBody>
          <a:bodyPr/>
          <a:lstStyle>
            <a:lvl1pPr marL="0" indent="0">
              <a:buNone/>
              <a:defRPr sz="2520"/>
            </a:lvl1pPr>
            <a:lvl2pPr marL="719999" indent="0">
              <a:buNone/>
              <a:defRPr sz="2205"/>
            </a:lvl2pPr>
            <a:lvl3pPr marL="1439997" indent="0">
              <a:buNone/>
              <a:defRPr sz="1890"/>
            </a:lvl3pPr>
            <a:lvl4pPr marL="2159996" indent="0">
              <a:buNone/>
              <a:defRPr sz="1575"/>
            </a:lvl4pPr>
            <a:lvl5pPr marL="2879994" indent="0">
              <a:buNone/>
              <a:defRPr sz="1575"/>
            </a:lvl5pPr>
            <a:lvl6pPr marL="3599993" indent="0">
              <a:buNone/>
              <a:defRPr sz="1575"/>
            </a:lvl6pPr>
            <a:lvl7pPr marL="4319991" indent="0">
              <a:buNone/>
              <a:defRPr sz="1575"/>
            </a:lvl7pPr>
            <a:lvl8pPr marL="5039990" indent="0">
              <a:buNone/>
              <a:defRPr sz="1575"/>
            </a:lvl8pPr>
            <a:lvl9pPr marL="5759988" indent="0">
              <a:buNone/>
              <a:defRPr sz="1575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7932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753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168874" y="574987"/>
            <a:ext cx="4269224" cy="9152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61202" y="574987"/>
            <a:ext cx="12560181" cy="9152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3749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1202" y="574988"/>
            <a:ext cx="17076896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1202" y="2874937"/>
            <a:ext cx="17076896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61202" y="10009781"/>
            <a:ext cx="4454843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18678-2218-49AA-AB73-CB7470D64C83}" type="datetimeFigureOut">
              <a:rPr lang="ko-KR" altLang="en-US" smtClean="0"/>
              <a:pPr/>
              <a:t>2016-08-31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58518" y="10009781"/>
            <a:ext cx="668226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983255" y="10009781"/>
            <a:ext cx="4454843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025AF-9601-4BC6-B4A6-77B087F369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62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1439997" rtl="0" eaLnBrk="1" latinLnBrk="1" hangingPunct="1">
        <a:lnSpc>
          <a:spcPct val="90000"/>
        </a:lnSpc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999" indent="-359999" algn="l" defTabSz="1439997" rtl="0" eaLnBrk="1" latinLnBrk="1" hangingPunct="1">
        <a:lnSpc>
          <a:spcPct val="90000"/>
        </a:lnSpc>
        <a:spcBef>
          <a:spcPts val="1575"/>
        </a:spcBef>
        <a:buFont typeface="Arial" panose="020B0604020202020204" pitchFamily="34" charset="0"/>
        <a:buChar char="•"/>
        <a:defRPr sz="4409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eaLnBrk="1" latinLnBrk="1" hangingPunct="1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Figures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108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오각형 83"/>
          <p:cNvSpPr/>
          <p:nvPr/>
        </p:nvSpPr>
        <p:spPr>
          <a:xfrm>
            <a:off x="7830071" y="5852705"/>
            <a:ext cx="1512168" cy="33537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Preparation</a:t>
            </a:r>
            <a:endParaRPr lang="ko-KR" altLang="en-US" sz="1400" dirty="0"/>
          </a:p>
        </p:txBody>
      </p:sp>
      <p:sp>
        <p:nvSpPr>
          <p:cNvPr id="85" name="오각형 84"/>
          <p:cNvSpPr/>
          <p:nvPr/>
        </p:nvSpPr>
        <p:spPr>
          <a:xfrm>
            <a:off x="9417751" y="5873313"/>
            <a:ext cx="1440000" cy="335373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Ischemia</a:t>
            </a:r>
            <a:endParaRPr lang="ko-KR" altLang="en-US" sz="1400" dirty="0"/>
          </a:p>
        </p:txBody>
      </p:sp>
      <p:sp>
        <p:nvSpPr>
          <p:cNvPr id="86" name="오각형 85"/>
          <p:cNvSpPr/>
          <p:nvPr/>
        </p:nvSpPr>
        <p:spPr>
          <a:xfrm>
            <a:off x="10864129" y="5870141"/>
            <a:ext cx="1440000" cy="335373"/>
          </a:xfrm>
          <a:prstGeom prst="homePlat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Reperfusion</a:t>
            </a:r>
            <a:endParaRPr lang="ko-KR" altLang="en-US" sz="1400" dirty="0"/>
          </a:p>
        </p:txBody>
      </p:sp>
      <p:sp>
        <p:nvSpPr>
          <p:cNvPr id="90" name="TextBox 89"/>
          <p:cNvSpPr txBox="1"/>
          <p:nvPr/>
        </p:nvSpPr>
        <p:spPr>
          <a:xfrm>
            <a:off x="6466945" y="586919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/>
              <a:t>I/R + CRP </a:t>
            </a:r>
            <a:endParaRPr lang="ko-KR" altLang="en-US" sz="1400" b="1" dirty="0"/>
          </a:p>
        </p:txBody>
      </p:sp>
      <p:sp>
        <p:nvSpPr>
          <p:cNvPr id="97" name="TextBox 96"/>
          <p:cNvSpPr txBox="1"/>
          <p:nvPr/>
        </p:nvSpPr>
        <p:spPr>
          <a:xfrm>
            <a:off x="10223216" y="6408845"/>
            <a:ext cx="2720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pCRP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IV injection </a:t>
            </a:r>
          </a:p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385 - 454 µg/kg</a:t>
            </a:r>
            <a:r>
              <a:rPr lang="ko-KR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위쪽 화살표 97"/>
          <p:cNvSpPr/>
          <p:nvPr/>
        </p:nvSpPr>
        <p:spPr>
          <a:xfrm>
            <a:off x="10831869" y="6229860"/>
            <a:ext cx="61204" cy="14401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9" name="오각형 98"/>
          <p:cNvSpPr/>
          <p:nvPr/>
        </p:nvSpPr>
        <p:spPr>
          <a:xfrm>
            <a:off x="7822481" y="5146691"/>
            <a:ext cx="1512168" cy="33537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Preparation</a:t>
            </a:r>
            <a:endParaRPr lang="ko-KR" altLang="en-US" sz="1400" dirty="0"/>
          </a:p>
        </p:txBody>
      </p:sp>
      <p:sp>
        <p:nvSpPr>
          <p:cNvPr id="100" name="오각형 99"/>
          <p:cNvSpPr/>
          <p:nvPr/>
        </p:nvSpPr>
        <p:spPr>
          <a:xfrm>
            <a:off x="9395873" y="5167299"/>
            <a:ext cx="1440000" cy="335373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Ischemia</a:t>
            </a:r>
            <a:endParaRPr lang="ko-KR" altLang="en-US" sz="1400" dirty="0"/>
          </a:p>
        </p:txBody>
      </p:sp>
      <p:sp>
        <p:nvSpPr>
          <p:cNvPr id="101" name="오각형 100"/>
          <p:cNvSpPr/>
          <p:nvPr/>
        </p:nvSpPr>
        <p:spPr>
          <a:xfrm>
            <a:off x="10827963" y="5164127"/>
            <a:ext cx="1440000" cy="335373"/>
          </a:xfrm>
          <a:prstGeom prst="homePlat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Reperfusion</a:t>
            </a:r>
            <a:endParaRPr lang="ko-KR" altLang="en-US" sz="1400" dirty="0"/>
          </a:p>
        </p:txBody>
      </p:sp>
      <p:sp>
        <p:nvSpPr>
          <p:cNvPr id="102" name="TextBox 101"/>
          <p:cNvSpPr txBox="1"/>
          <p:nvPr/>
        </p:nvSpPr>
        <p:spPr>
          <a:xfrm>
            <a:off x="6487931" y="5183872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/>
              <a:t>I/R  only</a:t>
            </a:r>
            <a:endParaRPr lang="ko-KR" altLang="en-US" sz="1400" b="1" dirty="0"/>
          </a:p>
        </p:txBody>
      </p:sp>
      <p:cxnSp>
        <p:nvCxnSpPr>
          <p:cNvPr id="103" name="직선 연결선 102"/>
          <p:cNvCxnSpPr/>
          <p:nvPr/>
        </p:nvCxnSpPr>
        <p:spPr>
          <a:xfrm>
            <a:off x="7752932" y="4124643"/>
            <a:ext cx="4522415" cy="4936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6395891" y="3975695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/>
              <a:t>Time</a:t>
            </a:r>
            <a:endParaRPr lang="ko-KR" altLang="en-US" sz="1400" b="1" dirty="0"/>
          </a:p>
        </p:txBody>
      </p:sp>
      <p:cxnSp>
        <p:nvCxnSpPr>
          <p:cNvPr id="105" name="직선 연결선 104"/>
          <p:cNvCxnSpPr/>
          <p:nvPr/>
        </p:nvCxnSpPr>
        <p:spPr>
          <a:xfrm>
            <a:off x="7765177" y="4032890"/>
            <a:ext cx="0" cy="153888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연결선 105"/>
          <p:cNvCxnSpPr/>
          <p:nvPr/>
        </p:nvCxnSpPr>
        <p:spPr>
          <a:xfrm>
            <a:off x="9337105" y="4042763"/>
            <a:ext cx="0" cy="153888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직선 연결선 106"/>
          <p:cNvCxnSpPr/>
          <p:nvPr/>
        </p:nvCxnSpPr>
        <p:spPr>
          <a:xfrm>
            <a:off x="10849273" y="4052635"/>
            <a:ext cx="0" cy="153888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>
            <a:off x="12261997" y="4052635"/>
            <a:ext cx="0" cy="153888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9676587" y="3836616"/>
            <a:ext cx="8229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45 min</a:t>
            </a:r>
            <a:endParaRPr lang="ko-KR" altLang="en-US" sz="1200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11148131" y="3846488"/>
            <a:ext cx="8229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45 min</a:t>
            </a:r>
            <a:endParaRPr lang="ko-KR" altLang="en-US" sz="1200" b="1" dirty="0"/>
          </a:p>
        </p:txBody>
      </p:sp>
      <p:cxnSp>
        <p:nvCxnSpPr>
          <p:cNvPr id="114" name="직선 연결선 113"/>
          <p:cNvCxnSpPr/>
          <p:nvPr/>
        </p:nvCxnSpPr>
        <p:spPr>
          <a:xfrm>
            <a:off x="12291123" y="4446590"/>
            <a:ext cx="0" cy="1835999"/>
          </a:xfrm>
          <a:prstGeom prst="line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12325124" y="5012251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C00000"/>
                </a:solidFill>
              </a:rPr>
              <a:t>Euthanize</a:t>
            </a:r>
            <a:r>
              <a:rPr lang="ko-KR" altLang="ko-KR" sz="1600" dirty="0">
                <a:solidFill>
                  <a:srgbClr val="C00000"/>
                </a:solidFill>
              </a:rPr>
              <a:t> </a:t>
            </a:r>
            <a:endParaRPr lang="en-US" altLang="ko-KR" sz="1600" dirty="0">
              <a:solidFill>
                <a:srgbClr val="C00000"/>
              </a:solidFill>
            </a:endParaRPr>
          </a:p>
          <a:p>
            <a:r>
              <a:rPr lang="en-US" altLang="ko-KR" sz="1600" dirty="0">
                <a:solidFill>
                  <a:srgbClr val="C00000"/>
                </a:solidFill>
              </a:rPr>
              <a:t>&amp; autopsy</a:t>
            </a:r>
            <a:r>
              <a:rPr lang="ko-KR" altLang="en-US" sz="1600" dirty="0">
                <a:solidFill>
                  <a:srgbClr val="C00000"/>
                </a:solidFill>
              </a:rPr>
              <a:t> </a:t>
            </a:r>
            <a:endParaRPr lang="en-US" altLang="ko-KR" sz="1600" dirty="0">
              <a:solidFill>
                <a:srgbClr val="C00000"/>
              </a:solidFill>
            </a:endParaRPr>
          </a:p>
        </p:txBody>
      </p:sp>
      <p:sp>
        <p:nvSpPr>
          <p:cNvPr id="116" name="오각형 115"/>
          <p:cNvSpPr/>
          <p:nvPr/>
        </p:nvSpPr>
        <p:spPr>
          <a:xfrm>
            <a:off x="7824937" y="4519227"/>
            <a:ext cx="1512168" cy="33537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Preparation</a:t>
            </a:r>
            <a:endParaRPr lang="ko-KR" altLang="en-US" sz="1400" dirty="0"/>
          </a:p>
        </p:txBody>
      </p:sp>
      <p:sp>
        <p:nvSpPr>
          <p:cNvPr id="117" name="TextBox 116"/>
          <p:cNvSpPr txBox="1"/>
          <p:nvPr/>
        </p:nvSpPr>
        <p:spPr>
          <a:xfrm>
            <a:off x="6456785" y="4566568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/>
              <a:t>Sham </a:t>
            </a:r>
            <a:endParaRPr lang="ko-KR" altLang="en-US" sz="1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6447570" y="3925168"/>
            <a:ext cx="30168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ko-KR" dirty="0"/>
              <a:t>1</a:t>
            </a:r>
            <a:endParaRPr kumimoji="1" lang="ko-KR" altLang="en-US" dirty="0"/>
          </a:p>
        </p:txBody>
      </p:sp>
      <p:sp>
        <p:nvSpPr>
          <p:cNvPr id="31" name="오각형 115"/>
          <p:cNvSpPr/>
          <p:nvPr/>
        </p:nvSpPr>
        <p:spPr>
          <a:xfrm>
            <a:off x="9420368" y="4514462"/>
            <a:ext cx="2844000" cy="33537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/>
              <a:t>Resting </a:t>
            </a:r>
            <a:r>
              <a:rPr lang="ko-KR" altLang="en-US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658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553436" y="4873109"/>
            <a:ext cx="12591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/>
              <a:t>I/R + CRP</a:t>
            </a:r>
            <a:endParaRPr lang="ko-KR" altLang="en-US" sz="1600" b="1" dirty="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600000">
            <a:off x="1775801" y="2490672"/>
            <a:ext cx="1713566" cy="1713566"/>
          </a:xfrm>
          <a:prstGeom prst="ellipse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66385" flipH="1">
            <a:off x="3819985" y="2450979"/>
            <a:ext cx="1643741" cy="1643741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479" y="4254578"/>
            <a:ext cx="1792585" cy="179258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2" t="8071" r="7135" b="8771"/>
          <a:stretch/>
        </p:blipFill>
        <p:spPr>
          <a:xfrm rot="19663860" flipH="1">
            <a:off x="1790665" y="4298852"/>
            <a:ext cx="1678400" cy="1636959"/>
          </a:xfrm>
          <a:prstGeom prst="ellipse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008262" y="1933592"/>
            <a:ext cx="12362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/>
              <a:t>Anti CRP antibody (ab32412)</a:t>
            </a:r>
            <a:r>
              <a:rPr lang="ko-KR" altLang="ko-KR" sz="1100" dirty="0"/>
              <a:t> </a:t>
            </a:r>
            <a:endParaRPr kumimoji="1" lang="ko-KR" altLang="en-US" sz="11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62711" flipV="1">
            <a:off x="5748662" y="2447645"/>
            <a:ext cx="1731841" cy="173184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4552" y="4254577"/>
            <a:ext cx="1764971" cy="17649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622539" y="1926913"/>
            <a:ext cx="1956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/>
              <a:t>Anti monomeric CRP antibody (C1688)</a:t>
            </a:r>
            <a:endParaRPr kumimoji="1" lang="ko-KR" altLang="en-US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524859" y="3207129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/>
              <a:t>I/R</a:t>
            </a:r>
            <a:r>
              <a:rPr lang="en-US" altLang="ko-KR" b="1" dirty="0"/>
              <a:t>  only</a:t>
            </a:r>
            <a:endParaRPr lang="ko-KR" altLang="en-US" b="1" dirty="0"/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677" y="6552668"/>
            <a:ext cx="6042106" cy="227800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5241" y="2460925"/>
            <a:ext cx="30168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ko-KR" dirty="0"/>
              <a:t>2</a:t>
            </a:r>
            <a:endParaRPr kumimoji="1"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267475" y="238079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dirty="0" smtClean="0"/>
              <a:t>A</a:t>
            </a:r>
            <a:endParaRPr kumimoji="1" lang="ko-KR" alt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7820646" y="6551920"/>
            <a:ext cx="1718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/>
              <a:t>k</a:t>
            </a:r>
            <a:endParaRPr kumimoji="1" lang="ko-KR" alt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5187063" y="8858873"/>
            <a:ext cx="20108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/>
              <a:t>Anti CRP antibody (ab32412)</a:t>
            </a:r>
            <a:r>
              <a:rPr lang="ko-KR" altLang="ko-KR" sz="1100" dirty="0"/>
              <a:t> </a:t>
            </a:r>
            <a:endParaRPr kumimoji="1" lang="ko-KR" altLang="en-US" sz="1100" dirty="0"/>
          </a:p>
        </p:txBody>
      </p:sp>
      <p:sp>
        <p:nvSpPr>
          <p:cNvPr id="37" name="TextBox 36"/>
          <p:cNvSpPr txBox="1"/>
          <p:nvPr/>
        </p:nvSpPr>
        <p:spPr>
          <a:xfrm>
            <a:off x="2189863" y="8833473"/>
            <a:ext cx="20108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/>
              <a:t>H &amp; E staining</a:t>
            </a:r>
            <a:endParaRPr kumimoji="1" lang="ko-KR" altLang="en-US" sz="1100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68071" y="5835399"/>
            <a:ext cx="4279320" cy="3759006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2260163" y="5594198"/>
            <a:ext cx="1718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dirty="0"/>
              <a:t>l</a:t>
            </a:r>
            <a:endParaRPr kumimoji="1" lang="ko-KR" altLang="en-US" dirty="0"/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900930" y="2044990"/>
            <a:ext cx="4937472" cy="3901807"/>
          </a:xfrm>
          <a:prstGeom prst="rect">
            <a:avLst/>
          </a:prstGeom>
        </p:spPr>
      </p:pic>
      <p:pic>
        <p:nvPicPr>
          <p:cNvPr id="46" name="그림 4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912674" y="5789679"/>
            <a:ext cx="4802134" cy="3903893"/>
          </a:xfrm>
          <a:prstGeom prst="rect">
            <a:avLst/>
          </a:prstGeom>
        </p:spPr>
      </p:pic>
      <p:sp>
        <p:nvSpPr>
          <p:cNvPr id="61" name="오른쪽 화살표[R] 60"/>
          <p:cNvSpPr/>
          <p:nvPr/>
        </p:nvSpPr>
        <p:spPr>
          <a:xfrm>
            <a:off x="1879600" y="3727212"/>
            <a:ext cx="360000" cy="32400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63" name="오른쪽 화살표[R] 62"/>
          <p:cNvSpPr/>
          <p:nvPr/>
        </p:nvSpPr>
        <p:spPr>
          <a:xfrm>
            <a:off x="3987800" y="3701812"/>
            <a:ext cx="360000" cy="32400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64" name="오른쪽 화살표[R] 63"/>
          <p:cNvSpPr/>
          <p:nvPr/>
        </p:nvSpPr>
        <p:spPr>
          <a:xfrm>
            <a:off x="5969000" y="3701812"/>
            <a:ext cx="360000" cy="324000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1307816" y="6510836"/>
            <a:ext cx="100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dirty="0"/>
              <a:t>B</a:t>
            </a:r>
            <a:endParaRPr kumimoji="1" lang="ko-KR" altLang="en-US" dirty="0"/>
          </a:p>
        </p:txBody>
      </p:sp>
      <p:sp>
        <p:nvSpPr>
          <p:cNvPr id="69" name="TextBox 68"/>
          <p:cNvSpPr txBox="1"/>
          <p:nvPr/>
        </p:nvSpPr>
        <p:spPr>
          <a:xfrm>
            <a:off x="7769576" y="2388416"/>
            <a:ext cx="100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dirty="0" smtClean="0"/>
              <a:t>C</a:t>
            </a:r>
            <a:endParaRPr kumimoji="1" lang="ko-KR" altLang="en-US" dirty="0"/>
          </a:p>
        </p:txBody>
      </p:sp>
      <p:sp>
        <p:nvSpPr>
          <p:cNvPr id="70" name="TextBox 69"/>
          <p:cNvSpPr txBox="1"/>
          <p:nvPr/>
        </p:nvSpPr>
        <p:spPr>
          <a:xfrm>
            <a:off x="11831036" y="2380796"/>
            <a:ext cx="100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dirty="0"/>
              <a:t>D</a:t>
            </a:r>
            <a:endParaRPr kumimoji="1" lang="ko-KR" altLang="en-US" dirty="0"/>
          </a:p>
        </p:txBody>
      </p:sp>
      <p:sp>
        <p:nvSpPr>
          <p:cNvPr id="71" name="TextBox 70"/>
          <p:cNvSpPr txBox="1"/>
          <p:nvPr/>
        </p:nvSpPr>
        <p:spPr>
          <a:xfrm>
            <a:off x="7754336" y="6487976"/>
            <a:ext cx="100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dirty="0"/>
              <a:t>E</a:t>
            </a:r>
            <a:endParaRPr kumimoji="1" lang="ko-KR" altLang="en-US" dirty="0"/>
          </a:p>
        </p:txBody>
      </p:sp>
      <p:sp>
        <p:nvSpPr>
          <p:cNvPr id="72" name="TextBox 71"/>
          <p:cNvSpPr txBox="1"/>
          <p:nvPr/>
        </p:nvSpPr>
        <p:spPr>
          <a:xfrm>
            <a:off x="11815796" y="6526076"/>
            <a:ext cx="100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dirty="0" smtClean="0"/>
              <a:t>F</a:t>
            </a:r>
            <a:endParaRPr kumimoji="1" lang="ko-KR" altLang="en-US" dirty="0"/>
          </a:p>
        </p:txBody>
      </p:sp>
      <p:pic>
        <p:nvPicPr>
          <p:cNvPr id="73" name="그림 72"/>
          <p:cNvPicPr>
            <a:picLocks noChangeAspect="1"/>
          </p:cNvPicPr>
          <p:nvPr/>
        </p:nvPicPr>
        <p:blipFill rotWithShape="1">
          <a:blip r:embed="rId13"/>
          <a:srcRect l="2971" t="1196"/>
          <a:stretch/>
        </p:blipFill>
        <p:spPr>
          <a:xfrm>
            <a:off x="8030079" y="2490671"/>
            <a:ext cx="3852801" cy="3388801"/>
          </a:xfrm>
          <a:prstGeom prst="rect">
            <a:avLst/>
          </a:prstGeom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638774"/>
              </p:ext>
            </p:extLst>
          </p:nvPr>
        </p:nvGraphicFramePr>
        <p:xfrm>
          <a:off x="1605679" y="2372149"/>
          <a:ext cx="6042105" cy="3641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4035"/>
                <a:gridCol w="2014035"/>
                <a:gridCol w="2014035"/>
              </a:tblGrid>
              <a:tr h="1820598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</a:tr>
              <a:tr h="1820598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64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9628</TotalTime>
  <Words>89</Words>
  <Application>Microsoft Office PowerPoint</Application>
  <PresentationFormat>사용자 지정</PresentationFormat>
  <Paragraphs>41</Paragraphs>
  <Slides>3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Figures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Figures</dc:title>
  <dc:creator>USER</dc:creator>
  <cp:lastModifiedBy>BRMH</cp:lastModifiedBy>
  <cp:revision>234</cp:revision>
  <dcterms:created xsi:type="dcterms:W3CDTF">2016-05-01T12:36:10Z</dcterms:created>
  <dcterms:modified xsi:type="dcterms:W3CDTF">2016-08-31T13:37:30Z</dcterms:modified>
</cp:coreProperties>
</file>