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1" d="100"/>
          <a:sy n="131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920880" cy="2478137"/>
          </a:xfrm>
        </p:spPr>
        <p:txBody>
          <a:bodyPr>
            <a:noAutofit/>
          </a:bodyPr>
          <a:lstStyle/>
          <a:p>
            <a:r>
              <a:rPr lang="en-GB" altLang="ko-KR" sz="3200" dirty="0">
                <a:effectLst/>
              </a:rPr>
              <a:t>Multidisciplinary counselling </a:t>
            </a:r>
            <a:r>
              <a:rPr lang="en-GB" altLang="ko-KR" sz="3200" dirty="0" smtClean="0">
                <a:effectLst/>
              </a:rPr>
              <a:t>reduces </a:t>
            </a:r>
            <a:r>
              <a:rPr lang="en-GB" altLang="ko-KR" sz="3200" dirty="0">
                <a:effectLst/>
              </a:rPr>
              <a:t>rate of </a:t>
            </a:r>
            <a:r>
              <a:rPr lang="en-GB" altLang="ko-KR" sz="3200" dirty="0" smtClean="0">
                <a:effectLst/>
              </a:rPr>
              <a:t>abortion and </a:t>
            </a:r>
            <a:r>
              <a:rPr lang="en-GB" altLang="ko-KR" sz="3200" dirty="0">
                <a:effectLst/>
              </a:rPr>
              <a:t>improves clinical outcomes of </a:t>
            </a:r>
            <a:r>
              <a:rPr lang="en-GB" altLang="ko-KR" sz="3200" dirty="0" smtClean="0">
                <a:effectLst/>
              </a:rPr>
              <a:t>prenatally </a:t>
            </a:r>
            <a:r>
              <a:rPr lang="en-GB" altLang="ko-KR" sz="3200" dirty="0">
                <a:effectLst/>
              </a:rPr>
              <a:t>diagnosed congenital heart disease patients</a:t>
            </a:r>
            <a:r>
              <a:rPr lang="ko-KR" altLang="ko-KR" sz="3200" dirty="0">
                <a:effectLst/>
              </a:rPr>
              <a:t/>
            </a:r>
            <a:br>
              <a:rPr lang="ko-KR" altLang="ko-KR" sz="3200" dirty="0">
                <a:effectLst/>
              </a:rPr>
            </a:br>
            <a:r>
              <a:rPr lang="ko-KR" altLang="en-US" sz="3200" dirty="0" smtClean="0"/>
              <a:t> </a:t>
            </a:r>
            <a:endParaRPr lang="ko-KR" altLang="en-US" sz="32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altLang="ko-KR" sz="2000" dirty="0"/>
              <a:t>Prenatal diagnosis of congenital heart </a:t>
            </a:r>
            <a:r>
              <a:rPr lang="en-GB" altLang="ko-KR" sz="2000" dirty="0" smtClean="0"/>
              <a:t>disease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Backed </a:t>
            </a:r>
            <a:r>
              <a:rPr lang="en-GB" altLang="ko-KR" sz="2000" dirty="0"/>
              <a:t>by its recently improved accuracy, has become </a:t>
            </a:r>
            <a:r>
              <a:rPr lang="en-GB" altLang="ko-KR" sz="2000" dirty="0" smtClean="0"/>
              <a:t>widespread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However</a:t>
            </a:r>
            <a:r>
              <a:rPr lang="en-GB" altLang="ko-KR" sz="2000" dirty="0"/>
              <a:t>, prenatal diagnosis must be accompanied by multidisciplinary counselling in order to ensure proper management of congenital heart disease and reduce the rate of abortion. </a:t>
            </a:r>
            <a:endParaRPr lang="en-GB" altLang="ko-KR" sz="2000" dirty="0" smtClean="0"/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This </a:t>
            </a:r>
            <a:r>
              <a:rPr lang="en-GB" altLang="ko-KR" sz="2000" dirty="0"/>
              <a:t>study aims to evaluate the efficacy of multidisciplinary prenatal counselling for parents on the rate of abortion and the surgical outcomes of congenital heart disease patients</a:t>
            </a:r>
            <a:r>
              <a:rPr lang="en-GB" altLang="ko-KR" sz="2000" dirty="0" smtClean="0"/>
              <a:t>.</a:t>
            </a:r>
            <a:endParaRPr lang="ko-KR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altLang="ko-KR" sz="2000" dirty="0"/>
              <a:t>We studied 273 </a:t>
            </a:r>
            <a:r>
              <a:rPr lang="en-GB" altLang="ko-KR" sz="2000" dirty="0" smtClean="0"/>
              <a:t>patients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Who </a:t>
            </a:r>
            <a:r>
              <a:rPr lang="en-GB" altLang="ko-KR" sz="2000" dirty="0"/>
              <a:t>were referred to cardiothoracic surgery for prenatal counselling of congenital heart disease from May 2007 to April </a:t>
            </a:r>
            <a:r>
              <a:rPr lang="en-GB" altLang="ko-KR" sz="2000" dirty="0" smtClean="0"/>
              <a:t>2017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All </a:t>
            </a:r>
            <a:r>
              <a:rPr lang="en-GB" altLang="ko-KR" sz="2000" dirty="0"/>
              <a:t>patients were referred from obstetrics department to cardiothoracic surgery </a:t>
            </a:r>
            <a:r>
              <a:rPr lang="en-GB" altLang="ko-KR" sz="2000" dirty="0" smtClean="0"/>
              <a:t>department</a:t>
            </a:r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We </a:t>
            </a:r>
            <a:r>
              <a:rPr lang="en-GB" altLang="ko-KR" sz="2000" dirty="0"/>
              <a:t>retrospectively reviewed the patients’ medical </a:t>
            </a:r>
            <a:r>
              <a:rPr lang="en-GB" altLang="ko-KR" sz="2000" dirty="0" smtClean="0"/>
              <a:t>records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To </a:t>
            </a:r>
            <a:r>
              <a:rPr lang="en-GB" altLang="ko-KR" sz="2000" dirty="0"/>
              <a:t>quantify and investigate maternal age, gestational age at diagnosis, gestational age at delivery, results of prenatal and postnatal echocardiography, associated anomalies, chromosomal abnormalities, abortion rate and mortality. </a:t>
            </a:r>
            <a:endParaRPr lang="en-GB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altLang="ko-KR" sz="2000" dirty="0"/>
              <a:t>We compared our data and that of another paper published in 2006</a:t>
            </a:r>
            <a:r>
              <a:rPr lang="en-GB" altLang="ko-KR" sz="2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The </a:t>
            </a:r>
            <a:r>
              <a:rPr lang="en-GB" altLang="ko-KR" sz="2000" dirty="0"/>
              <a:t>latter was a result of our hospital before we began prenatal counselling in 2007; the data ranges between July 1988 and June 2003. </a:t>
            </a:r>
            <a:endParaRPr lang="en-GB" altLang="ko-KR" sz="2000" dirty="0" smtClean="0"/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In </a:t>
            </a:r>
            <a:r>
              <a:rPr lang="en-GB" altLang="ko-KR" sz="2000" dirty="0"/>
              <a:t>comparing the two data sets, we tried to quantify the efficacy of prenatal counselling.</a:t>
            </a:r>
            <a:endParaRPr lang="ko-KR" altLang="en-US" sz="2000" dirty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6410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altLang="ko-KR" sz="2000" dirty="0"/>
              <a:t>A total of 307 pregnancies diagnosed as congenital heart </a:t>
            </a:r>
            <a:r>
              <a:rPr lang="en-GB" altLang="ko-KR" sz="2000" dirty="0" smtClean="0"/>
              <a:t>disease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Referred </a:t>
            </a:r>
            <a:r>
              <a:rPr lang="en-GB" altLang="ko-KR" sz="2000" dirty="0"/>
              <a:t>to cardiothoracic surgery </a:t>
            </a:r>
            <a:r>
              <a:rPr lang="en-GB" altLang="ko-KR" sz="2000" dirty="0" smtClean="0"/>
              <a:t>department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Medical </a:t>
            </a:r>
            <a:r>
              <a:rPr lang="en-GB" altLang="ko-KR" sz="2000" dirty="0"/>
              <a:t>records were available in 273 cases (88.9</a:t>
            </a:r>
            <a:r>
              <a:rPr lang="en-GB" altLang="ko-KR" sz="2000" dirty="0" smtClean="0"/>
              <a:t>%)</a:t>
            </a:r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Patients </a:t>
            </a:r>
            <a:r>
              <a:rPr lang="en-GB" altLang="ko-KR" sz="2000" dirty="0" err="1" smtClean="0"/>
              <a:t>charateristics</a:t>
            </a:r>
            <a:endParaRPr lang="en-GB" altLang="ko-KR" sz="2000" dirty="0" smtClean="0"/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The mean </a:t>
            </a:r>
            <a:r>
              <a:rPr lang="en-GB" altLang="ko-KR" sz="2000" dirty="0"/>
              <a:t>gestation age at diagnosis was 28</a:t>
            </a:r>
            <a:r>
              <a:rPr lang="ko-KR" altLang="ko-KR" sz="2000" dirty="0"/>
              <a:t>±</a:t>
            </a:r>
            <a:r>
              <a:rPr lang="en-GB" altLang="ko-KR" sz="2000" dirty="0"/>
              <a:t>5.2 </a:t>
            </a:r>
            <a:r>
              <a:rPr lang="en-GB" altLang="ko-KR" sz="2000" dirty="0" smtClean="0"/>
              <a:t>weeks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The </a:t>
            </a:r>
            <a:r>
              <a:rPr lang="en-GB" altLang="ko-KR" sz="2000" dirty="0"/>
              <a:t>mean maternal age was 35</a:t>
            </a:r>
            <a:r>
              <a:rPr lang="ko-KR" altLang="ko-KR" sz="2000" dirty="0"/>
              <a:t>±</a:t>
            </a:r>
            <a:r>
              <a:rPr lang="en-GB" altLang="ko-KR" sz="2000" dirty="0"/>
              <a:t>4.1 years </a:t>
            </a:r>
            <a:r>
              <a:rPr lang="en-GB" altLang="ko-KR" sz="2000" dirty="0" smtClean="0"/>
              <a:t>old.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Abortion </a:t>
            </a:r>
            <a:r>
              <a:rPr lang="en-GB" altLang="ko-KR" sz="2000" dirty="0"/>
              <a:t>rate was 1.5% (4/273). </a:t>
            </a:r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The </a:t>
            </a:r>
            <a:r>
              <a:rPr lang="en-GB" altLang="ko-KR" sz="2000" dirty="0"/>
              <a:t>incidence of associated </a:t>
            </a:r>
            <a:r>
              <a:rPr lang="en-GB" altLang="ko-KR" sz="2000" dirty="0" err="1"/>
              <a:t>extracardiac</a:t>
            </a:r>
            <a:r>
              <a:rPr lang="en-GB" altLang="ko-KR" sz="2000" dirty="0"/>
              <a:t> anomalies </a:t>
            </a:r>
            <a:r>
              <a:rPr lang="en-GB" altLang="ko-KR" sz="2000" dirty="0" smtClean="0"/>
              <a:t>&amp; </a:t>
            </a:r>
            <a:r>
              <a:rPr lang="en-GB" altLang="ko-KR" sz="2000" dirty="0"/>
              <a:t>chromosomal abnormalities </a:t>
            </a:r>
            <a:endParaRPr lang="en-GB" altLang="ko-KR" sz="2000" dirty="0" smtClean="0"/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19.8</a:t>
            </a:r>
            <a:r>
              <a:rPr lang="en-GB" altLang="ko-KR" sz="2000" dirty="0"/>
              <a:t>% (54/273) </a:t>
            </a:r>
            <a:r>
              <a:rPr lang="en-GB" altLang="ko-KR" sz="2000" dirty="0" smtClean="0"/>
              <a:t>&amp; </a:t>
            </a:r>
            <a:r>
              <a:rPr lang="en-GB" altLang="ko-KR" sz="2000" dirty="0"/>
              <a:t>5.5% (</a:t>
            </a:r>
            <a:r>
              <a:rPr lang="en-GB" altLang="ko-KR" sz="2000" dirty="0" smtClean="0"/>
              <a:t>15/273) </a:t>
            </a:r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altLang="ko-KR" sz="2000" dirty="0" smtClean="0"/>
              <a:t>The </a:t>
            </a:r>
            <a:r>
              <a:rPr lang="en-GB" altLang="ko-KR" sz="2000" dirty="0"/>
              <a:t>overall survival rate of </a:t>
            </a:r>
            <a:r>
              <a:rPr lang="en-GB" altLang="ko-KR" sz="2000" dirty="0" err="1"/>
              <a:t>fetus</a:t>
            </a:r>
            <a:r>
              <a:rPr lang="en-GB" altLang="ko-KR" sz="2000" dirty="0"/>
              <a:t> was 82.8% (226/273</a:t>
            </a:r>
            <a:r>
              <a:rPr lang="en-GB" altLang="ko-KR" sz="2000" dirty="0" smtClean="0"/>
              <a:t>).</a:t>
            </a:r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No </a:t>
            </a:r>
            <a:r>
              <a:rPr lang="en-GB" altLang="ko-KR" sz="2000" dirty="0"/>
              <a:t>difference was found in disease severity and maternal age between delivery group and abortion group (P=0.077). </a:t>
            </a:r>
            <a:endParaRPr lang="en-GB" altLang="ko-KR" sz="2000" dirty="0" smtClean="0"/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Operative </a:t>
            </a:r>
            <a:r>
              <a:rPr lang="en-GB" altLang="ko-KR" sz="2000" dirty="0"/>
              <a:t>mortality was 7.9% (16/227). </a:t>
            </a:r>
            <a:endParaRPr lang="en-GB" altLang="ko-KR" sz="2000" dirty="0" smtClean="0"/>
          </a:p>
          <a:p>
            <a:pPr>
              <a:lnSpc>
                <a:spcPct val="150000"/>
              </a:lnSpc>
            </a:pPr>
            <a:r>
              <a:rPr lang="en-GB" altLang="ko-KR" sz="2000" dirty="0" smtClean="0"/>
              <a:t>Before </a:t>
            </a:r>
            <a:r>
              <a:rPr lang="en-GB" altLang="ko-KR" sz="2000" dirty="0"/>
              <a:t>prenatal counselling </a:t>
            </a:r>
            <a:r>
              <a:rPr lang="en-GB" altLang="ko-KR" sz="2000" dirty="0" smtClean="0"/>
              <a:t>started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Mean </a:t>
            </a:r>
            <a:r>
              <a:rPr lang="en-GB" altLang="ko-KR" sz="2000" dirty="0"/>
              <a:t>gestational age at diagnosis was 28</a:t>
            </a:r>
            <a:r>
              <a:rPr lang="ko-KR" altLang="ko-KR" sz="2000" dirty="0"/>
              <a:t>±</a:t>
            </a:r>
            <a:r>
              <a:rPr lang="en-GB" altLang="ko-KR" sz="2000" dirty="0"/>
              <a:t>6 </a:t>
            </a:r>
            <a:r>
              <a:rPr lang="en-GB" altLang="ko-KR" sz="2000" dirty="0" smtClean="0"/>
              <a:t>weeks.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The </a:t>
            </a:r>
            <a:r>
              <a:rPr lang="en-GB" altLang="ko-KR" sz="2000" dirty="0"/>
              <a:t>mean maternal age was 30</a:t>
            </a:r>
            <a:r>
              <a:rPr lang="ko-KR" altLang="ko-KR" sz="2000" dirty="0"/>
              <a:t>±</a:t>
            </a:r>
            <a:r>
              <a:rPr lang="en-GB" altLang="ko-KR" sz="2000" dirty="0"/>
              <a:t>3.9 years </a:t>
            </a:r>
            <a:r>
              <a:rPr lang="en-GB" altLang="ko-KR" sz="2000" dirty="0" smtClean="0"/>
              <a:t>old.</a:t>
            </a:r>
          </a:p>
          <a:p>
            <a:pPr lvl="1">
              <a:lnSpc>
                <a:spcPct val="150000"/>
              </a:lnSpc>
            </a:pPr>
            <a:r>
              <a:rPr lang="en-GB" altLang="ko-KR" sz="2000" dirty="0" smtClean="0"/>
              <a:t>Abortion </a:t>
            </a:r>
            <a:r>
              <a:rPr lang="en-GB" altLang="ko-KR" sz="2000" dirty="0"/>
              <a:t>rate was 43.8% (114/260</a:t>
            </a:r>
            <a:r>
              <a:rPr lang="en-GB" altLang="ko-KR" sz="20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0980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/>
              <a:t>Prenatal multidisciplinary </a:t>
            </a:r>
            <a:r>
              <a:rPr lang="en-US" altLang="ko-KR" sz="2000" dirty="0" smtClean="0"/>
              <a:t>counselling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/>
              <a:t>Effective </a:t>
            </a:r>
            <a:r>
              <a:rPr lang="en-US" altLang="ko-KR" sz="2000" dirty="0"/>
              <a:t>for lowering the abortion rate and increasing the proportional birth rate of complex heart disease patients in regard to those with simple heart disease</a:t>
            </a:r>
            <a:r>
              <a:rPr lang="en-US" altLang="ko-KR" sz="2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/>
              <a:t>In </a:t>
            </a:r>
            <a:r>
              <a:rPr lang="en-US" altLang="ko-KR" sz="2000" dirty="0"/>
              <a:t>addition, prenatal counselling offers good rapport between the medical team and the patient, and improves the clinical outcomes of complex heart disease patients after birth.</a:t>
            </a:r>
            <a:endParaRPr lang="ko-KR" altLang="ko-KR" sz="2000" dirty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435</Words>
  <Application>Microsoft Office PowerPoint</Application>
  <PresentationFormat>화면 슬라이드 쇼(4:3)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Multidisciplinary counselling reduces rate of abortion and improves clinical outcomes of prenatally diagnosed congenital heart disease patients  </vt:lpstr>
      <vt:lpstr>Purpose</vt:lpstr>
      <vt:lpstr>Methods</vt:lpstr>
      <vt:lpstr>Methods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TS</cp:lastModifiedBy>
  <cp:revision>12</cp:revision>
  <dcterms:created xsi:type="dcterms:W3CDTF">2017-07-25T23:31:23Z</dcterms:created>
  <dcterms:modified xsi:type="dcterms:W3CDTF">2017-08-20T02:35:53Z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