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2" r:id="rId6"/>
    <p:sldId id="260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B38374-E655-4950-8B19-135AA7C1248E}" type="datetimeFigureOut">
              <a:rPr lang="en-US" smtClean="0"/>
              <a:t>8/19/2017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AA9E9-64AA-4838-BA85-93FDC7BA7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98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7AB8D4D7-4DB4-422D-BAEC-49EE8AEFB5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F2395B0E-D50F-417A-8A83-49F66A2721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>
                <a:ea typeface="굴림" panose="020B0600000101010101" pitchFamily="34" charset="-127"/>
              </a:rPr>
              <a:t>Log rank test</a:t>
            </a:r>
          </a:p>
        </p:txBody>
      </p:sp>
    </p:spTree>
    <p:extLst>
      <p:ext uri="{BB962C8B-B14F-4D97-AF65-F5344CB8AC3E}">
        <p14:creationId xmlns:p14="http://schemas.microsoft.com/office/powerpoint/2010/main" val="334345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/>
          <a:lstStyle/>
          <a:p>
            <a:r>
              <a:rPr lang="en-US" b="0" dirty="0">
                <a:effectLst/>
              </a:rPr>
              <a:t>Prognosis of younger patients in non-small cell lung cancer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344816" cy="1752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This study is to compare clinicopathological characteristics, treatment modalities, and prognosis of non-small cell lung cancer (NSCLC) patients between &lt;50 years and &gt;50 years of age at surgery.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Retrospective review of 2,618 patients with NSCLC who underwent curative intent surgical resection from 2003 to 2015 was obtained from prospectively collected lung cancer database. </a:t>
            </a:r>
          </a:p>
          <a:p>
            <a:endParaRPr lang="en-US" altLang="ko-KR" sz="2400" dirty="0"/>
          </a:p>
          <a:p>
            <a:r>
              <a:rPr lang="en-US" altLang="ko-KR" sz="2400" dirty="0"/>
              <a:t>There were 274 patients (10%) of &lt;50 years old at time of surgery and 2,344 of &gt;50 years. </a:t>
            </a:r>
          </a:p>
          <a:p>
            <a:endParaRPr lang="en-US" altLang="ko-KR" sz="2400" dirty="0"/>
          </a:p>
          <a:p>
            <a:r>
              <a:rPr lang="en-US" altLang="ko-KR" sz="2400" dirty="0"/>
              <a:t>Data regarding demographics, presenting symptoms, histology, tumor staging, treatment modalities (neo, surgical extent, adjuvant therapy), and recurrence, survival were evaluated.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br>
              <a:rPr lang="en-US" altLang="ko-KR" dirty="0"/>
            </a:br>
            <a:r>
              <a:rPr lang="en-US" altLang="ko-KR" dirty="0"/>
              <a:t>Overall survival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o-KR" altLang="en-US" sz="2000" dirty="0"/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280118AC-B889-4501-AC2F-850AB5036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26839"/>
            <a:ext cx="5405438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195F7656-3F31-412D-9E57-436CFB386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692359"/>
              </p:ext>
            </p:extLst>
          </p:nvPr>
        </p:nvGraphicFramePr>
        <p:xfrm>
          <a:off x="3072494" y="1289652"/>
          <a:ext cx="5878512" cy="153988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27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6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5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80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04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093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Time at risk Death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Incident rate n (%)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(95%CI)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median time (month)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Log-rank test</a:t>
                      </a:r>
                      <a:endParaRPr lang="en-US" sz="12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791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Death 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669(2.66)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28.27-33.17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30.37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0.001</a:t>
                      </a:r>
                      <a:endParaRPr lang="en-US" sz="1200" b="1" dirty="0">
                        <a:solidFill>
                          <a:srgbClr val="FF0000"/>
                        </a:solidFill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791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/>
                        <a:t>Age</a:t>
                      </a:r>
                      <a:r>
                        <a:rPr lang="en-US" altLang="ko-KR" sz="1200" dirty="0"/>
                        <a:t> </a:t>
                      </a:r>
                      <a:r>
                        <a:rPr lang="en-US" altLang="ko-KR" sz="1200" b="1" u="sng" dirty="0"/>
                        <a:t>&lt;</a:t>
                      </a:r>
                      <a:r>
                        <a:rPr lang="en-US" altLang="ko-KR" sz="1200" b="1" dirty="0"/>
                        <a:t> 50</a:t>
                      </a: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45(2.51)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23.97-43.70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34.57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362">
                <a:tc>
                  <a:txBody>
                    <a:bodyPr/>
                    <a:lstStyle/>
                    <a:p>
                      <a:pPr marL="0" marR="0" algn="thaiDi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/>
                        <a:t>Age &gt; 50 </a:t>
                      </a: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624(2.67)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27.93-33.10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 charset="0"/>
                          <a:ea typeface="Cambria" charset="0"/>
                          <a:cs typeface="Cordia New" charset="0"/>
                        </a:rPr>
                        <a:t>30.30</a:t>
                      </a: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mbria" charset="0"/>
                        <a:ea typeface="Cambria" charset="0"/>
                        <a:cs typeface="Cordia New" charset="0"/>
                      </a:endParaRPr>
                    </a:p>
                  </a:txBody>
                  <a:tcPr marL="68594" marR="68594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제목 1">
            <a:extLst>
              <a:ext uri="{FF2B5EF4-FFF2-40B4-BE49-F238E27FC236}">
                <a16:creationId xmlns:a16="http://schemas.microsoft.com/office/drawing/2014/main" id="{A239F00C-33C0-4058-90B2-C7D62A99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12" y="424216"/>
            <a:ext cx="6897315" cy="1049338"/>
          </a:xfrm>
        </p:spPr>
        <p:txBody>
          <a:bodyPr/>
          <a:lstStyle/>
          <a:p>
            <a:pPr eaLnBrk="1" hangingPunct="1"/>
            <a:r>
              <a:rPr lang="en-US" altLang="ko-KR" dirty="0"/>
              <a:t>Overall survival in each stage </a:t>
            </a:r>
            <a:endParaRPr lang="ko-KR" altLang="en-US" dirty="0"/>
          </a:p>
        </p:txBody>
      </p:sp>
      <p:sp>
        <p:nvSpPr>
          <p:cNvPr id="37891" name="텍스트 개체 틀 2">
            <a:extLst>
              <a:ext uri="{FF2B5EF4-FFF2-40B4-BE49-F238E27FC236}">
                <a16:creationId xmlns:a16="http://schemas.microsoft.com/office/drawing/2014/main" id="{282C0D7A-B96F-4ADE-AED1-783AFC60EF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ko-KR" altLang="en-US"/>
          </a:p>
        </p:txBody>
      </p:sp>
      <p:pic>
        <p:nvPicPr>
          <p:cNvPr id="37892" name="Picture 2">
            <a:extLst>
              <a:ext uri="{FF2B5EF4-FFF2-40B4-BE49-F238E27FC236}">
                <a16:creationId xmlns:a16="http://schemas.microsoft.com/office/drawing/2014/main" id="{3F0607B3-DF31-48B9-AB89-F80B5474F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76338"/>
            <a:ext cx="6376988" cy="511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2">
            <a:extLst>
              <a:ext uri="{FF2B5EF4-FFF2-40B4-BE49-F238E27FC236}">
                <a16:creationId xmlns:a16="http://schemas.microsoft.com/office/drawing/2014/main" id="{5D7C17EE-86DD-49B9-BCD1-5F0D74C24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0469" y="1966124"/>
            <a:ext cx="2711450" cy="7413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9pPr>
          </a:lstStyle>
          <a:p>
            <a:pPr algn="just" eaLnBrk="1" latinLnBrk="1" hangingPunct="1">
              <a:spcAft>
                <a:spcPts val="1000"/>
              </a:spcAft>
            </a:pPr>
            <a:r>
              <a:rPr kumimoji="1" lang="en-US" altLang="ko-KR" b="1" dirty="0">
                <a:solidFill>
                  <a:schemeClr val="tx1"/>
                </a:solidFill>
                <a:latin typeface="Times New Roman" panose="02020603050405020304" pitchFamily="18" charset="0"/>
              </a:rPr>
              <a:t>Stage 1</a:t>
            </a:r>
            <a:r>
              <a:rPr kumimoji="1" lang="en-US" altLang="ko-KR" dirty="0">
                <a:solidFill>
                  <a:schemeClr val="tx1"/>
                </a:solidFill>
                <a:latin typeface="Times New Roman" panose="02020603050405020304" pitchFamily="18" charset="0"/>
              </a:rPr>
              <a:t> n=1,474 </a:t>
            </a:r>
            <a:r>
              <a:rPr kumimoji="1" lang="en-US" altLang="ko-KR" dirty="0">
                <a:solidFill>
                  <a:srgbClr val="FF0000"/>
                </a:solidFill>
                <a:latin typeface="Times New Roman" panose="02020603050405020304" pitchFamily="18" charset="0"/>
              </a:rPr>
              <a:t>P &lt;0.001</a:t>
            </a:r>
            <a:endParaRPr kumimoji="1" lang="ko-KR" altLang="ko-KR" sz="4000" dirty="0">
              <a:solidFill>
                <a:srgbClr val="FF0000"/>
              </a:solidFill>
              <a:latin typeface="굴림" panose="020B0600000101010101" pitchFamily="34" charset="-127"/>
            </a:endParaRPr>
          </a:p>
        </p:txBody>
      </p:sp>
      <p:sp>
        <p:nvSpPr>
          <p:cNvPr id="37894" name="AutoShape 3">
            <a:extLst>
              <a:ext uri="{FF2B5EF4-FFF2-40B4-BE49-F238E27FC236}">
                <a16:creationId xmlns:a16="http://schemas.microsoft.com/office/drawing/2014/main" id="{5963E859-002F-4CBA-852D-78AD448AE1D8}"/>
              </a:ext>
            </a:extLst>
          </p:cNvPr>
          <p:cNvSpPr>
            <a:spLocks/>
          </p:cNvSpPr>
          <p:nvPr/>
        </p:nvSpPr>
        <p:spPr bwMode="auto">
          <a:xfrm>
            <a:off x="5935663" y="1614488"/>
            <a:ext cx="209550" cy="1128712"/>
          </a:xfrm>
          <a:prstGeom prst="rightBrace">
            <a:avLst>
              <a:gd name="adj1" fmla="val 59599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9pPr>
          </a:lstStyle>
          <a:p>
            <a:pPr eaLnBrk="1"/>
            <a:endParaRPr lang="ko-KR" altLang="en-US">
              <a:ea typeface="Malgun Gothic" panose="020B0503020000020004" pitchFamily="34" charset="-127"/>
            </a:endParaRPr>
          </a:p>
        </p:txBody>
      </p:sp>
      <p:sp>
        <p:nvSpPr>
          <p:cNvPr id="37895" name="AutoShape 4">
            <a:extLst>
              <a:ext uri="{FF2B5EF4-FFF2-40B4-BE49-F238E27FC236}">
                <a16:creationId xmlns:a16="http://schemas.microsoft.com/office/drawing/2014/main" id="{316BF27B-C6C5-4B03-9FD2-0F4990F437CD}"/>
              </a:ext>
            </a:extLst>
          </p:cNvPr>
          <p:cNvSpPr>
            <a:spLocks/>
          </p:cNvSpPr>
          <p:nvPr/>
        </p:nvSpPr>
        <p:spPr bwMode="auto">
          <a:xfrm>
            <a:off x="5813425" y="3267075"/>
            <a:ext cx="122238" cy="703263"/>
          </a:xfrm>
          <a:prstGeom prst="rightBrace">
            <a:avLst>
              <a:gd name="adj1" fmla="val 32682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9pPr>
          </a:lstStyle>
          <a:p>
            <a:pPr eaLnBrk="1"/>
            <a:endParaRPr lang="ko-KR" altLang="en-US">
              <a:ea typeface="Malgun Gothic" panose="020B0503020000020004" pitchFamily="34" charset="-127"/>
            </a:endParaRPr>
          </a:p>
        </p:txBody>
      </p:sp>
      <p:sp>
        <p:nvSpPr>
          <p:cNvPr id="37896" name="AutoShape 5">
            <a:extLst>
              <a:ext uri="{FF2B5EF4-FFF2-40B4-BE49-F238E27FC236}">
                <a16:creationId xmlns:a16="http://schemas.microsoft.com/office/drawing/2014/main" id="{8F54CCA9-9D23-49FF-A82E-56D62F64B839}"/>
              </a:ext>
            </a:extLst>
          </p:cNvPr>
          <p:cNvSpPr>
            <a:spLocks/>
          </p:cNvSpPr>
          <p:nvPr/>
        </p:nvSpPr>
        <p:spPr bwMode="auto">
          <a:xfrm>
            <a:off x="4773613" y="3160713"/>
            <a:ext cx="122237" cy="809625"/>
          </a:xfrm>
          <a:prstGeom prst="rightBrace">
            <a:avLst>
              <a:gd name="adj1" fmla="val 3262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9pPr>
          </a:lstStyle>
          <a:p>
            <a:pPr eaLnBrk="1"/>
            <a:endParaRPr lang="ko-KR" altLang="en-US">
              <a:ea typeface="Malgun Gothic" panose="020B0503020000020004" pitchFamily="34" charset="-127"/>
            </a:endParaRPr>
          </a:p>
        </p:txBody>
      </p:sp>
      <p:sp>
        <p:nvSpPr>
          <p:cNvPr id="37897" name="AutoShape 6">
            <a:extLst>
              <a:ext uri="{FF2B5EF4-FFF2-40B4-BE49-F238E27FC236}">
                <a16:creationId xmlns:a16="http://schemas.microsoft.com/office/drawing/2014/main" id="{05CE9BC4-C6DF-4B81-B12F-E06490963B99}"/>
              </a:ext>
            </a:extLst>
          </p:cNvPr>
          <p:cNvSpPr>
            <a:spLocks/>
          </p:cNvSpPr>
          <p:nvPr/>
        </p:nvSpPr>
        <p:spPr bwMode="auto">
          <a:xfrm>
            <a:off x="4373563" y="4813300"/>
            <a:ext cx="131762" cy="241300"/>
          </a:xfrm>
          <a:prstGeom prst="rightBrace">
            <a:avLst>
              <a:gd name="adj1" fmla="val 15261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9pPr>
          </a:lstStyle>
          <a:p>
            <a:pPr eaLnBrk="1"/>
            <a:endParaRPr lang="ko-KR" altLang="en-US">
              <a:ea typeface="Malgun Gothic" panose="020B0503020000020004" pitchFamily="34" charset="-127"/>
            </a:endParaRPr>
          </a:p>
        </p:txBody>
      </p:sp>
      <p:sp>
        <p:nvSpPr>
          <p:cNvPr id="37898" name="Rectangle 7">
            <a:extLst>
              <a:ext uri="{FF2B5EF4-FFF2-40B4-BE49-F238E27FC236}">
                <a16:creationId xmlns:a16="http://schemas.microsoft.com/office/drawing/2014/main" id="{FBE5479F-6B81-42B4-AB15-80A0EF951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438" y="4714876"/>
            <a:ext cx="3257550" cy="622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9pPr>
          </a:lstStyle>
          <a:p>
            <a:pPr algn="just" eaLnBrk="1" latinLnBrk="1" hangingPunct="1">
              <a:spcAft>
                <a:spcPts val="1000"/>
              </a:spcAft>
            </a:pPr>
            <a:r>
              <a:rPr kumimoji="1" lang="en-US" altLang="ko-KR" b="1" dirty="0">
                <a:solidFill>
                  <a:schemeClr val="tx1"/>
                </a:solidFill>
                <a:latin typeface="Times New Roman" panose="02020603050405020304" pitchFamily="18" charset="0"/>
              </a:rPr>
              <a:t>Stage 4</a:t>
            </a:r>
            <a:r>
              <a:rPr kumimoji="1" lang="en-US" altLang="ko-KR" dirty="0">
                <a:solidFill>
                  <a:schemeClr val="tx1"/>
                </a:solidFill>
                <a:latin typeface="Times New Roman" panose="02020603050405020304" pitchFamily="18" charset="0"/>
              </a:rPr>
              <a:t> n=114 P=0.855</a:t>
            </a:r>
            <a:endParaRPr kumimoji="1" lang="ko-KR" altLang="ko-KR" sz="4000" dirty="0">
              <a:solidFill>
                <a:schemeClr val="tx1"/>
              </a:solidFill>
              <a:latin typeface="굴림" panose="020B0600000101010101" pitchFamily="34" charset="-127"/>
            </a:endParaRPr>
          </a:p>
        </p:txBody>
      </p:sp>
      <p:sp>
        <p:nvSpPr>
          <p:cNvPr id="37899" name="Rectangle 9">
            <a:extLst>
              <a:ext uri="{FF2B5EF4-FFF2-40B4-BE49-F238E27FC236}">
                <a16:creationId xmlns:a16="http://schemas.microsoft.com/office/drawing/2014/main" id="{FB2EA228-9C52-4080-A740-4CED49EA9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5550" y="3413137"/>
            <a:ext cx="2232025" cy="4460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9pPr>
          </a:lstStyle>
          <a:p>
            <a:pPr algn="just" eaLnBrk="1" latinLnBrk="1" hangingPunct="1">
              <a:spcAft>
                <a:spcPts val="1000"/>
              </a:spcAft>
            </a:pPr>
            <a:r>
              <a:rPr kumimoji="1" lang="en-US" altLang="ko-KR" sz="16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Stage 2  </a:t>
            </a:r>
            <a:r>
              <a:rPr kumimoji="1" lang="en-US" altLang="ko-KR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n=464 P=0.098</a:t>
            </a:r>
            <a:endParaRPr kumimoji="1" lang="ko-KR" altLang="ko-KR" sz="3600" dirty="0">
              <a:solidFill>
                <a:schemeClr val="tx1"/>
              </a:solidFill>
              <a:latin typeface="굴림" panose="020B0600000101010101" pitchFamily="34" charset="-127"/>
            </a:endParaRPr>
          </a:p>
        </p:txBody>
      </p:sp>
      <p:sp>
        <p:nvSpPr>
          <p:cNvPr id="37900" name="Rectangle 10">
            <a:extLst>
              <a:ext uri="{FF2B5EF4-FFF2-40B4-BE49-F238E27FC236}">
                <a16:creationId xmlns:a16="http://schemas.microsoft.com/office/drawing/2014/main" id="{E32720D8-50C6-4C86-ADB4-24799A80F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425" y="4094689"/>
            <a:ext cx="2338388" cy="6429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9pPr>
          </a:lstStyle>
          <a:p>
            <a:pPr algn="just" eaLnBrk="1" latinLnBrk="1" hangingPunct="1">
              <a:spcAft>
                <a:spcPts val="1000"/>
              </a:spcAft>
            </a:pPr>
            <a:r>
              <a:rPr kumimoji="1" lang="en-US" altLang="ko-KR" b="1">
                <a:solidFill>
                  <a:schemeClr val="tx1"/>
                </a:solidFill>
                <a:latin typeface="Times New Roman" panose="02020603050405020304" pitchFamily="18" charset="0"/>
              </a:rPr>
              <a:t>Stage3 </a:t>
            </a:r>
            <a:r>
              <a:rPr kumimoji="1" lang="en-US" altLang="ko-KR">
                <a:solidFill>
                  <a:schemeClr val="tx1"/>
                </a:solidFill>
                <a:latin typeface="Times New Roman" panose="02020603050405020304" pitchFamily="18" charset="0"/>
              </a:rPr>
              <a:t>n=437 P=0.121</a:t>
            </a:r>
            <a:endParaRPr kumimoji="1" lang="ko-KR" altLang="ko-KR" sz="4000">
              <a:solidFill>
                <a:schemeClr val="tx1"/>
              </a:solidFill>
              <a:latin typeface="굴림" panose="020B0600000101010101" pitchFamily="34" charset="-127"/>
            </a:endParaRPr>
          </a:p>
        </p:txBody>
      </p:sp>
      <p:sp>
        <p:nvSpPr>
          <p:cNvPr id="37901" name="Rectangle 35">
            <a:extLst>
              <a:ext uri="{FF2B5EF4-FFF2-40B4-BE49-F238E27FC236}">
                <a16:creationId xmlns:a16="http://schemas.microsoft.com/office/drawing/2014/main" id="{EF151FD1-E269-4EA9-81BD-FC6204FFE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75" y="4748213"/>
            <a:ext cx="1398588" cy="612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entury Gothic" panose="020B0502020202020204" pitchFamily="34" charset="0"/>
                <a:ea typeface="굴림" panose="020B0600000101010101" pitchFamily="34" charset="-127"/>
                <a:sym typeface="Tw Cen MT" panose="020B0602020104020603" pitchFamily="34" charset="0"/>
              </a:defRPr>
            </a:lvl9pPr>
          </a:lstStyle>
          <a:p>
            <a:pPr algn="just" eaLnBrk="1" latinLnBrk="1" hangingPunct="1">
              <a:spcAft>
                <a:spcPts val="1000"/>
              </a:spcAft>
            </a:pPr>
            <a:r>
              <a:rPr lang="en-US" altLang="ko-KR" sz="1600" b="1">
                <a:latin typeface="Times New Roman" panose="02020603050405020304" pitchFamily="18" charset="0"/>
                <a:sym typeface="Symbol" panose="05050102010706020507" pitchFamily="18" charset="2"/>
              </a:rPr>
              <a:t></a:t>
            </a:r>
            <a:r>
              <a:rPr lang="en-US" altLang="ko-KR" sz="1600">
                <a:latin typeface="Times New Roman" panose="02020603050405020304" pitchFamily="18" charset="0"/>
              </a:rPr>
              <a:t>  Age </a:t>
            </a:r>
            <a:r>
              <a:rPr lang="en-US" altLang="ko-KR" sz="1600" u="sng">
                <a:latin typeface="Times New Roman" panose="02020603050405020304" pitchFamily="18" charset="0"/>
              </a:rPr>
              <a:t>&lt;</a:t>
            </a:r>
            <a:r>
              <a:rPr lang="en-US" altLang="ko-KR" sz="1600">
                <a:latin typeface="Times New Roman" panose="02020603050405020304" pitchFamily="18" charset="0"/>
              </a:rPr>
              <a:t>50</a:t>
            </a:r>
          </a:p>
          <a:p>
            <a:pPr algn="just" eaLnBrk="1" latinLnBrk="1" hangingPunct="1">
              <a:spcAft>
                <a:spcPts val="1000"/>
              </a:spcAft>
            </a:pPr>
            <a:r>
              <a:rPr lang="en-US" altLang="ko-KR" sz="1600">
                <a:latin typeface="Times New Roman" panose="02020603050405020304" pitchFamily="18" charset="0"/>
                <a:sym typeface="Symbol" panose="05050102010706020507" pitchFamily="18" charset="2"/>
              </a:rPr>
              <a:t></a:t>
            </a:r>
            <a:r>
              <a:rPr lang="en-US" altLang="ko-KR" sz="1600">
                <a:latin typeface="Times New Roman" panose="02020603050405020304" pitchFamily="18" charset="0"/>
              </a:rPr>
              <a:t> Age &gt;50</a:t>
            </a:r>
            <a:endParaRPr lang="ko-KR" altLang="ko-KR" sz="3600"/>
          </a:p>
        </p:txBody>
      </p:sp>
    </p:spTree>
    <p:extLst>
      <p:ext uri="{BB962C8B-B14F-4D97-AF65-F5344CB8AC3E}">
        <p14:creationId xmlns:p14="http://schemas.microsoft.com/office/powerpoint/2010/main" val="2281083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The younger patients (&lt;50 years of age at surgery) were more female, never smoker, and adenocarcinoma. Even though there was no difference in treatment modalities, younger patients had significantly better prognosis in pathologic stage I NSCLC.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257</Words>
  <Application>Microsoft Office PowerPoint</Application>
  <PresentationFormat>นำเสนอทางหน้าจอ (4:3)</PresentationFormat>
  <Paragraphs>42</Paragraphs>
  <Slides>6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11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6</vt:i4>
      </vt:variant>
    </vt:vector>
  </HeadingPairs>
  <TitlesOfParts>
    <vt:vector size="18" baseType="lpstr">
      <vt:lpstr>굴림</vt:lpstr>
      <vt:lpstr>Malgun Gothic</vt:lpstr>
      <vt:lpstr>Malgun Gothic</vt:lpstr>
      <vt:lpstr>Arial</vt:lpstr>
      <vt:lpstr>Calibri</vt:lpstr>
      <vt:lpstr>Cambria</vt:lpstr>
      <vt:lpstr>Century Gothic</vt:lpstr>
      <vt:lpstr>Cordia New</vt:lpstr>
      <vt:lpstr>Symbol</vt:lpstr>
      <vt:lpstr>Times New Roman</vt:lpstr>
      <vt:lpstr>Tw Cen MT</vt:lpstr>
      <vt:lpstr>Office 테마</vt:lpstr>
      <vt:lpstr>Prognosis of younger patients in non-small cell lung cancer</vt:lpstr>
      <vt:lpstr>Purpose</vt:lpstr>
      <vt:lpstr>Methods</vt:lpstr>
      <vt:lpstr>Results Overall survival</vt:lpstr>
      <vt:lpstr>Overall survival in each stage 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sira laohathai</cp:lastModifiedBy>
  <cp:revision>3</cp:revision>
  <dcterms:created xsi:type="dcterms:W3CDTF">2017-07-25T23:31:23Z</dcterms:created>
  <dcterms:modified xsi:type="dcterms:W3CDTF">2017-08-19T00:02:45Z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