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normAutofit/>
          </a:bodyPr>
          <a:lstStyle>
            <a:lvl1pPr>
              <a:defRPr sz="4000" b="1">
                <a:effectLst>
                  <a:outerShdw blurRad="38100" dist="38100" dir="2700000" algn="tl">
                    <a:srgbClr val="000000">
                      <a:alpha val="43137"/>
                    </a:srgbClr>
                  </a:outerShdw>
                </a:effectLst>
              </a:defRPr>
            </a:lvl1pPr>
          </a:lstStyle>
          <a:p>
            <a:r>
              <a:rPr lang="ko-KR" altLang="en-US" dirty="0"/>
              <a:t>마스터 제목 스타일 편집</a:t>
            </a:r>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dirty="0"/>
              <a:t>마스터 부제목 스타일 편집</a:t>
            </a:r>
          </a:p>
        </p:txBody>
      </p:sp>
      <p:sp>
        <p:nvSpPr>
          <p:cNvPr id="4" name="날짜 개체 틀 3"/>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E144DFB8-9DCA-4123-8241-D2B212385B26}" type="slidenum">
              <a:rPr lang="ko-KR" altLang="en-US" smtClean="0"/>
              <a:t>‹#›</a:t>
            </a:fld>
            <a:endParaRPr lang="ko-KR" alt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72000" y="0"/>
            <a:ext cx="4572000" cy="4326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30754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2526801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3037730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216317"/>
            <a:ext cx="4114800" cy="908428"/>
          </a:xfrm>
        </p:spPr>
        <p:txBody>
          <a:bodyPr>
            <a:noAutofit/>
          </a:bodyPr>
          <a:lstStyle>
            <a:lvl1pPr algn="l">
              <a:defRPr sz="3600" b="1">
                <a:effectLst>
                  <a:outerShdw blurRad="38100" dist="38100" dir="2700000" algn="tl">
                    <a:srgbClr val="000000">
                      <a:alpha val="43137"/>
                    </a:srgbClr>
                  </a:outerShdw>
                </a:effectLst>
              </a:defRPr>
            </a:lvl1pPr>
          </a:lstStyle>
          <a:p>
            <a:r>
              <a:rPr lang="ko-KR" altLang="en-US" dirty="0"/>
              <a:t>마스터 제목 스타일 편집</a:t>
            </a:r>
          </a:p>
        </p:txBody>
      </p:sp>
      <p:sp>
        <p:nvSpPr>
          <p:cNvPr id="3" name="내용 개체 틀 2"/>
          <p:cNvSpPr>
            <a:spLocks noGrp="1"/>
          </p:cNvSpPr>
          <p:nvPr>
            <p:ph idx="1"/>
          </p:nvPr>
        </p:nvSpPr>
        <p:spPr>
          <a:xfrm>
            <a:off x="457200" y="1268760"/>
            <a:ext cx="8229600" cy="4968552"/>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E144DFB8-9DCA-4123-8241-D2B212385B26}" type="slidenum">
              <a:rPr lang="ko-KR" altLang="en-US" smtClean="0"/>
              <a:t>‹#›</a:t>
            </a:fld>
            <a:endParaRPr lang="ko-KR" altLang="en-US"/>
          </a:p>
        </p:txBody>
      </p:sp>
      <p:pic>
        <p:nvPicPr>
          <p:cNvPr id="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72000" y="-1"/>
            <a:ext cx="4572000" cy="4326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26881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345306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386657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207079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3203720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4143995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567954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F850D900-04B7-4FEA-91BF-97BCF1F25B41}" type="datetimeFigureOut">
              <a:rPr lang="ko-KR" altLang="en-US" smtClean="0"/>
              <a:t>2017-08-20</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1502169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50D900-04B7-4FEA-91BF-97BCF1F25B41}" type="datetimeFigureOut">
              <a:rPr lang="ko-KR" altLang="en-US" smtClean="0"/>
              <a:t>2017-08-20</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44DFB8-9DCA-4123-8241-D2B212385B26}" type="slidenum">
              <a:rPr lang="ko-KR" altLang="en-US" smtClean="0"/>
              <a:t>‹#›</a:t>
            </a:fld>
            <a:endParaRPr lang="ko-KR" altLang="en-US"/>
          </a:p>
        </p:txBody>
      </p:sp>
    </p:spTree>
    <p:extLst>
      <p:ext uri="{BB962C8B-B14F-4D97-AF65-F5344CB8AC3E}">
        <p14:creationId xmlns:p14="http://schemas.microsoft.com/office/powerpoint/2010/main" val="1942062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395536" y="1238895"/>
            <a:ext cx="8280920" cy="1470025"/>
          </a:xfrm>
        </p:spPr>
        <p:txBody>
          <a:bodyPr>
            <a:noAutofit/>
          </a:bodyPr>
          <a:lstStyle/>
          <a:p>
            <a:r>
              <a:rPr lang="en-US" altLang="ko-KR" sz="2800" dirty="0">
                <a:effectLst/>
              </a:rPr>
              <a:t>Novel surgical technique for the prevention of pulmonary arteriovenous malformations </a:t>
            </a:r>
            <a:br>
              <a:rPr lang="en-US" altLang="ko-KR" sz="2800" dirty="0">
                <a:effectLst/>
              </a:rPr>
            </a:br>
            <a:r>
              <a:rPr lang="en-US" altLang="ko-KR" sz="2800" dirty="0">
                <a:effectLst/>
              </a:rPr>
              <a:t>in left isomerism</a:t>
            </a:r>
            <a:endParaRPr lang="ko-KR" altLang="en-US" sz="1400" dirty="0"/>
          </a:p>
        </p:txBody>
      </p:sp>
      <p:sp>
        <p:nvSpPr>
          <p:cNvPr id="3" name="부제목 2"/>
          <p:cNvSpPr>
            <a:spLocks noGrp="1"/>
          </p:cNvSpPr>
          <p:nvPr>
            <p:ph type="subTitle" idx="1"/>
          </p:nvPr>
        </p:nvSpPr>
        <p:spPr>
          <a:xfrm>
            <a:off x="899592" y="3886200"/>
            <a:ext cx="7344816" cy="1752600"/>
          </a:xfrm>
        </p:spPr>
        <p:txBody>
          <a:bodyPr>
            <a:normAutofit/>
          </a:bodyPr>
          <a:lstStyle/>
          <a:p>
            <a:pPr>
              <a:lnSpc>
                <a:spcPct val="150000"/>
              </a:lnSpc>
            </a:pPr>
            <a:endParaRPr lang="ko-KR" altLang="en-US" sz="2800" dirty="0">
              <a:solidFill>
                <a:schemeClr val="accent2"/>
              </a:solidFill>
            </a:endParaRPr>
          </a:p>
        </p:txBody>
      </p:sp>
    </p:spTree>
    <p:extLst>
      <p:ext uri="{BB962C8B-B14F-4D97-AF65-F5344CB8AC3E}">
        <p14:creationId xmlns:p14="http://schemas.microsoft.com/office/powerpoint/2010/main" val="4084924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Purpose</a:t>
            </a:r>
            <a:endParaRPr lang="ko-KR" altLang="en-US" dirty="0"/>
          </a:p>
        </p:txBody>
      </p:sp>
      <p:sp>
        <p:nvSpPr>
          <p:cNvPr id="3" name="내용 개체 틀 2"/>
          <p:cNvSpPr>
            <a:spLocks noGrp="1"/>
          </p:cNvSpPr>
          <p:nvPr>
            <p:ph idx="1"/>
          </p:nvPr>
        </p:nvSpPr>
        <p:spPr/>
        <p:txBody>
          <a:bodyPr>
            <a:normAutofit fontScale="77500" lnSpcReduction="20000"/>
          </a:bodyPr>
          <a:lstStyle/>
          <a:p>
            <a:pPr>
              <a:lnSpc>
                <a:spcPct val="150000"/>
              </a:lnSpc>
            </a:pPr>
            <a:r>
              <a:rPr lang="en-US" altLang="ko-KR" dirty="0"/>
              <a:t>In patients with left atrial isomerism (LAI), poor mixing of the hepatic venous flow to the pulmonary artery ipsilateral to the azygos (or </a:t>
            </a:r>
            <a:r>
              <a:rPr lang="en-US" altLang="ko-KR" dirty="0" err="1"/>
              <a:t>hemiazygos</a:t>
            </a:r>
            <a:r>
              <a:rPr lang="en-US" altLang="ko-KR" dirty="0"/>
              <a:t>) vein after the Kawashima operation (KO) or the completion Fontan operation (FO) may lead to the development of pulmonary arteriovenous malformation (PAM) in the corresponding lung. To address this issue, we developed technical modifications for KO and the completion FO.</a:t>
            </a:r>
            <a:endParaRPr lang="ko-KR" altLang="en-US" sz="2800" dirty="0"/>
          </a:p>
        </p:txBody>
      </p:sp>
    </p:spTree>
    <p:extLst>
      <p:ext uri="{BB962C8B-B14F-4D97-AF65-F5344CB8AC3E}">
        <p14:creationId xmlns:p14="http://schemas.microsoft.com/office/powerpoint/2010/main" val="3357015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Methods</a:t>
            </a:r>
            <a:endParaRPr lang="ko-KR" altLang="en-US" dirty="0"/>
          </a:p>
        </p:txBody>
      </p:sp>
      <p:sp>
        <p:nvSpPr>
          <p:cNvPr id="3" name="내용 개체 틀 2"/>
          <p:cNvSpPr>
            <a:spLocks noGrp="1"/>
          </p:cNvSpPr>
          <p:nvPr>
            <p:ph idx="1"/>
          </p:nvPr>
        </p:nvSpPr>
        <p:spPr>
          <a:xfrm>
            <a:off x="457200" y="1268760"/>
            <a:ext cx="8229600" cy="5256584"/>
          </a:xfrm>
        </p:spPr>
        <p:txBody>
          <a:bodyPr>
            <a:normAutofit fontScale="62500" lnSpcReduction="20000"/>
          </a:bodyPr>
          <a:lstStyle/>
          <a:p>
            <a:pPr>
              <a:lnSpc>
                <a:spcPct val="170000"/>
              </a:lnSpc>
            </a:pPr>
            <a:r>
              <a:rPr lang="en-US" altLang="ko-KR" dirty="0"/>
              <a:t>Four patients with LAI underwent modified KO and, among them, three proceeded to the completion FO. Their age at KO and completion FO were 17-19 months and 38-50 months, respectively. Technical modification for KO was the anastomosis of the dominant superior vena cava (SVC) or the innominate vein to the geometric center of the pulmonary artery to allow even distribution of the pulsatile forward flow from the heart to the both lungs. Technical modification of Fontan completion was the anastomosis of the extracardiac conduit to the dominant SVC or </a:t>
            </a:r>
            <a:r>
              <a:rPr lang="en-US" altLang="ko-KR" dirty="0" err="1"/>
              <a:t>geometic</a:t>
            </a:r>
            <a:r>
              <a:rPr lang="en-US" altLang="ko-KR" dirty="0"/>
              <a:t> center of the pulmonary artery to guarantee the even distribution of the hepatic venous return to the both lungs.</a:t>
            </a:r>
            <a:endParaRPr lang="ko-KR" altLang="en-US" dirty="0"/>
          </a:p>
        </p:txBody>
      </p:sp>
    </p:spTree>
    <p:extLst>
      <p:ext uri="{BB962C8B-B14F-4D97-AF65-F5344CB8AC3E}">
        <p14:creationId xmlns:p14="http://schemas.microsoft.com/office/powerpoint/2010/main" val="413735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Results</a:t>
            </a:r>
            <a:endParaRPr lang="ko-KR" altLang="en-US" dirty="0"/>
          </a:p>
        </p:txBody>
      </p:sp>
      <p:sp>
        <p:nvSpPr>
          <p:cNvPr id="3" name="내용 개체 틀 2"/>
          <p:cNvSpPr>
            <a:spLocks noGrp="1"/>
          </p:cNvSpPr>
          <p:nvPr>
            <p:ph idx="1"/>
          </p:nvPr>
        </p:nvSpPr>
        <p:spPr/>
        <p:txBody>
          <a:bodyPr>
            <a:normAutofit fontScale="92500" lnSpcReduction="20000"/>
          </a:bodyPr>
          <a:lstStyle/>
          <a:p>
            <a:pPr>
              <a:lnSpc>
                <a:spcPct val="170000"/>
              </a:lnSpc>
            </a:pPr>
            <a:r>
              <a:rPr lang="en-US" altLang="ko-KR" dirty="0"/>
              <a:t>There was no postoperative mortality or morbidity. In three patients with completion FO, post-Fontan magnetic resonance image or computed tomography showed no pulmonary arteriovenous malformations and even distribution of the hepatic venous flow to the right and left lungs.</a:t>
            </a:r>
            <a:endParaRPr lang="ko-KR" altLang="en-US" dirty="0"/>
          </a:p>
        </p:txBody>
      </p:sp>
    </p:spTree>
    <p:extLst>
      <p:ext uri="{BB962C8B-B14F-4D97-AF65-F5344CB8AC3E}">
        <p14:creationId xmlns:p14="http://schemas.microsoft.com/office/powerpoint/2010/main" val="4152860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9168ACF1-02EB-4466-AAB7-A58AB438F75A}"/>
              </a:ext>
            </a:extLst>
          </p:cNvPr>
          <p:cNvSpPr>
            <a:spLocks noGrp="1"/>
          </p:cNvSpPr>
          <p:nvPr>
            <p:ph type="title"/>
          </p:nvPr>
        </p:nvSpPr>
        <p:spPr/>
        <p:txBody>
          <a:bodyPr/>
          <a:lstStyle/>
          <a:p>
            <a:endParaRPr lang="ko-KR" altLang="en-US"/>
          </a:p>
        </p:txBody>
      </p:sp>
      <p:pic>
        <p:nvPicPr>
          <p:cNvPr id="9" name="내용 개체 틀 8">
            <a:extLst>
              <a:ext uri="{FF2B5EF4-FFF2-40B4-BE49-F238E27FC236}">
                <a16:creationId xmlns:a16="http://schemas.microsoft.com/office/drawing/2014/main" id="{E374A875-ECB6-44D8-B384-14AF2D77FBA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83619" y="1268413"/>
            <a:ext cx="7976762" cy="4968875"/>
          </a:xfrm>
        </p:spPr>
      </p:pic>
    </p:spTree>
    <p:extLst>
      <p:ext uri="{BB962C8B-B14F-4D97-AF65-F5344CB8AC3E}">
        <p14:creationId xmlns:p14="http://schemas.microsoft.com/office/powerpoint/2010/main" val="1658740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8E34A9A9-5034-41A8-A059-E934D1E7E344}"/>
              </a:ext>
            </a:extLst>
          </p:cNvPr>
          <p:cNvSpPr>
            <a:spLocks noGrp="1"/>
          </p:cNvSpPr>
          <p:nvPr>
            <p:ph type="title"/>
          </p:nvPr>
        </p:nvSpPr>
        <p:spPr/>
        <p:txBody>
          <a:bodyPr/>
          <a:lstStyle/>
          <a:p>
            <a:endParaRPr lang="ko-KR" altLang="en-US"/>
          </a:p>
        </p:txBody>
      </p:sp>
      <p:pic>
        <p:nvPicPr>
          <p:cNvPr id="5" name="내용 개체 틀 4">
            <a:extLst>
              <a:ext uri="{FF2B5EF4-FFF2-40B4-BE49-F238E27FC236}">
                <a16:creationId xmlns:a16="http://schemas.microsoft.com/office/drawing/2014/main" id="{D2483B61-AD15-416F-A98D-E6FE1B25938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19898" y="1268413"/>
            <a:ext cx="7104203" cy="4968875"/>
          </a:xfrm>
        </p:spPr>
      </p:pic>
    </p:spTree>
    <p:extLst>
      <p:ext uri="{BB962C8B-B14F-4D97-AF65-F5344CB8AC3E}">
        <p14:creationId xmlns:p14="http://schemas.microsoft.com/office/powerpoint/2010/main" val="4254786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a:t>Conclusion</a:t>
            </a:r>
            <a:endParaRPr lang="ko-KR" altLang="en-US" dirty="0"/>
          </a:p>
        </p:txBody>
      </p:sp>
      <p:sp>
        <p:nvSpPr>
          <p:cNvPr id="3" name="내용 개체 틀 2"/>
          <p:cNvSpPr>
            <a:spLocks noGrp="1"/>
          </p:cNvSpPr>
          <p:nvPr>
            <p:ph idx="1"/>
          </p:nvPr>
        </p:nvSpPr>
        <p:spPr/>
        <p:txBody>
          <a:bodyPr>
            <a:normAutofit/>
          </a:bodyPr>
          <a:lstStyle/>
          <a:p>
            <a:pPr>
              <a:lnSpc>
                <a:spcPct val="150000"/>
              </a:lnSpc>
            </a:pPr>
            <a:r>
              <a:rPr lang="en-US" altLang="ko-KR" dirty="0"/>
              <a:t>This novel surgical approach may provide a reliable mixing and bilateral distribution of hepatic venous blood in this subset.</a:t>
            </a:r>
            <a:endParaRPr lang="ko-KR" altLang="en-US" dirty="0"/>
          </a:p>
        </p:txBody>
      </p:sp>
    </p:spTree>
    <p:extLst>
      <p:ext uri="{BB962C8B-B14F-4D97-AF65-F5344CB8AC3E}">
        <p14:creationId xmlns:p14="http://schemas.microsoft.com/office/powerpoint/2010/main" val="1862996328"/>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271</Words>
  <Application>Microsoft Office PowerPoint</Application>
  <PresentationFormat>화면 슬라이드 쇼(4:3)</PresentationFormat>
  <Paragraphs>9</Paragraphs>
  <Slides>7</Slides>
  <Notes>0</Notes>
  <HiddenSlides>0</HiddenSlides>
  <MMClips>0</MMClips>
  <ScaleCrop>false</ScaleCrop>
  <HeadingPairs>
    <vt:vector size="6" baseType="variant">
      <vt:variant>
        <vt:lpstr>사용한 글꼴</vt:lpstr>
      </vt:variant>
      <vt:variant>
        <vt:i4>2</vt:i4>
      </vt:variant>
      <vt:variant>
        <vt:lpstr>테마</vt:lpstr>
      </vt:variant>
      <vt:variant>
        <vt:i4>1</vt:i4>
      </vt:variant>
      <vt:variant>
        <vt:lpstr>슬라이드 제목</vt:lpstr>
      </vt:variant>
      <vt:variant>
        <vt:i4>7</vt:i4>
      </vt:variant>
    </vt:vector>
  </HeadingPairs>
  <TitlesOfParts>
    <vt:vector size="10" baseType="lpstr">
      <vt:lpstr>맑은 고딕</vt:lpstr>
      <vt:lpstr>Arial</vt:lpstr>
      <vt:lpstr>Office 테마</vt:lpstr>
      <vt:lpstr>Novel surgical technique for the prevention of pulmonary arteriovenous malformations  in left isomerism</vt:lpstr>
      <vt:lpstr>Purpose</vt:lpstr>
      <vt:lpstr>Methods</vt:lpstr>
      <vt:lpstr>Results</vt:lpstr>
      <vt:lpstr>PowerPoint 프레젠테이션</vt:lpstr>
      <vt:lpstr>PowerPoint 프레젠테이션</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DM300T3A</dc:creator>
  <cp:lastModifiedBy>william330@naver.com</cp:lastModifiedBy>
  <cp:revision>4</cp:revision>
  <dcterms:created xsi:type="dcterms:W3CDTF">2017-07-25T23:31:23Z</dcterms:created>
  <dcterms:modified xsi:type="dcterms:W3CDTF">2017-08-20T13:27:14Z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D:\바탕화면\원외 위원회 활동\학술위원회 - 흉부외과\대한흉부심장혈관외과학회 제49차 추계학술대회 - 소아분야 초록 template.pptx</vt:lpwstr>
  </property>
</Properties>
</file>