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สไตล์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53" d="100"/>
          <a:sy n="53" d="100"/>
        </p:scale>
        <p:origin x="1339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432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0754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6801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7730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16317"/>
            <a:ext cx="4114800" cy="908428"/>
          </a:xfrm>
        </p:spPr>
        <p:txBody>
          <a:bodyPr>
            <a:noAutofit/>
          </a:bodyPr>
          <a:lstStyle>
            <a:lvl1pPr algn="l">
              <a:defRPr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96855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-1"/>
            <a:ext cx="4572000" cy="432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6881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3069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657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794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3720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3995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7954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2169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50D900-04B7-4FEA-91BF-97BCF1F25B41}" type="datetimeFigureOut">
              <a:rPr lang="ko-KR" altLang="en-US" smtClean="0"/>
              <a:t>2017-08-19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206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39552" y="1238895"/>
            <a:ext cx="8208912" cy="2262113"/>
          </a:xfrm>
        </p:spPr>
        <p:txBody>
          <a:bodyPr>
            <a:noAutofit/>
          </a:bodyPr>
          <a:lstStyle/>
          <a:p>
            <a:r>
              <a:rPr lang="en-US" sz="2800" dirty="0">
                <a:effectLst/>
              </a:rPr>
              <a:t>Comparison between </a:t>
            </a:r>
            <a:r>
              <a:rPr lang="en-US" sz="2800" dirty="0" err="1">
                <a:effectLst/>
              </a:rPr>
              <a:t>sublobar</a:t>
            </a:r>
            <a:r>
              <a:rPr lang="en-US" sz="2800" dirty="0">
                <a:effectLst/>
              </a:rPr>
              <a:t> and lobar resection in octogenarians with pathologic stage I non-small cell lung cancer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113384" y="3933056"/>
            <a:ext cx="7344816" cy="17526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ko-KR" altLang="en-US" sz="2800" dirty="0">
                <a:solidFill>
                  <a:schemeClr val="accent2"/>
                </a:solidFill>
              </a:rPr>
              <a:t>공지사항</a:t>
            </a:r>
            <a:endParaRPr lang="en-US" altLang="ko-KR" sz="2800" dirty="0">
              <a:solidFill>
                <a:schemeClr val="accent2"/>
              </a:solidFill>
            </a:endParaRPr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 dirty="0">
                <a:solidFill>
                  <a:schemeClr val="accent2"/>
                </a:solidFill>
              </a:rPr>
              <a:t>소속기관이나 저자명이 드러나지 않도록 해주세요</a:t>
            </a:r>
            <a:endParaRPr lang="en-US" altLang="ko-KR" sz="2000" dirty="0">
              <a:solidFill>
                <a:schemeClr val="accent2"/>
              </a:solidFill>
            </a:endParaRPr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 dirty="0">
                <a:solidFill>
                  <a:schemeClr val="accent2"/>
                </a:solidFill>
              </a:rPr>
              <a:t>제목 슬라이드 제외 최대 </a:t>
            </a:r>
            <a:r>
              <a:rPr lang="en-US" altLang="ko-KR" sz="2000" dirty="0">
                <a:solidFill>
                  <a:schemeClr val="accent2"/>
                </a:solidFill>
              </a:rPr>
              <a:t>6</a:t>
            </a:r>
            <a:r>
              <a:rPr lang="ko-KR" altLang="en-US" sz="2000" dirty="0">
                <a:solidFill>
                  <a:schemeClr val="accent2"/>
                </a:solidFill>
              </a:rPr>
              <a:t>장</a:t>
            </a:r>
            <a:r>
              <a:rPr lang="en-US" altLang="ko-KR" sz="2000" dirty="0">
                <a:solidFill>
                  <a:schemeClr val="accent2"/>
                </a:solidFill>
              </a:rPr>
              <a:t>, Font size 20 </a:t>
            </a:r>
            <a:r>
              <a:rPr lang="ko-KR" altLang="en-US" sz="2000" dirty="0">
                <a:solidFill>
                  <a:schemeClr val="accent2"/>
                </a:solidFill>
              </a:rPr>
              <a:t>이상</a:t>
            </a:r>
            <a:endParaRPr lang="en-US" altLang="ko-KR" sz="2000" dirty="0">
              <a:solidFill>
                <a:schemeClr val="accent2"/>
              </a:solidFill>
            </a:endParaRPr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 dirty="0">
                <a:solidFill>
                  <a:schemeClr val="accent2"/>
                </a:solidFill>
              </a:rPr>
              <a:t>사진</a:t>
            </a:r>
            <a:r>
              <a:rPr lang="en-US" altLang="ko-KR" sz="2000" dirty="0">
                <a:solidFill>
                  <a:schemeClr val="accent2"/>
                </a:solidFill>
              </a:rPr>
              <a:t>/illustration</a:t>
            </a:r>
            <a:r>
              <a:rPr lang="ko-KR" altLang="en-US" sz="2000" dirty="0">
                <a:solidFill>
                  <a:schemeClr val="accent2"/>
                </a:solidFill>
              </a:rPr>
              <a:t>등으로 인해 용량이 큰 경우 </a:t>
            </a:r>
            <a:r>
              <a:rPr lang="en-US" altLang="ko-KR" sz="2000" dirty="0">
                <a:solidFill>
                  <a:schemeClr val="accent2"/>
                </a:solidFill>
              </a:rPr>
              <a:t>PDF</a:t>
            </a:r>
            <a:r>
              <a:rPr lang="ko-KR" altLang="en-US" sz="2000" dirty="0">
                <a:solidFill>
                  <a:schemeClr val="accent2"/>
                </a:solidFill>
              </a:rPr>
              <a:t>로 전환해서 접수 </a:t>
            </a:r>
            <a:endParaRPr lang="ko-KR" altLang="en-US" sz="2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924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Purpose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000" b="1" dirty="0" err="1"/>
              <a:t>Sublobar</a:t>
            </a:r>
            <a:r>
              <a:rPr lang="en-US" sz="2000" b="1" dirty="0"/>
              <a:t> resection may be a potential alternative to standard  lobectomy for elderly patients because of reduced operative   risk and better preservation of pulmonary function. </a:t>
            </a:r>
          </a:p>
          <a:p>
            <a:pPr algn="just"/>
            <a:endParaRPr lang="en-US" sz="2000" b="1" dirty="0"/>
          </a:p>
          <a:p>
            <a:pPr algn="just"/>
            <a:r>
              <a:rPr lang="en-US" sz="2000" b="1" dirty="0"/>
              <a:t>This study is to compare the overall survival between </a:t>
            </a:r>
            <a:r>
              <a:rPr lang="en-US" sz="2000" b="1" dirty="0" err="1"/>
              <a:t>sublobar</a:t>
            </a:r>
            <a:r>
              <a:rPr lang="en-US" sz="2000" b="1" dirty="0"/>
              <a:t> and lobar resection in octogenarians with stage I non-small cell lung cancer(NSCLC).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57015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1" dirty="0"/>
              <a:t>From 2003-2016, 77 octogenarians who underwent curative resection for stage I NSCLC were enrolled. </a:t>
            </a:r>
          </a:p>
          <a:p>
            <a:endParaRPr lang="en-US" sz="2000" b="1" dirty="0"/>
          </a:p>
          <a:p>
            <a:r>
              <a:rPr lang="en-US" sz="2000" b="1" dirty="0"/>
              <a:t>The clinical data were collected retrospectively, comorbidity, smoking status, COPD, pulmonary function, number of resected LN, complication rate and hospital stay. </a:t>
            </a:r>
          </a:p>
          <a:p>
            <a:pPr lvl="1"/>
            <a:r>
              <a:rPr lang="en-US" sz="2000" b="1" dirty="0" err="1"/>
              <a:t>Sublobar</a:t>
            </a:r>
            <a:r>
              <a:rPr lang="en-US" sz="2000" b="1" dirty="0"/>
              <a:t> resection was planned if </a:t>
            </a:r>
            <a:r>
              <a:rPr lang="en-US" sz="2000" b="1" dirty="0" err="1"/>
              <a:t>tumour</a:t>
            </a:r>
            <a:r>
              <a:rPr lang="en-US" sz="2000" b="1" dirty="0"/>
              <a:t> size is small or safety margin is sufficient. </a:t>
            </a:r>
          </a:p>
          <a:p>
            <a:endParaRPr lang="en-US" sz="2000" b="1" dirty="0"/>
          </a:p>
          <a:p>
            <a:r>
              <a:rPr lang="en-US" sz="2000" b="1" dirty="0"/>
              <a:t>Overall survival (OS) and Recurrence free survival(RFS) were analyzed by the Kaplan-Meier method and log-rank test. </a:t>
            </a:r>
          </a:p>
          <a:p>
            <a:endParaRPr lang="en-US" sz="2000" b="1" dirty="0"/>
          </a:p>
          <a:p>
            <a:r>
              <a:rPr lang="en-US" sz="2000" b="1" dirty="0"/>
              <a:t>Cox proportional hazards regression analyses were performed to identify prognostic factors.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37352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-46"/>
            <a:ext cx="4114800" cy="908428"/>
          </a:xfrm>
        </p:spPr>
        <p:txBody>
          <a:bodyPr/>
          <a:lstStyle/>
          <a:p>
            <a:r>
              <a:rPr lang="en-US" altLang="ko-KR" dirty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graphicFrame>
        <p:nvGraphicFramePr>
          <p:cNvPr id="4" name="ตัวแทนเนื้อหา 3">
            <a:extLst>
              <a:ext uri="{FF2B5EF4-FFF2-40B4-BE49-F238E27FC236}">
                <a16:creationId xmlns:a16="http://schemas.microsoft.com/office/drawing/2014/main" id="{6106E4A0-6C86-495E-B4DE-A2E291D55DC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9231734"/>
              </p:ext>
            </p:extLst>
          </p:nvPr>
        </p:nvGraphicFramePr>
        <p:xfrm>
          <a:off x="381000" y="746340"/>
          <a:ext cx="8305800" cy="6013391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27504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92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798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62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03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Characteristic</a:t>
                      </a:r>
                      <a:r>
                        <a:rPr lang="en-US" sz="1600" baseline="0" dirty="0">
                          <a:effectLst/>
                        </a:rPr>
                        <a:t> data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6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sym typeface="Tw Cen MT"/>
                        </a:rPr>
                        <a:t>lobar resection</a:t>
                      </a:r>
                    </a:p>
                    <a:p>
                      <a:r>
                        <a:rPr lang="en-US" sz="16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sym typeface="Tw Cen MT"/>
                        </a:rPr>
                        <a:t>(n=53)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600" u="none" strike="noStrike" cap="none" spc="0" baseline="0" dirty="0" err="1">
                          <a:ln>
                            <a:noFill/>
                          </a:ln>
                          <a:effectLst/>
                          <a:uFillTx/>
                          <a:sym typeface="Tw Cen MT"/>
                        </a:rPr>
                        <a:t>sublobar</a:t>
                      </a:r>
                      <a:r>
                        <a:rPr lang="en-US" sz="16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sym typeface="Tw Cen MT"/>
                        </a:rPr>
                        <a:t> resection</a:t>
                      </a:r>
                    </a:p>
                    <a:p>
                      <a:r>
                        <a:rPr lang="en-US" sz="16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sym typeface="Tw Cen MT"/>
                        </a:rPr>
                        <a:t>(n=24)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P-value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398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sym typeface="Tw Cen MT"/>
                        </a:rPr>
                        <a:t>Age op, median(range)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endParaRPr lang="en-US" sz="16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81(80-90)</a:t>
                      </a:r>
                      <a:endParaRPr lang="en-US" sz="16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82(80-91)</a:t>
                      </a:r>
                      <a:endParaRPr lang="en-US" sz="16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0.549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91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effectLst/>
                        </a:rPr>
                        <a:t>Gender</a:t>
                      </a:r>
                      <a:r>
                        <a:rPr lang="en-US" sz="1600" baseline="0" dirty="0">
                          <a:effectLst/>
                        </a:rPr>
                        <a:t> </a:t>
                      </a:r>
                      <a:r>
                        <a:rPr lang="en-US" sz="1600" dirty="0">
                          <a:effectLst/>
                        </a:rPr>
                        <a:t>,</a:t>
                      </a:r>
                      <a:r>
                        <a:rPr lang="en-US" sz="1600" baseline="0" dirty="0">
                          <a:effectLst/>
                        </a:rPr>
                        <a:t>n(%)</a:t>
                      </a:r>
                      <a:endParaRPr lang="en-US" sz="16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   Male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   Female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29 (54.7)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24(45.3)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16(66.7)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8(33.3)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>
                        <a:effectLst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effectLst/>
                        </a:rPr>
                        <a:t>0.324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796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effectLst/>
                        </a:rPr>
                        <a:t>Smoking history ,</a:t>
                      </a:r>
                      <a:r>
                        <a:rPr lang="en-US" sz="1600" baseline="0" dirty="0">
                          <a:effectLst/>
                        </a:rPr>
                        <a:t>n(%)</a:t>
                      </a:r>
                      <a:endParaRPr lang="en-US" sz="16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   Never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   Former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   Current</a:t>
                      </a:r>
                      <a:endParaRPr lang="en-US" sz="16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20(37.7)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22(41.5)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11(20.8)</a:t>
                      </a:r>
                      <a:endParaRPr lang="en-US" sz="16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11(45.8)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11(45.8)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2(8.4)</a:t>
                      </a:r>
                      <a:endParaRPr lang="en-US" sz="16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effectLst/>
                        </a:rPr>
                        <a:t>0.396</a:t>
                      </a:r>
                      <a:endParaRPr lang="en-US" sz="16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2796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effectLst/>
                        </a:rPr>
                        <a:t>Performance</a:t>
                      </a:r>
                      <a:r>
                        <a:rPr lang="en-US" sz="1600" baseline="0" dirty="0">
                          <a:effectLst/>
                        </a:rPr>
                        <a:t> </a:t>
                      </a:r>
                      <a:r>
                        <a:rPr lang="en-US" sz="1600" dirty="0">
                          <a:effectLst/>
                        </a:rPr>
                        <a:t>,</a:t>
                      </a:r>
                      <a:r>
                        <a:rPr lang="en-US" sz="1600" baseline="0" dirty="0">
                          <a:effectLst/>
                        </a:rPr>
                        <a:t>n(%)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aseline="0" dirty="0">
                          <a:effectLst/>
                        </a:rPr>
                        <a:t>  Fully active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aseline="0" dirty="0">
                          <a:effectLst/>
                        </a:rPr>
                        <a:t>  Restricted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aseline="0" dirty="0">
                          <a:effectLst/>
                        </a:rPr>
                        <a:t>  No work, ambulatory</a:t>
                      </a:r>
                      <a:endParaRPr lang="en-US" sz="16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22(41.5)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19(35.9)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12(22.6)</a:t>
                      </a:r>
                      <a:endParaRPr lang="en-US" sz="16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8(33.43)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effectLst/>
                        </a:rPr>
                        <a:t>8(33.3)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8(33.3)</a:t>
                      </a:r>
                      <a:endParaRPr lang="en-US" sz="16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0.441</a:t>
                      </a:r>
                      <a:endParaRPr lang="en-US" sz="16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559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effectLst/>
                        </a:rPr>
                        <a:t>Underlying</a:t>
                      </a:r>
                      <a:r>
                        <a:rPr lang="en-US" sz="1600" baseline="0" dirty="0">
                          <a:effectLst/>
                        </a:rPr>
                        <a:t> disease </a:t>
                      </a:r>
                      <a:r>
                        <a:rPr lang="en-US" sz="1600" dirty="0">
                          <a:effectLst/>
                        </a:rPr>
                        <a:t>,</a:t>
                      </a:r>
                      <a:r>
                        <a:rPr lang="en-US" sz="1600" baseline="0" dirty="0">
                          <a:effectLst/>
                        </a:rPr>
                        <a:t>n(%)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effectLst/>
                        </a:rPr>
                        <a:t>  COPD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effectLst/>
                        </a:rPr>
                        <a:t>  Diabetes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effectLst/>
                        </a:rPr>
                        <a:t>  Hypertension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effectLst/>
                        </a:rPr>
                        <a:t>  Stroke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effectLst/>
                        </a:rPr>
                        <a:t>  Myocardial infarction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effectLst/>
                        </a:rPr>
                        <a:t>  Dyslipidemia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aseline="0" dirty="0">
                          <a:effectLst/>
                        </a:rPr>
                        <a:t>  Other malignancy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3(5.6)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11(20.7)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30(56.6)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9(16.9)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16(30.1)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6(11.3)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10(18.8)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6(25.0)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7(29.1)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12(50.0)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5(20.8)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8(33.3)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3(12.5)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6(25.0)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</a:rPr>
                        <a:t>0.023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0.419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0.590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0.685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0.783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0.999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0.539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2860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9CB00B43-B97F-439E-8A9C-7878F9882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Results</a:t>
            </a:r>
            <a:endParaRPr lang="en-US" dirty="0"/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47CABDAB-DC68-4894-ABC6-1FECF1D3F6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ตัวแทนเนื้อหา 3">
            <a:extLst>
              <a:ext uri="{FF2B5EF4-FFF2-40B4-BE49-F238E27FC236}">
                <a16:creationId xmlns:a16="http://schemas.microsoft.com/office/drawing/2014/main" id="{4E7056CD-6FC6-41A9-B25F-5812E1D67D1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2343147"/>
              </p:ext>
            </p:extLst>
          </p:nvPr>
        </p:nvGraphicFramePr>
        <p:xfrm>
          <a:off x="215516" y="1149220"/>
          <a:ext cx="8712967" cy="5490536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32758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15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91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64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07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</a:rPr>
                        <a:t>Peri</a:t>
                      </a:r>
                      <a:r>
                        <a:rPr lang="en-US" sz="2000" dirty="0">
                          <a:effectLst/>
                        </a:rPr>
                        <a:t>-operative</a:t>
                      </a:r>
                      <a:endParaRPr lang="en-US" sz="2000" dirty="0">
                        <a:effectLst/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8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sym typeface="Tw Cen MT"/>
                        </a:rPr>
                        <a:t>lobar resection</a:t>
                      </a:r>
                    </a:p>
                    <a:p>
                      <a:r>
                        <a:rPr lang="en-US" sz="18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sym typeface="Tw Cen MT"/>
                        </a:rPr>
                        <a:t>(n=53)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800" u="none" strike="noStrike" cap="none" spc="0" baseline="0" dirty="0" err="1">
                          <a:ln>
                            <a:noFill/>
                          </a:ln>
                          <a:effectLst/>
                          <a:uFillTx/>
                          <a:sym typeface="Tw Cen MT"/>
                        </a:rPr>
                        <a:t>sublobar</a:t>
                      </a:r>
                      <a:r>
                        <a:rPr lang="en-US" sz="18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sym typeface="Tw Cen MT"/>
                        </a:rPr>
                        <a:t> resection</a:t>
                      </a:r>
                    </a:p>
                    <a:p>
                      <a:r>
                        <a:rPr lang="en-US" sz="18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sym typeface="Tw Cen MT"/>
                        </a:rPr>
                        <a:t>(n=24)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P-value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669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Total number of lymph node, </a:t>
                      </a:r>
                      <a:r>
                        <a:rPr lang="en-US" altLang="ko-KR" sz="18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sym typeface="Tw Cen MT"/>
                        </a:rPr>
                        <a:t>median(range)</a:t>
                      </a:r>
                      <a:r>
                        <a:rPr lang="en-US" altLang="ko-KR" sz="1800" dirty="0">
                          <a:effectLst/>
                        </a:rPr>
                        <a:t> </a:t>
                      </a:r>
                      <a:endParaRPr lang="en-US" sz="18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13 (1-37)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0(0-18)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0.001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669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Hospital</a:t>
                      </a:r>
                      <a:r>
                        <a:rPr lang="en-US" sz="1800" baseline="0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stay </a:t>
                      </a:r>
                      <a:r>
                        <a:rPr lang="en-US" altLang="ko-KR" sz="18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sym typeface="Tw Cen MT"/>
                        </a:rPr>
                        <a:t>, median(range)</a:t>
                      </a:r>
                      <a:r>
                        <a:rPr lang="en-US" altLang="ko-KR" sz="1800" dirty="0">
                          <a:effectLst/>
                        </a:rPr>
                        <a:t> </a:t>
                      </a:r>
                      <a:endParaRPr lang="en-US" sz="18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5(3-12)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3.5(1-26)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0.011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669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Complication within</a:t>
                      </a:r>
                      <a:r>
                        <a:rPr lang="en-US" sz="1800" baseline="0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30 days </a:t>
                      </a:r>
                      <a:r>
                        <a:rPr lang="en-US" altLang="ko-KR" sz="1800" dirty="0">
                          <a:effectLst/>
                        </a:rPr>
                        <a:t>,</a:t>
                      </a:r>
                      <a:r>
                        <a:rPr lang="en-US" altLang="ko-KR" sz="1800" baseline="0" dirty="0">
                          <a:effectLst/>
                        </a:rPr>
                        <a:t>n(%)</a:t>
                      </a:r>
                      <a:endParaRPr lang="en-US" sz="18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14(26.4)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3(12.5)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0.173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669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Mortality with</a:t>
                      </a:r>
                      <a:r>
                        <a:rPr lang="en-US" sz="1800" baseline="0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in 30 </a:t>
                      </a:r>
                      <a:r>
                        <a:rPr lang="en-US" sz="1800" baseline="0" dirty="0" err="1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days</a:t>
                      </a:r>
                      <a:r>
                        <a:rPr lang="en-US" altLang="ko-KR" sz="1800" dirty="0" err="1">
                          <a:effectLst/>
                        </a:rPr>
                        <a:t>,</a:t>
                      </a:r>
                      <a:r>
                        <a:rPr lang="en-US" altLang="ko-KR" sz="1800" baseline="0" dirty="0" err="1">
                          <a:effectLst/>
                        </a:rPr>
                        <a:t>n</a:t>
                      </a:r>
                      <a:r>
                        <a:rPr lang="en-US" altLang="ko-KR" sz="1800" baseline="0" dirty="0">
                          <a:effectLst/>
                        </a:rPr>
                        <a:t>(%)</a:t>
                      </a:r>
                      <a:endParaRPr lang="en-US" sz="1800" dirty="0"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1(1.89)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0.999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96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rial" pitchFamily="34" charset="0"/>
                          <a:ea typeface="Arial" charset="0"/>
                          <a:cs typeface="Arial" pitchFamily="34" charset="0"/>
                        </a:rPr>
                        <a:t>Recurrence ,n</a:t>
                      </a:r>
                      <a:r>
                        <a:rPr lang="en-US" altLang="ko-KR" sz="2000" baseline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(%)</a:t>
                      </a:r>
                      <a:endParaRPr lang="en-US" sz="2000" dirty="0">
                        <a:effectLst/>
                        <a:latin typeface="Arial" pitchFamily="34" charset="0"/>
                        <a:ea typeface="Arial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2000" b="1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  <a:sym typeface="Tw Cen MT"/>
                        </a:rPr>
                        <a:t>8(15.09)</a:t>
                      </a:r>
                      <a:endParaRPr lang="en-US" sz="2000" dirty="0">
                        <a:effectLst/>
                        <a:latin typeface="Arial" pitchFamily="34" charset="0"/>
                        <a:ea typeface="Arial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2000" b="1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  <a:sym typeface="Tw Cen MT"/>
                        </a:rPr>
                        <a:t>6(25.00)</a:t>
                      </a:r>
                      <a:endParaRPr lang="en-US" sz="2000" dirty="0">
                        <a:effectLst/>
                        <a:latin typeface="Arial" pitchFamily="34" charset="0"/>
                        <a:ea typeface="Arial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2000" b="1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  <a:sym typeface="Tw Cen MT"/>
                        </a:rPr>
                        <a:t>0.297</a:t>
                      </a:r>
                      <a:endParaRPr lang="en-US" sz="2000" dirty="0">
                        <a:effectLst/>
                        <a:latin typeface="Arial" pitchFamily="34" charset="0"/>
                        <a:ea typeface="Arial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68742801"/>
                  </a:ext>
                </a:extLst>
              </a:tr>
              <a:tr h="71669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rial" pitchFamily="34" charset="0"/>
                          <a:ea typeface="Arial" charset="0"/>
                          <a:cs typeface="Arial" pitchFamily="34" charset="0"/>
                        </a:rPr>
                        <a:t>Mortality </a:t>
                      </a:r>
                      <a:r>
                        <a:rPr lang="en-US" altLang="ko-KR" sz="2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US" altLang="ko-KR" sz="2000" baseline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n(%)</a:t>
                      </a:r>
                      <a:endParaRPr lang="en-US" sz="2000" dirty="0">
                        <a:effectLst/>
                        <a:latin typeface="Arial" pitchFamily="34" charset="0"/>
                        <a:ea typeface="Arial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17(32.0)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7(29.1)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0.799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66125066"/>
                  </a:ext>
                </a:extLst>
              </a:tr>
              <a:tr h="71669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rial" pitchFamily="34" charset="0"/>
                          <a:ea typeface="Arial" charset="0"/>
                          <a:cs typeface="Arial" pitchFamily="34" charset="0"/>
                        </a:rPr>
                        <a:t>Mortality relate to cancer </a:t>
                      </a:r>
                      <a:r>
                        <a:rPr lang="en-US" altLang="ko-KR" sz="2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US" altLang="ko-KR" sz="2000" baseline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n(%)</a:t>
                      </a:r>
                      <a:endParaRPr lang="en-US" sz="2000" dirty="0">
                        <a:effectLst/>
                        <a:latin typeface="Arial" pitchFamily="34" charset="0"/>
                        <a:ea typeface="Arial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7(43.7)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4(66.7)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0.635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887282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5574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9CB00B43-B97F-439E-8A9C-7878F9882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16316"/>
            <a:ext cx="4258816" cy="1268467"/>
          </a:xfrm>
        </p:spPr>
        <p:txBody>
          <a:bodyPr/>
          <a:lstStyle/>
          <a:p>
            <a:r>
              <a:rPr lang="en-US" altLang="ko-KR" dirty="0"/>
              <a:t>Results </a:t>
            </a:r>
            <a:br>
              <a:rPr lang="en-US" altLang="ko-KR" dirty="0"/>
            </a:br>
            <a:r>
              <a:rPr lang="en-US" altLang="ko-KR" dirty="0"/>
              <a:t>Overall survival</a:t>
            </a:r>
            <a:endParaRPr lang="en-US" dirty="0"/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578F201A-1C21-4372-84AF-9973CC37EB8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916" y="1561952"/>
            <a:ext cx="5113020" cy="374523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Table 8">
            <a:extLst>
              <a:ext uri="{FF2B5EF4-FFF2-40B4-BE49-F238E27FC236}">
                <a16:creationId xmlns:a16="http://schemas.microsoft.com/office/drawing/2014/main" id="{A2C220A4-F260-4D59-A64C-A73563EFC3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9916468"/>
              </p:ext>
            </p:extLst>
          </p:nvPr>
        </p:nvGraphicFramePr>
        <p:xfrm>
          <a:off x="827584" y="5307182"/>
          <a:ext cx="6892821" cy="1406730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66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44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79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05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78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2546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97728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Time at risk Death</a:t>
                      </a:r>
                      <a:endParaRPr lang="en-US" sz="1200" dirty="0">
                        <a:effectLst/>
                        <a:latin typeface="Cambria" charset="0"/>
                        <a:ea typeface="Cambria" charset="0"/>
                        <a:cs typeface="Cordia New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Incident rate n (%)</a:t>
                      </a:r>
                      <a:endParaRPr lang="en-US" sz="1200" dirty="0">
                        <a:effectLst/>
                        <a:latin typeface="Cambria" charset="0"/>
                        <a:ea typeface="Cambria" charset="0"/>
                        <a:cs typeface="Cordia New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(95%CI)</a:t>
                      </a:r>
                      <a:endParaRPr lang="en-US" sz="1200">
                        <a:effectLst/>
                        <a:latin typeface="Cambria" charset="0"/>
                        <a:ea typeface="Cambria" charset="0"/>
                        <a:cs typeface="Cordia New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median time (month)</a:t>
                      </a:r>
                      <a:endParaRPr lang="en-US" sz="1200">
                        <a:effectLst/>
                        <a:latin typeface="Cambria" charset="0"/>
                        <a:ea typeface="Cambria" charset="0"/>
                        <a:cs typeface="Cordia New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Log-rank test</a:t>
                      </a:r>
                      <a:endParaRPr lang="en-US" sz="1200">
                        <a:effectLst/>
                        <a:latin typeface="Cambria" charset="0"/>
                        <a:ea typeface="Cambria" charset="0"/>
                        <a:cs typeface="Cordia New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819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Overall death by operation</a:t>
                      </a:r>
                      <a:endParaRPr lang="en-US" sz="1200">
                        <a:effectLst/>
                        <a:latin typeface="Cambria" charset="0"/>
                        <a:ea typeface="Cambria" charset="0"/>
                        <a:cs typeface="Cordia New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24(100)</a:t>
                      </a:r>
                      <a:endParaRPr lang="en-US" sz="1200" dirty="0">
                        <a:effectLst/>
                        <a:latin typeface="Cambria" charset="0"/>
                        <a:ea typeface="Cambria" charset="0"/>
                        <a:cs typeface="Cordia New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15.37-33.87</a:t>
                      </a:r>
                      <a:endParaRPr lang="en-US" sz="1200" dirty="0">
                        <a:effectLst/>
                        <a:latin typeface="Cambria" charset="0"/>
                        <a:ea typeface="Cambria" charset="0"/>
                        <a:cs typeface="Cordia New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24.5</a:t>
                      </a:r>
                      <a:endParaRPr lang="en-US" sz="1200" dirty="0">
                        <a:effectLst/>
                        <a:latin typeface="Cambria" charset="0"/>
                        <a:ea typeface="Cambria" charset="0"/>
                        <a:cs typeface="Cordia New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</a:rPr>
                        <a:t>0.354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Cambria" charset="0"/>
                        <a:ea typeface="Cambria" charset="0"/>
                        <a:cs typeface="Cordia New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1819">
                <a:tc>
                  <a:txBody>
                    <a:bodyPr/>
                    <a:lstStyle/>
                    <a:p>
                      <a:pPr marL="0" marR="0" algn="thaiDi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mbria" charset="0"/>
                        <a:ea typeface="Cambria" charset="0"/>
                        <a:cs typeface="Cordia New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lobar resection</a:t>
                      </a:r>
                      <a:endParaRPr lang="en-US" sz="1200" dirty="0">
                        <a:effectLst/>
                        <a:latin typeface="Cambria" charset="0"/>
                        <a:ea typeface="Cambria" charset="0"/>
                        <a:cs typeface="Cordia New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17(70.83)</a:t>
                      </a:r>
                      <a:endParaRPr lang="en-US" sz="1200">
                        <a:effectLst/>
                        <a:latin typeface="Cambria" charset="0"/>
                        <a:ea typeface="Cambria" charset="0"/>
                        <a:cs typeface="Cordia New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11.30-33.57</a:t>
                      </a:r>
                      <a:endParaRPr lang="en-US" sz="1200" dirty="0">
                        <a:effectLst/>
                        <a:latin typeface="Cambria" charset="0"/>
                        <a:ea typeface="Cambria" charset="0"/>
                        <a:cs typeface="Cordia New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19.7</a:t>
                      </a:r>
                      <a:endParaRPr lang="en-US" sz="1200" dirty="0">
                        <a:effectLst/>
                        <a:latin typeface="Cambria" charset="0"/>
                        <a:ea typeface="Cambria" charset="0"/>
                        <a:cs typeface="Cordia New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mbria" charset="0"/>
                        <a:ea typeface="Cambria" charset="0"/>
                        <a:cs typeface="Cordia New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3561">
                <a:tc>
                  <a:txBody>
                    <a:bodyPr/>
                    <a:lstStyle/>
                    <a:p>
                      <a:pPr marL="0" marR="0" algn="thaiDi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mbria" charset="0"/>
                        <a:ea typeface="Cambria" charset="0"/>
                        <a:cs typeface="Cordia New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sublobar resection</a:t>
                      </a:r>
                      <a:endParaRPr lang="en-US" sz="1200">
                        <a:effectLst/>
                        <a:latin typeface="Cambria" charset="0"/>
                        <a:ea typeface="Cambria" charset="0"/>
                        <a:cs typeface="Cordia New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7(29.17)</a:t>
                      </a:r>
                      <a:endParaRPr lang="en-US" sz="1200">
                        <a:effectLst/>
                        <a:latin typeface="Cambria" charset="0"/>
                        <a:ea typeface="Cambria" charset="0"/>
                        <a:cs typeface="Cordia New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3.97-67</a:t>
                      </a:r>
                      <a:endParaRPr lang="en-US" sz="1200">
                        <a:effectLst/>
                        <a:latin typeface="Cambria" charset="0"/>
                        <a:ea typeface="Cambria" charset="0"/>
                        <a:cs typeface="Cordia New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34.2</a:t>
                      </a:r>
                      <a:endParaRPr lang="en-US" sz="1200" dirty="0">
                        <a:effectLst/>
                        <a:latin typeface="Cambria" charset="0"/>
                        <a:ea typeface="Cambria" charset="0"/>
                        <a:cs typeface="Cordia New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mbria" charset="0"/>
                        <a:ea typeface="Cambria" charset="0"/>
                        <a:cs typeface="Cordia New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6176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Conclusion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Sublobar</a:t>
            </a:r>
            <a:r>
              <a:rPr lang="en-US" sz="2000" dirty="0"/>
              <a:t> resection was an alternative treatment for stage I NSCLC in octogenarians. </a:t>
            </a:r>
            <a:r>
              <a:rPr lang="en-US" sz="2000" dirty="0" err="1"/>
              <a:t>Sublobar</a:t>
            </a:r>
            <a:r>
              <a:rPr lang="en-US" sz="2000" dirty="0"/>
              <a:t> resection showed similar results of OS and RFS to lobar resection.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8629963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510</Words>
  <Application>Microsoft Office PowerPoint</Application>
  <PresentationFormat>นำเสนอทางหน้าจอ (4:3)</PresentationFormat>
  <Paragraphs>163</Paragraphs>
  <Slides>7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7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7</vt:i4>
      </vt:variant>
    </vt:vector>
  </HeadingPairs>
  <TitlesOfParts>
    <vt:vector size="15" baseType="lpstr">
      <vt:lpstr>Malgun Gothic</vt:lpstr>
      <vt:lpstr>Angsana New</vt:lpstr>
      <vt:lpstr>Arial</vt:lpstr>
      <vt:lpstr>Cambria</vt:lpstr>
      <vt:lpstr>Cordia New</vt:lpstr>
      <vt:lpstr>Times New Roman</vt:lpstr>
      <vt:lpstr>Tw Cen MT</vt:lpstr>
      <vt:lpstr>Office 테마</vt:lpstr>
      <vt:lpstr>Comparison between sublobar and lobar resection in octogenarians with pathologic stage I non-small cell lung cancer</vt:lpstr>
      <vt:lpstr>Purpose</vt:lpstr>
      <vt:lpstr>Methods</vt:lpstr>
      <vt:lpstr>Results</vt:lpstr>
      <vt:lpstr>Results</vt:lpstr>
      <vt:lpstr>Results  Overall survival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DM300T3A</dc:creator>
  <cp:lastModifiedBy>sira laohathai</cp:lastModifiedBy>
  <cp:revision>5</cp:revision>
  <dcterms:created xsi:type="dcterms:W3CDTF">2017-07-25T23:31:23Z</dcterms:created>
  <dcterms:modified xsi:type="dcterms:W3CDTF">2017-08-18T23:44:28Z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SCPROP">
    <vt:lpwstr>NSCCustomProperty</vt:lpwstr>
  </property>
  <property fmtid="{D5CDD505-2E9C-101B-9397-08002B2CF9AE}" pid="3" name="NSCPROP_SA">
    <vt:lpwstr>D:\바탕화면\원외 위원회 활동\학술위원회 - 흉부외과\대한흉부심장혈관외과학회 제49차 추계학술대회 - 소아분야 초록 template.pptx</vt:lpwstr>
  </property>
</Properties>
</file>