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23528" y="1052737"/>
            <a:ext cx="8496944" cy="2592288"/>
          </a:xfrm>
        </p:spPr>
        <p:txBody>
          <a:bodyPr>
            <a:normAutofit/>
          </a:bodyPr>
          <a:lstStyle/>
          <a:p>
            <a:r>
              <a:rPr lang="en-US" altLang="ko-KR" sz="3400" dirty="0"/>
              <a:t>Heart transplantation for failing from </a:t>
            </a:r>
            <a:r>
              <a:rPr lang="en-US" altLang="ko-KR" sz="3400" dirty="0" smtClean="0"/>
              <a:t/>
            </a:r>
            <a:br>
              <a:rPr lang="en-US" altLang="ko-KR" sz="3400" dirty="0" smtClean="0"/>
            </a:br>
            <a:r>
              <a:rPr lang="en-US" altLang="ko-KR" sz="3400" dirty="0" smtClean="0"/>
              <a:t>single </a:t>
            </a:r>
            <a:r>
              <a:rPr lang="en-US" altLang="ko-KR" sz="3400" dirty="0"/>
              <a:t>ventricle palliation or </a:t>
            </a:r>
            <a:r>
              <a:rPr lang="en-US" altLang="ko-KR" sz="3400" dirty="0" smtClean="0"/>
              <a:t/>
            </a:r>
            <a:br>
              <a:rPr lang="en-US" altLang="ko-KR" sz="3400" dirty="0" smtClean="0"/>
            </a:br>
            <a:r>
              <a:rPr lang="en-US" altLang="ko-KR" sz="3400" dirty="0" smtClean="0"/>
              <a:t>one-and-a-half </a:t>
            </a:r>
            <a:r>
              <a:rPr lang="en-US" altLang="ko-KR" sz="3400" dirty="0"/>
              <a:t>ventricle physiology: </a:t>
            </a:r>
            <a:r>
              <a:rPr lang="en-US" altLang="ko-KR" sz="3400" dirty="0" smtClean="0"/>
              <a:t/>
            </a:r>
            <a:br>
              <a:rPr lang="en-US" altLang="ko-KR" sz="3400" dirty="0" smtClean="0"/>
            </a:br>
            <a:r>
              <a:rPr lang="en-US" altLang="ko-KR" sz="3400" dirty="0" smtClean="0"/>
              <a:t>A </a:t>
            </a:r>
            <a:r>
              <a:rPr lang="en-US" altLang="ko-KR" sz="3400" dirty="0"/>
              <a:t>single-institution experience</a:t>
            </a:r>
            <a:endParaRPr lang="ko-KR" altLang="en-US" sz="3400" dirty="0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n-US" altLang="ko-KR" dirty="0"/>
              <a:t>Heart transplantation (</a:t>
            </a:r>
            <a:r>
              <a:rPr lang="en-US" altLang="ko-KR" dirty="0" err="1"/>
              <a:t>HTx</a:t>
            </a:r>
            <a:r>
              <a:rPr lang="en-US" altLang="ko-KR" dirty="0"/>
              <a:t>) can be a life-saving procedure for patients who are failing from single ventricle palliation or one-and-a-half (1 and 1/2) ventricle repair. </a:t>
            </a:r>
            <a:endParaRPr lang="en-US" altLang="ko-KR" dirty="0" smtClean="0"/>
          </a:p>
          <a:p>
            <a:r>
              <a:rPr lang="en-US" altLang="ko-KR" dirty="0" smtClean="0"/>
              <a:t>The </a:t>
            </a:r>
            <a:r>
              <a:rPr lang="en-US" altLang="ko-KR" dirty="0"/>
              <a:t>purpose of this study was to assess the overall outcome after </a:t>
            </a:r>
            <a:r>
              <a:rPr lang="en-US" altLang="ko-KR" dirty="0" err="1"/>
              <a:t>HTx</a:t>
            </a:r>
            <a:r>
              <a:rPr lang="en-US" altLang="ko-KR" dirty="0"/>
              <a:t> for failing Fontan or 1 and 1/2 repair, and to assess the technical feasibility of leaving BCS upon </a:t>
            </a:r>
            <a:r>
              <a:rPr lang="en-US" altLang="ko-KR" dirty="0" err="1"/>
              <a:t>HTx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/>
          </a:bodyPr>
          <a:lstStyle/>
          <a:p>
            <a:r>
              <a:rPr lang="en-US" altLang="ko-KR" dirty="0"/>
              <a:t>Of the 666 </a:t>
            </a:r>
            <a:r>
              <a:rPr lang="en-US" altLang="ko-KR" dirty="0" err="1"/>
              <a:t>HTx</a:t>
            </a:r>
            <a:r>
              <a:rPr lang="en-US" altLang="ko-KR" dirty="0"/>
              <a:t> at </a:t>
            </a:r>
            <a:r>
              <a:rPr lang="en-US" altLang="ko-KR" dirty="0" err="1"/>
              <a:t>Asan</a:t>
            </a:r>
            <a:r>
              <a:rPr lang="en-US" altLang="ko-KR" dirty="0"/>
              <a:t> Medical Center from 1992 to 2017, 11 </a:t>
            </a:r>
            <a:r>
              <a:rPr lang="en-US" altLang="ko-KR" dirty="0" err="1"/>
              <a:t>HTx</a:t>
            </a:r>
            <a:r>
              <a:rPr lang="en-US" altLang="ko-KR" dirty="0"/>
              <a:t> were performed for patients who are failing from Fontan (n=8), bidirectional </a:t>
            </a:r>
            <a:r>
              <a:rPr lang="en-US" altLang="ko-KR" dirty="0" err="1"/>
              <a:t>cavopulmonary</a:t>
            </a:r>
            <a:r>
              <a:rPr lang="en-US" altLang="ko-KR" dirty="0"/>
              <a:t> shunt (BCS, n=2), and </a:t>
            </a:r>
            <a:r>
              <a:rPr lang="en-US" altLang="ko-KR" dirty="0" smtClean="0"/>
              <a:t>1 and 1/2 </a:t>
            </a:r>
            <a:r>
              <a:rPr lang="en-US" altLang="ko-KR" dirty="0"/>
              <a:t>ventricle (n=1) physiology.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Median </a:t>
            </a:r>
            <a:r>
              <a:rPr lang="en-US" altLang="ko-KR" dirty="0"/>
              <a:t>age at </a:t>
            </a:r>
            <a:r>
              <a:rPr lang="en-US" altLang="ko-KR" dirty="0" err="1"/>
              <a:t>HTx</a:t>
            </a:r>
            <a:r>
              <a:rPr lang="en-US" altLang="ko-KR" dirty="0"/>
              <a:t> was 12.0 years (range, 3 to 24 years), and median interval from the last operation to </a:t>
            </a:r>
            <a:r>
              <a:rPr lang="en-US" altLang="ko-KR" dirty="0" err="1"/>
              <a:t>HTx</a:t>
            </a:r>
            <a:r>
              <a:rPr lang="en-US" altLang="ko-KR" dirty="0"/>
              <a:t> was 8.6 years (range, 1.7 to 18.6 years). The most common initial diagnosis was TGA with VSD (n=4). </a:t>
            </a:r>
            <a:endParaRPr lang="en-US" altLang="ko-KR" dirty="0" smtClean="0"/>
          </a:p>
          <a:p>
            <a:r>
              <a:rPr lang="en-US" altLang="ko-KR" dirty="0" smtClean="0"/>
              <a:t>Of </a:t>
            </a:r>
            <a:r>
              <a:rPr lang="en-US" altLang="ko-KR" dirty="0"/>
              <a:t>all, three patients (27.3%) underwent </a:t>
            </a:r>
            <a:r>
              <a:rPr lang="en-US" altLang="ko-KR" dirty="0" err="1"/>
              <a:t>HTx</a:t>
            </a:r>
            <a:r>
              <a:rPr lang="en-US" altLang="ko-KR" dirty="0"/>
              <a:t> without take-down of the previous BCS.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447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/>
          </a:bodyPr>
          <a:lstStyle/>
          <a:p>
            <a:r>
              <a:rPr lang="en-US" altLang="ko-KR" dirty="0"/>
              <a:t>There was no early death and 1 late death due to graft failure at post-operative 3.5 years. Overall survival was 90.9 %, and median rejection free interval was 1.15 years (range, 0.08 to 9.66 years).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892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The </a:t>
            </a:r>
            <a:r>
              <a:rPr lang="en-US" altLang="ko-KR" dirty="0"/>
              <a:t>total procedure time and bypass time was significantly shorter in leaving BCS group (408 vs 503 and 228 vs 249.5 minutes, p&lt;0.0001), while postoperative central venous pressure (CVP) was comparable to preoperative CVP.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/>
          </a:bodyPr>
          <a:lstStyle/>
          <a:p>
            <a:r>
              <a:rPr lang="en-US" altLang="ko-KR" dirty="0"/>
              <a:t>Transplantation can be performed successfully in patients with end-stage congenital heart disease after single ventricle palliation or 1 and 1/2 repair. </a:t>
            </a:r>
            <a:endParaRPr lang="en-US" altLang="ko-KR" dirty="0" smtClean="0"/>
          </a:p>
          <a:p>
            <a:r>
              <a:rPr lang="en-US" altLang="ko-KR" dirty="0" smtClean="0"/>
              <a:t>Leaving </a:t>
            </a:r>
            <a:r>
              <a:rPr lang="en-US" altLang="ko-KR" dirty="0"/>
              <a:t>BCS upon </a:t>
            </a:r>
            <a:r>
              <a:rPr lang="en-US" altLang="ko-KR" dirty="0" err="1"/>
              <a:t>HTx</a:t>
            </a:r>
            <a:r>
              <a:rPr lang="en-US" altLang="ko-KR" dirty="0"/>
              <a:t> may simplify the operative procedure without significant adverse outcome.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298</Words>
  <Application>Microsoft Office PowerPoint</Application>
  <PresentationFormat>화면 슬라이드 쇼(4:3)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Heart transplantation for failing from  single ventricle palliation or  one-and-a-half ventricle physiology:  A single-institution experience</vt:lpstr>
      <vt:lpstr>Purpose</vt:lpstr>
      <vt:lpstr>Methods</vt:lpstr>
      <vt:lpstr>Methods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lgpc</cp:lastModifiedBy>
  <cp:revision>3</cp:revision>
  <dcterms:created xsi:type="dcterms:W3CDTF">2017-07-25T23:31:23Z</dcterms:created>
  <dcterms:modified xsi:type="dcterms:W3CDTF">2017-08-17T18:09:38Z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