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dirty="0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0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075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26801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7730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317"/>
            <a:ext cx="4114800" cy="908428"/>
          </a:xfrm>
        </p:spPr>
        <p:txBody>
          <a:bodyPr>
            <a:noAutofit/>
          </a:bodyPr>
          <a:lstStyle>
            <a:lvl1pPr algn="l">
              <a:defRPr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968552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-1"/>
            <a:ext cx="4572000" cy="4326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68819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5306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66572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794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720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39950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67954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02169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50D900-04B7-4FEA-91BF-97BCF1F25B41}" type="datetimeFigureOut">
              <a:rPr lang="ko-KR" altLang="en-US" smtClean="0"/>
              <a:t>2017-08-20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44DFB8-9DCA-4123-8241-D2B212385B2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2062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395536" y="1238895"/>
            <a:ext cx="8280920" cy="1470025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effectLst/>
              </a:rPr>
              <a:t>Intermediate-term follow-up of </a:t>
            </a:r>
            <a:r>
              <a:rPr lang="en-US" altLang="ko-KR" sz="2000" dirty="0" err="1">
                <a:effectLst/>
              </a:rPr>
              <a:t>bioprosthetic</a:t>
            </a:r>
            <a:r>
              <a:rPr lang="en-US" altLang="ko-KR" sz="2000" dirty="0">
                <a:effectLst/>
              </a:rPr>
              <a:t> valve function </a:t>
            </a:r>
            <a:br>
              <a:rPr lang="en-US" altLang="ko-KR" sz="2000" dirty="0">
                <a:effectLst/>
              </a:rPr>
            </a:br>
            <a:r>
              <a:rPr lang="en-US" altLang="ko-KR" sz="2000" dirty="0">
                <a:effectLst/>
              </a:rPr>
              <a:t>after pulmonary valve implantation </a:t>
            </a:r>
            <a:br>
              <a:rPr lang="en-US" altLang="ko-KR" sz="2000" dirty="0">
                <a:effectLst/>
              </a:rPr>
            </a:br>
            <a:r>
              <a:rPr lang="en-US" altLang="ko-KR" sz="2000" dirty="0">
                <a:effectLst/>
              </a:rPr>
              <a:t>in repaired tetralogy of Fallot patients.</a:t>
            </a:r>
            <a:r>
              <a:rPr lang="ko-KR" altLang="en-US" sz="2000" dirty="0"/>
              <a:t> 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899592" y="3886200"/>
            <a:ext cx="7344816" cy="17526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49244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Purpose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dirty="0"/>
              <a:t>Although tissue valves in pulmonary position are known to be durable, prosthetic valve failure and reoperation are not infrequent. We sought to analyze the intermediate-term outcomes after </a:t>
            </a:r>
            <a:r>
              <a:rPr lang="en-US" altLang="ko-KR" sz="2800" dirty="0" err="1"/>
              <a:t>bioprosthetic</a:t>
            </a:r>
            <a:r>
              <a:rPr lang="en-US" altLang="ko-KR" sz="2800" dirty="0"/>
              <a:t> pulmonary valve implantation (PVI).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35701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Methods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/>
              <a:t>From January 2005 to July 2017, PVI using tissue valve was performed in 77 patients with previous </a:t>
            </a:r>
            <a:r>
              <a:rPr lang="en-US" altLang="ko-KR" dirty="0" err="1"/>
              <a:t>ToF</a:t>
            </a:r>
            <a:r>
              <a:rPr lang="en-US" altLang="ko-KR" dirty="0"/>
              <a:t> repair. There was no early mortality. Follow up data was complete in 72 patients (72/77, 93%). Median follow-up duration after PVI was 3.5 years (range: 1 month to 12.4 years), and median interval between PVI and last echocardiographic examination was 1.9 years (range: 1 month to 11.3 years). Cox proportional hazards model was fitted to identify risk factors for prosthetic valve dysfunction (PVD) after PVI.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373525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Results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lnSpc>
                <a:spcPct val="170000"/>
              </a:lnSpc>
            </a:pPr>
            <a:r>
              <a:rPr lang="en-US" altLang="ko-KR" dirty="0"/>
              <a:t>Fifteen patients developed PVD (structural deterioration in 10, nonstructural dysfunction in 5), and four patients underwent repeat PVI. Freedom from valvular dysfunction and repeat PVI were 78.9% / 91.6% at 5 years. After PVI, residual anatomic lesions were identified in 18 patients, including significant tricuspid regurgitation (n=11), residual ventricular septal defects (n=1), aortic regurgitation (n=5), and </a:t>
            </a:r>
            <a:r>
              <a:rPr lang="en-US" altLang="ko-KR" dirty="0" err="1"/>
              <a:t>supravalvar</a:t>
            </a:r>
            <a:r>
              <a:rPr lang="en-US" altLang="ko-KR" dirty="0"/>
              <a:t> pulmonary stenosis (n=1). On Cox model, residual anatomic lesions was identified as a risk factor for decreased time to valve dysfunction (HR=3.41; 95% CI, 1.20-9.77; </a:t>
            </a:r>
            <a:r>
              <a:rPr lang="en-US" altLang="ko-KR" i="1" dirty="0"/>
              <a:t>P</a:t>
            </a:r>
            <a:r>
              <a:rPr lang="en-US" altLang="ko-KR" dirty="0"/>
              <a:t> = 0.02).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52860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n-US" altLang="ko-KR" dirty="0"/>
              <a:t>Considering the lower risk of repeat PVI rate, using </a:t>
            </a:r>
            <a:r>
              <a:rPr lang="en-US" altLang="ko-KR" dirty="0" err="1"/>
              <a:t>bioprosthetic</a:t>
            </a:r>
            <a:r>
              <a:rPr lang="en-US" altLang="ko-KR" dirty="0"/>
              <a:t> valve for PVI in patients with previous </a:t>
            </a:r>
            <a:r>
              <a:rPr lang="en-US" altLang="ko-KR" dirty="0" err="1"/>
              <a:t>ToF</a:t>
            </a:r>
            <a:r>
              <a:rPr lang="en-US" altLang="ko-KR" dirty="0"/>
              <a:t> repair seems reasonable. However, prosthetic valve dysfunction develops not infrequently, particularly in patients with residual anatomic lesions.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629963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303</Words>
  <Application>Microsoft Office PowerPoint</Application>
  <PresentationFormat>화면 슬라이드 쇼(4:3)</PresentationFormat>
  <Paragraphs>9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8" baseType="lpstr">
      <vt:lpstr>맑은 고딕</vt:lpstr>
      <vt:lpstr>Arial</vt:lpstr>
      <vt:lpstr>Office 테마</vt:lpstr>
      <vt:lpstr>Intermediate-term follow-up of bioprosthetic valve function  after pulmonary valve implantation  in repaired tetralogy of Fallot patients. </vt:lpstr>
      <vt:lpstr>Purpose</vt:lpstr>
      <vt:lpstr>Methods</vt:lpstr>
      <vt:lpstr>Results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DM300T3A</dc:creator>
  <cp:lastModifiedBy>william330@naver.com</cp:lastModifiedBy>
  <cp:revision>3</cp:revision>
  <dcterms:created xsi:type="dcterms:W3CDTF">2017-07-25T23:31:23Z</dcterms:created>
  <dcterms:modified xsi:type="dcterms:W3CDTF">2017-08-20T13:11:05Z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SCPROP">
    <vt:lpwstr>NSCCustomProperty</vt:lpwstr>
  </property>
  <property fmtid="{D5CDD505-2E9C-101B-9397-08002B2CF9AE}" pid="3" name="NSCPROP_SA">
    <vt:lpwstr>D:\바탕화면\원외 위원회 활동\학술위원회 - 흉부외과\대한흉부심장혈관외과학회 제49차 추계학술대회 - 소아분야 초록 template.pptx</vt:lpwstr>
  </property>
</Properties>
</file>