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59" r:id="rId6"/>
    <p:sldId id="261" r:id="rId7"/>
    <p:sldId id="260" r:id="rId8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15" d="100"/>
          <a:sy n="115" d="100"/>
        </p:scale>
        <p:origin x="149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rmAutofit/>
          </a:bodyPr>
          <a:lstStyle>
            <a:lvl1pPr>
              <a:defRPr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dirty="0" smtClean="0"/>
              <a:t>마스터 부제목 스타일 편집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0"/>
            <a:ext cx="4572000" cy="432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07547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26801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37730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16317"/>
            <a:ext cx="4114800" cy="908428"/>
          </a:xfrm>
        </p:spPr>
        <p:txBody>
          <a:bodyPr>
            <a:noAutofit/>
          </a:bodyPr>
          <a:lstStyle>
            <a:lvl1pPr algn="l">
              <a:defRPr sz="3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96855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-1"/>
            <a:ext cx="4572000" cy="432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6881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53069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6657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07942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3720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43995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67954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021698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50D900-04B7-4FEA-91BF-97BCF1F25B41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42062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3568" y="2492896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altLang="ko-KR" dirty="0">
                <a:effectLst/>
              </a:rPr>
              <a:t>Search for the ideal Conduit: </a:t>
            </a:r>
            <a:r>
              <a:rPr lang="en-US" altLang="ko-KR" dirty="0" smtClean="0">
                <a:effectLst/>
              </a:rPr>
              <a:t/>
            </a:r>
            <a:br>
              <a:rPr lang="en-US" altLang="ko-KR" dirty="0" smtClean="0">
                <a:effectLst/>
              </a:rPr>
            </a:br>
            <a:r>
              <a:rPr lang="en-US" altLang="ko-KR" dirty="0" smtClean="0">
                <a:effectLst/>
              </a:rPr>
              <a:t>Our </a:t>
            </a:r>
            <a:r>
              <a:rPr lang="en-US" altLang="ko-KR" dirty="0">
                <a:effectLst/>
              </a:rPr>
              <a:t>experience with Homemade expanded polytetrafluoroethylene </a:t>
            </a:r>
            <a:r>
              <a:rPr lang="en-US" altLang="ko-KR" dirty="0" err="1">
                <a:effectLst/>
              </a:rPr>
              <a:t>valved</a:t>
            </a:r>
            <a:r>
              <a:rPr lang="en-US" altLang="ko-KR" dirty="0">
                <a:effectLst/>
              </a:rPr>
              <a:t> conduit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849244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Purpose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/>
              <a:t>A wide range of congenital heart diseases require right ventricular outflow tract reconstruction (RVOTR) with </a:t>
            </a:r>
            <a:r>
              <a:rPr lang="en-US" altLang="ko-KR" sz="2400" dirty="0" err="1"/>
              <a:t>valved</a:t>
            </a:r>
            <a:r>
              <a:rPr lang="en-US" altLang="ko-KR" sz="2400" dirty="0"/>
              <a:t> conduits. </a:t>
            </a:r>
            <a:endParaRPr lang="en-US" altLang="ko-KR" sz="2400" dirty="0" smtClean="0"/>
          </a:p>
          <a:p>
            <a:endParaRPr lang="en-US" altLang="ko-KR" sz="2400" dirty="0"/>
          </a:p>
          <a:p>
            <a:r>
              <a:rPr lang="en-US" altLang="ko-KR" sz="2400" dirty="0" smtClean="0"/>
              <a:t>However the </a:t>
            </a:r>
            <a:r>
              <a:rPr lang="en-US" altLang="ko-KR" sz="2400" dirty="0"/>
              <a:t>ideal choice for a </a:t>
            </a:r>
            <a:r>
              <a:rPr lang="en-US" altLang="ko-KR" sz="2400" dirty="0" err="1"/>
              <a:t>valved</a:t>
            </a:r>
            <a:r>
              <a:rPr lang="en-US" altLang="ko-KR" sz="2400" dirty="0"/>
              <a:t> </a:t>
            </a:r>
            <a:r>
              <a:rPr lang="en-US" altLang="ko-KR" sz="2400" dirty="0" smtClean="0"/>
              <a:t>conduit has </a:t>
            </a:r>
            <a:r>
              <a:rPr lang="en-US" altLang="ko-KR" sz="2400" dirty="0"/>
              <a:t>yet to be found. </a:t>
            </a:r>
            <a:endParaRPr lang="en-US" altLang="ko-KR" sz="2400" dirty="0" smtClean="0"/>
          </a:p>
          <a:p>
            <a:endParaRPr lang="en-US" altLang="ko-KR" sz="2400" dirty="0"/>
          </a:p>
          <a:p>
            <a:r>
              <a:rPr lang="en-US" altLang="ko-KR" sz="2400" dirty="0" smtClean="0"/>
              <a:t>Since </a:t>
            </a:r>
            <a:r>
              <a:rPr lang="en-US" altLang="ko-KR" sz="2400" dirty="0"/>
              <a:t>2008, we have implanted homemade tri-leaflet conduits made of expanded polytetrafluoroethylene (</a:t>
            </a:r>
            <a:r>
              <a:rPr lang="en-US" altLang="ko-KR" sz="2400" dirty="0" err="1"/>
              <a:t>ePTFE</a:t>
            </a:r>
            <a:r>
              <a:rPr lang="en-US" altLang="ko-KR" sz="2400" dirty="0" smtClean="0"/>
              <a:t>).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3570158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Methods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altLang="ko-KR" sz="2400" dirty="0" smtClean="0"/>
          </a:p>
          <a:p>
            <a:r>
              <a:rPr lang="en-US" altLang="ko-KR" sz="2400" dirty="0" smtClean="0"/>
              <a:t>From </a:t>
            </a:r>
            <a:r>
              <a:rPr lang="en-US" altLang="ko-KR" sz="2400" dirty="0"/>
              <a:t>2008 to </a:t>
            </a:r>
            <a:r>
              <a:rPr lang="en-US" altLang="ko-KR" sz="2400" dirty="0" smtClean="0"/>
              <a:t>2016</a:t>
            </a:r>
          </a:p>
          <a:p>
            <a:r>
              <a:rPr lang="en-US" altLang="ko-KR" sz="2400" dirty="0" smtClean="0"/>
              <a:t>77 </a:t>
            </a:r>
            <a:r>
              <a:rPr lang="en-US" altLang="ko-KR" sz="2400" dirty="0"/>
              <a:t>homemade </a:t>
            </a:r>
            <a:r>
              <a:rPr lang="en-US" altLang="ko-KR" sz="2400" dirty="0" err="1"/>
              <a:t>ePTFE</a:t>
            </a:r>
            <a:r>
              <a:rPr lang="en-US" altLang="ko-KR" sz="2400" dirty="0"/>
              <a:t> </a:t>
            </a:r>
            <a:r>
              <a:rPr lang="en-US" altLang="ko-KR" sz="2400" dirty="0" err="1"/>
              <a:t>valved</a:t>
            </a:r>
            <a:r>
              <a:rPr lang="en-US" altLang="ko-KR" sz="2400" dirty="0"/>
              <a:t> conduits </a:t>
            </a:r>
            <a:r>
              <a:rPr lang="en-US" altLang="ko-KR" sz="2400" dirty="0" smtClean="0"/>
              <a:t>in </a:t>
            </a:r>
            <a:r>
              <a:rPr lang="en-US" altLang="ko-KR" sz="2400" dirty="0"/>
              <a:t>68 </a:t>
            </a:r>
            <a:r>
              <a:rPr lang="en-US" altLang="ko-KR" sz="2400" dirty="0" smtClean="0"/>
              <a:t>patients</a:t>
            </a:r>
          </a:p>
          <a:p>
            <a:endParaRPr lang="en-US" altLang="ko-KR" sz="2400" dirty="0" smtClean="0"/>
          </a:p>
          <a:p>
            <a:r>
              <a:rPr lang="en-US" altLang="ko-KR" sz="2400" dirty="0"/>
              <a:t>Follow-up loss : 2 foreign </a:t>
            </a:r>
            <a:r>
              <a:rPr lang="en-US" altLang="ko-KR" sz="2400" dirty="0" smtClean="0"/>
              <a:t>patient </a:t>
            </a:r>
          </a:p>
          <a:p>
            <a:pPr marL="0" indent="0">
              <a:buNone/>
            </a:pPr>
            <a:r>
              <a:rPr lang="en-US" altLang="ko-KR" sz="2400" dirty="0"/>
              <a:t> </a:t>
            </a:r>
            <a:r>
              <a:rPr lang="en-US" altLang="ko-KR" sz="2400" dirty="0" smtClean="0"/>
              <a:t>            66 </a:t>
            </a:r>
            <a:r>
              <a:rPr lang="en-US" altLang="ko-KR" sz="2400" dirty="0"/>
              <a:t>patients (97.1</a:t>
            </a:r>
            <a:r>
              <a:rPr lang="en-US" altLang="ko-KR" sz="2400" dirty="0" smtClean="0"/>
              <a:t>%)</a:t>
            </a:r>
          </a:p>
          <a:p>
            <a:pPr marL="0" indent="0">
              <a:buNone/>
            </a:pPr>
            <a:r>
              <a:rPr lang="en-US" altLang="ko-KR" sz="2400" dirty="0"/>
              <a:t> </a:t>
            </a:r>
            <a:r>
              <a:rPr lang="en-US" altLang="ko-KR" sz="2400" dirty="0" smtClean="0"/>
              <a:t>            Mean f/u period : 2.91±2.39 years</a:t>
            </a:r>
          </a:p>
          <a:p>
            <a:pPr lvl="3">
              <a:buFont typeface="Wingdings" panose="05000000000000000000" pitchFamily="2" charset="2"/>
              <a:buChar char="ü"/>
            </a:pPr>
            <a:r>
              <a:rPr lang="en-US" altLang="ko-KR" dirty="0"/>
              <a:t> </a:t>
            </a:r>
            <a:r>
              <a:rPr lang="en-US" altLang="ko-KR" dirty="0" smtClean="0"/>
              <a:t>In-hospital mortality : 0</a:t>
            </a:r>
          </a:p>
          <a:p>
            <a:pPr lvl="3">
              <a:buFont typeface="Wingdings" panose="05000000000000000000" pitchFamily="2" charset="2"/>
              <a:buChar char="ü"/>
            </a:pPr>
            <a:r>
              <a:rPr lang="en-US" altLang="ko-KR" dirty="0" smtClean="0"/>
              <a:t> Late term mortalities : 3 (sepsis &amp; pneumonia)</a:t>
            </a:r>
            <a:endParaRPr lang="ko-KR" altLang="en-US" dirty="0"/>
          </a:p>
        </p:txBody>
      </p:sp>
      <p:sp>
        <p:nvSpPr>
          <p:cNvPr id="5" name="오른쪽 화살표 4"/>
          <p:cNvSpPr/>
          <p:nvPr/>
        </p:nvSpPr>
        <p:spPr>
          <a:xfrm>
            <a:off x="1619672" y="3645024"/>
            <a:ext cx="216024" cy="144016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오른쪽 화살표 5"/>
          <p:cNvSpPr/>
          <p:nvPr/>
        </p:nvSpPr>
        <p:spPr>
          <a:xfrm>
            <a:off x="1619672" y="4077072"/>
            <a:ext cx="216024" cy="144016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373525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표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0196694"/>
              </p:ext>
            </p:extLst>
          </p:nvPr>
        </p:nvGraphicFramePr>
        <p:xfrm>
          <a:off x="712834" y="4966603"/>
          <a:ext cx="7718329" cy="163074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287424"/>
                <a:gridCol w="3430905"/>
              </a:tblGrid>
              <a:tr h="407687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2000" dirty="0" smtClean="0"/>
                        <a:t>Re-intervention</a:t>
                      </a:r>
                      <a:endParaRPr lang="ko-KR" altLang="en-US" sz="2000" dirty="0"/>
                    </a:p>
                  </a:txBody>
                  <a:tcPr anchor="ctr">
                    <a:lnL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N=17</a:t>
                      </a:r>
                      <a:endParaRPr lang="ko-KR" altLang="en-US" dirty="0"/>
                    </a:p>
                  </a:txBody>
                  <a:tcPr anchor="ctr">
                    <a:lnR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407687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dirty="0" smtClean="0"/>
                        <a:t>Balloon </a:t>
                      </a:r>
                      <a:r>
                        <a:rPr lang="en-US" altLang="ko-KR" dirty="0" err="1" smtClean="0"/>
                        <a:t>valvuloplasty</a:t>
                      </a:r>
                      <a:r>
                        <a:rPr lang="en-US" altLang="ko-KR" dirty="0" smtClean="0"/>
                        <a:t>/angioplasty</a:t>
                      </a:r>
                      <a:endParaRPr lang="ko-KR" altLang="en-US" dirty="0"/>
                    </a:p>
                  </a:txBody>
                  <a:tcPr anchor="ctr">
                    <a:lnL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9</a:t>
                      </a:r>
                      <a:endParaRPr lang="ko-KR" altLang="en-US" dirty="0"/>
                    </a:p>
                  </a:txBody>
                  <a:tcPr anchor="ctr">
                    <a:lnR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407687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dirty="0" err="1" smtClean="0"/>
                        <a:t>Rastelli</a:t>
                      </a:r>
                      <a:r>
                        <a:rPr lang="en-US" altLang="ko-KR" dirty="0" smtClean="0"/>
                        <a:t> operation</a:t>
                      </a:r>
                      <a:endParaRPr lang="ko-KR" altLang="en-US" dirty="0"/>
                    </a:p>
                  </a:txBody>
                  <a:tcPr anchor="ctr">
                    <a:lnL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13</a:t>
                      </a:r>
                      <a:endParaRPr lang="ko-KR" altLang="en-US" dirty="0"/>
                    </a:p>
                  </a:txBody>
                  <a:tcPr anchor="ctr">
                    <a:lnR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407687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dirty="0" smtClean="0"/>
                        <a:t>Balloon + operation</a:t>
                      </a:r>
                      <a:endParaRPr lang="ko-KR" altLang="en-US" dirty="0"/>
                    </a:p>
                  </a:txBody>
                  <a:tcPr anchor="ctr">
                    <a:lnL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5</a:t>
                      </a:r>
                      <a:endParaRPr lang="ko-KR" altLang="en-US" dirty="0"/>
                    </a:p>
                  </a:txBody>
                  <a:tcPr anchor="ctr">
                    <a:lnR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Results</a:t>
            </a:r>
            <a:endParaRPr lang="ko-KR" altLang="en-US" dirty="0"/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685952"/>
              </p:ext>
            </p:extLst>
          </p:nvPr>
        </p:nvGraphicFramePr>
        <p:xfrm>
          <a:off x="712834" y="4008901"/>
          <a:ext cx="7718334" cy="957704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419006"/>
                <a:gridCol w="662416"/>
                <a:gridCol w="662416"/>
                <a:gridCol w="662416"/>
                <a:gridCol w="662416"/>
                <a:gridCol w="662416"/>
                <a:gridCol w="662416"/>
                <a:gridCol w="662416"/>
                <a:gridCol w="662416"/>
              </a:tblGrid>
              <a:tr h="478852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800" dirty="0" smtClean="0"/>
                        <a:t>Conduit size (mm)</a:t>
                      </a:r>
                      <a:endParaRPr lang="ko-KR" altLang="en-US" sz="1800" dirty="0"/>
                    </a:p>
                  </a:txBody>
                  <a:tcPr anchor="ctr">
                    <a:lnL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10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12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14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16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18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20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22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24</a:t>
                      </a:r>
                      <a:endParaRPr lang="ko-KR" altLang="en-US" sz="1600" dirty="0"/>
                    </a:p>
                  </a:txBody>
                  <a:tcPr anchor="ctr">
                    <a:lnR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478852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800" dirty="0" smtClean="0"/>
                        <a:t>Numbers (n=77)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3</a:t>
                      </a:r>
                      <a:endParaRPr lang="ko-KR" altLang="en-US" sz="1600" dirty="0"/>
                    </a:p>
                  </a:txBody>
                  <a:tcPr anchor="ctr">
                    <a:lnB w="381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12</a:t>
                      </a:r>
                      <a:endParaRPr lang="ko-KR" altLang="en-US" sz="1600" dirty="0"/>
                    </a:p>
                  </a:txBody>
                  <a:tcPr anchor="ctr">
                    <a:lnB w="381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16</a:t>
                      </a:r>
                      <a:endParaRPr lang="ko-KR" altLang="en-US" sz="1600" dirty="0"/>
                    </a:p>
                  </a:txBody>
                  <a:tcPr anchor="ctr">
                    <a:lnB w="381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18</a:t>
                      </a:r>
                      <a:endParaRPr lang="ko-KR" altLang="en-US" sz="1600" dirty="0"/>
                    </a:p>
                  </a:txBody>
                  <a:tcPr anchor="ctr">
                    <a:lnB w="381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11</a:t>
                      </a:r>
                      <a:endParaRPr lang="ko-KR" altLang="en-US" sz="1600" dirty="0"/>
                    </a:p>
                  </a:txBody>
                  <a:tcPr anchor="ctr">
                    <a:lnB w="381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9</a:t>
                      </a:r>
                      <a:endParaRPr lang="ko-KR" altLang="en-US" sz="1600" dirty="0"/>
                    </a:p>
                  </a:txBody>
                  <a:tcPr anchor="ctr">
                    <a:lnB w="381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7</a:t>
                      </a:r>
                      <a:endParaRPr lang="ko-KR" altLang="en-US" sz="1600" dirty="0"/>
                    </a:p>
                  </a:txBody>
                  <a:tcPr anchor="ctr">
                    <a:lnB w="381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1</a:t>
                      </a:r>
                      <a:endParaRPr lang="ko-KR" altLang="en-US" sz="1600" dirty="0"/>
                    </a:p>
                  </a:txBody>
                  <a:tcPr anchor="ctr">
                    <a:lnR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2966421"/>
              </p:ext>
            </p:extLst>
          </p:nvPr>
        </p:nvGraphicFramePr>
        <p:xfrm>
          <a:off x="712836" y="1340768"/>
          <a:ext cx="7718327" cy="26642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37434"/>
                <a:gridCol w="3580893"/>
              </a:tblGrid>
              <a:tr h="598040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2400" dirty="0" smtClean="0"/>
                        <a:t>Patient characteristics</a:t>
                      </a:r>
                      <a:endParaRPr lang="ko-KR" altLang="en-US" sz="2400" dirty="0"/>
                    </a:p>
                  </a:txBody>
                  <a:tcPr anchor="ctr">
                    <a:lnL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</a:tr>
              <a:tr h="754633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2000" dirty="0" smtClean="0"/>
                        <a:t>Mean age at operation </a:t>
                      </a:r>
                      <a:endParaRPr lang="ko-KR" altLang="en-US" sz="2000" dirty="0"/>
                    </a:p>
                  </a:txBody>
                  <a:tcPr anchor="ctr">
                    <a:lnL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 smtClean="0"/>
                        <a:t>4.4±4.16 </a:t>
                      </a:r>
                      <a:r>
                        <a:rPr lang="en-US" altLang="ko-KR" sz="1800" dirty="0" smtClean="0"/>
                        <a:t>(years)</a:t>
                      </a:r>
                    </a:p>
                    <a:p>
                      <a:pPr algn="ctr" latinLnBrk="1"/>
                      <a:r>
                        <a:rPr lang="en-US" altLang="ko-KR" sz="1800" dirty="0" smtClean="0"/>
                        <a:t>(range 19 days to 14 years)</a:t>
                      </a:r>
                      <a:endParaRPr lang="ko-KR" altLang="en-US" sz="1800" dirty="0"/>
                    </a:p>
                  </a:txBody>
                  <a:tcPr anchor="ctr">
                    <a:lnR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437208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2000" dirty="0" smtClean="0"/>
                        <a:t>Mean body weight at operation </a:t>
                      </a:r>
                      <a:endParaRPr lang="ko-KR" altLang="en-US" sz="2000" dirty="0"/>
                    </a:p>
                  </a:txBody>
                  <a:tcPr anchor="ctr">
                    <a:lnL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 smtClean="0"/>
                        <a:t>16.7±13.36 </a:t>
                      </a:r>
                      <a:r>
                        <a:rPr lang="en-US" altLang="ko-KR" sz="1800" dirty="0" smtClean="0"/>
                        <a:t>(kg)</a:t>
                      </a:r>
                      <a:endParaRPr lang="ko-KR" altLang="en-US" sz="1800" dirty="0"/>
                    </a:p>
                  </a:txBody>
                  <a:tcPr anchor="ctr">
                    <a:lnR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437208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2000" dirty="0" smtClean="0"/>
                        <a:t>Mean conduit size </a:t>
                      </a:r>
                      <a:endParaRPr lang="ko-KR" altLang="en-US" sz="2000" dirty="0"/>
                    </a:p>
                  </a:txBody>
                  <a:tcPr anchor="ctr">
                    <a:lnL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 smtClean="0"/>
                        <a:t>16.1±3.38 </a:t>
                      </a:r>
                      <a:r>
                        <a:rPr lang="en-US" altLang="ko-KR" sz="1800" dirty="0" smtClean="0"/>
                        <a:t>(mm)</a:t>
                      </a:r>
                      <a:endParaRPr lang="ko-KR" altLang="en-US" sz="1800" dirty="0"/>
                    </a:p>
                  </a:txBody>
                  <a:tcPr anchor="ctr">
                    <a:lnR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437208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2000" dirty="0" smtClean="0"/>
                        <a:t>Pulmonary annulus z-score</a:t>
                      </a:r>
                      <a:endParaRPr lang="ko-KR" altLang="en-US" sz="2000" dirty="0"/>
                    </a:p>
                  </a:txBody>
                  <a:tcPr anchor="ctr">
                    <a:lnL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 smtClean="0"/>
                        <a:t>1.07±1.04</a:t>
                      </a:r>
                      <a:endParaRPr lang="ko-KR" altLang="en-US" sz="2000" dirty="0"/>
                    </a:p>
                  </a:txBody>
                  <a:tcPr anchor="ctr">
                    <a:lnR w="190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83064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Results</a:t>
            </a:r>
            <a:endParaRPr lang="ko-KR" altLang="en-US" dirty="0"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6863" y="4737747"/>
            <a:ext cx="2983133" cy="1974448"/>
          </a:xfrm>
          <a:prstGeom prst="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9232" y="4734741"/>
            <a:ext cx="2975392" cy="1977454"/>
          </a:xfrm>
          <a:prstGeom prst="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10" name="내용 개체 틀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968552"/>
          </a:xfrm>
        </p:spPr>
        <p:txBody>
          <a:bodyPr>
            <a:normAutofit/>
          </a:bodyPr>
          <a:lstStyle/>
          <a:p>
            <a:r>
              <a:rPr lang="en-US" altLang="ko-KR" sz="2000" dirty="0"/>
              <a:t>Overall freedom from reoperation and re-intervention at 5 years was 75% and 46%, respectively</a:t>
            </a:r>
            <a:r>
              <a:rPr lang="en-US" altLang="ko-KR" sz="2000" dirty="0" smtClean="0"/>
              <a:t>.</a:t>
            </a:r>
          </a:p>
          <a:p>
            <a:endParaRPr lang="en-US" altLang="ko-KR" sz="2000" dirty="0"/>
          </a:p>
          <a:p>
            <a:endParaRPr lang="en-US" altLang="ko-KR" sz="2000" dirty="0" smtClean="0"/>
          </a:p>
          <a:p>
            <a:endParaRPr lang="en-US" altLang="ko-KR" sz="2000" dirty="0"/>
          </a:p>
          <a:p>
            <a:endParaRPr lang="en-US" altLang="ko-KR" sz="2000" dirty="0" smtClean="0"/>
          </a:p>
          <a:p>
            <a:endParaRPr lang="en-US" altLang="ko-KR" sz="1200" dirty="0"/>
          </a:p>
          <a:p>
            <a:endParaRPr lang="en-US" altLang="ko-KR" sz="2000" dirty="0" smtClean="0"/>
          </a:p>
          <a:p>
            <a:r>
              <a:rPr lang="en-US" altLang="ko-KR" sz="2000" dirty="0" smtClean="0"/>
              <a:t>Re-intervention </a:t>
            </a:r>
            <a:r>
              <a:rPr lang="en-US" altLang="ko-KR" sz="2000" dirty="0"/>
              <a:t>for conduit stenosis was more frequent in small-sized </a:t>
            </a:r>
            <a:r>
              <a:rPr lang="en-US" altLang="ko-KR" sz="2000" dirty="0" smtClean="0"/>
              <a:t>conduits. However, re-operation </a:t>
            </a:r>
            <a:r>
              <a:rPr lang="en-US" altLang="ko-KR" sz="2000" dirty="0"/>
              <a:t>rate showed </a:t>
            </a:r>
            <a:r>
              <a:rPr lang="en-US" altLang="ko-KR" sz="2000" dirty="0" smtClean="0"/>
              <a:t>no difference.</a:t>
            </a:r>
            <a:endParaRPr lang="ko-KR" altLang="en-US" sz="2000" dirty="0"/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8024" y="2029642"/>
            <a:ext cx="2898292" cy="1944217"/>
          </a:xfrm>
          <a:prstGeom prst="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13" name="그림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02673" y="2029642"/>
            <a:ext cx="3056115" cy="1944217"/>
          </a:xfrm>
          <a:prstGeom prst="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41528607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Results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Risk-factors for re-intervention : </a:t>
            </a:r>
          </a:p>
          <a:p>
            <a:pPr lvl="1"/>
            <a:r>
              <a:rPr lang="en-US" altLang="ko-KR" sz="2000" dirty="0" smtClean="0"/>
              <a:t>age, body weight, small sized conduit</a:t>
            </a:r>
          </a:p>
          <a:p>
            <a:endParaRPr lang="en-US" altLang="ko-KR" sz="4000" dirty="0" smtClean="0"/>
          </a:p>
          <a:p>
            <a:r>
              <a:rPr lang="en-US" altLang="ko-KR" sz="2000" dirty="0" smtClean="0"/>
              <a:t>In small patients (≤10kg), </a:t>
            </a:r>
            <a:endParaRPr lang="en-US" altLang="ko-KR" sz="2000" dirty="0"/>
          </a:p>
          <a:p>
            <a:pPr marL="0" indent="0">
              <a:buNone/>
            </a:pPr>
            <a:r>
              <a:rPr lang="en-US" altLang="ko-KR" sz="2000" dirty="0" smtClean="0"/>
              <a:t>     relatively larger conduits </a:t>
            </a:r>
          </a:p>
          <a:p>
            <a:pPr marL="0" indent="0">
              <a:buNone/>
            </a:pPr>
            <a:r>
              <a:rPr lang="en-US" altLang="ko-KR" sz="2000" dirty="0" smtClean="0"/>
              <a:t>      </a:t>
            </a:r>
            <a:r>
              <a:rPr lang="en-US" altLang="ko-KR" sz="2000" dirty="0" smtClean="0"/>
              <a:t>with bigger pulmonary z-score (&gt;1.5)</a:t>
            </a:r>
          </a:p>
          <a:p>
            <a:pPr marL="0" indent="0">
              <a:buNone/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      </a:t>
            </a:r>
            <a:r>
              <a:rPr lang="en-US" altLang="ko-KR" sz="2000" dirty="0" smtClean="0"/>
              <a:t>didn’t last longer</a:t>
            </a:r>
          </a:p>
          <a:p>
            <a:endParaRPr lang="en-US" altLang="ko-KR" sz="2000" dirty="0" smtClean="0"/>
          </a:p>
          <a:p>
            <a:endParaRPr lang="en-US" altLang="ko-KR" sz="1200" dirty="0" smtClean="0"/>
          </a:p>
          <a:p>
            <a:r>
              <a:rPr lang="en-US" altLang="ko-KR" sz="2000" dirty="0" smtClean="0"/>
              <a:t>However in 10~30kg patients, </a:t>
            </a:r>
          </a:p>
          <a:p>
            <a:pPr marL="0" indent="0">
              <a:buNone/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    conduits with bigger z-score</a:t>
            </a:r>
          </a:p>
          <a:p>
            <a:pPr marL="0" indent="0">
              <a:buNone/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     tended to require fewer re-intervention</a:t>
            </a:r>
            <a:endParaRPr lang="ko-KR" altLang="en-US" sz="2000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4084" y="541435"/>
            <a:ext cx="3046799" cy="1979330"/>
          </a:xfrm>
          <a:prstGeom prst="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4083" y="4605624"/>
            <a:ext cx="3046799" cy="2159644"/>
          </a:xfrm>
          <a:prstGeom prst="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4082" y="2607211"/>
            <a:ext cx="3046799" cy="1926405"/>
          </a:xfrm>
          <a:prstGeom prst="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40922792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Conclusion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400" dirty="0"/>
              <a:t>Homemade </a:t>
            </a:r>
            <a:r>
              <a:rPr lang="en-US" altLang="ko-KR" sz="2400" dirty="0" err="1"/>
              <a:t>ePTFE</a:t>
            </a:r>
            <a:r>
              <a:rPr lang="en-US" altLang="ko-KR" sz="2400" dirty="0"/>
              <a:t> </a:t>
            </a:r>
            <a:r>
              <a:rPr lang="en-US" altLang="ko-KR" sz="2400" dirty="0" err="1"/>
              <a:t>valved</a:t>
            </a:r>
            <a:r>
              <a:rPr lang="en-US" altLang="ko-KR" sz="2400" dirty="0"/>
              <a:t> conduits can provide a good alternative for RVOT reconstruction especially in small in children. </a:t>
            </a:r>
          </a:p>
          <a:p>
            <a:endParaRPr lang="en-US" altLang="ko-KR" sz="2400" dirty="0" smtClean="0"/>
          </a:p>
          <a:p>
            <a:r>
              <a:rPr lang="en-US" altLang="ko-KR" sz="2400" dirty="0" smtClean="0"/>
              <a:t>Implanting an oversized conduit in small children (≤10kg</a:t>
            </a:r>
            <a:r>
              <a:rPr lang="en-US" altLang="ko-KR" sz="2400" smtClean="0"/>
              <a:t>) showed </a:t>
            </a:r>
            <a:r>
              <a:rPr lang="en-US" altLang="ko-KR" sz="2400" dirty="0" smtClean="0"/>
              <a:t>no benefit.</a:t>
            </a:r>
          </a:p>
          <a:p>
            <a:endParaRPr lang="en-US" altLang="ko-KR" sz="2400" dirty="0"/>
          </a:p>
          <a:p>
            <a:r>
              <a:rPr lang="en-US" altLang="ko-KR" sz="2400" dirty="0"/>
              <a:t>Longer follow-up is needed to determine how the larger </a:t>
            </a:r>
            <a:r>
              <a:rPr lang="en-US" altLang="ko-KR" sz="2400" dirty="0" err="1"/>
              <a:t>ePTFE</a:t>
            </a:r>
            <a:r>
              <a:rPr lang="en-US" altLang="ko-KR" sz="2400" dirty="0"/>
              <a:t> conduits will fare compared to commercialized prosthetic valves.</a:t>
            </a:r>
            <a:endParaRPr lang="ko-KR" altLang="en-US" sz="2400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629963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323</Words>
  <Application>Microsoft Office PowerPoint</Application>
  <PresentationFormat>화면 슬라이드 쇼(4:3)</PresentationFormat>
  <Paragraphs>82</Paragraphs>
  <Slides>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11" baseType="lpstr">
      <vt:lpstr>맑은 고딕</vt:lpstr>
      <vt:lpstr>Arial</vt:lpstr>
      <vt:lpstr>Wingdings</vt:lpstr>
      <vt:lpstr>Office 테마</vt:lpstr>
      <vt:lpstr>Search for the ideal Conduit:  Our experience with Homemade expanded polytetrafluoroethylene valved conduit</vt:lpstr>
      <vt:lpstr>Purpose</vt:lpstr>
      <vt:lpstr>Methods</vt:lpstr>
      <vt:lpstr>Results</vt:lpstr>
      <vt:lpstr>Results</vt:lpstr>
      <vt:lpstr>Results</vt:lpstr>
      <vt:lpstr>Conclusion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DM300T3A</dc:creator>
  <cp:lastModifiedBy>SNUH</cp:lastModifiedBy>
  <cp:revision>15</cp:revision>
  <dcterms:created xsi:type="dcterms:W3CDTF">2017-07-25T23:31:23Z</dcterms:created>
  <dcterms:modified xsi:type="dcterms:W3CDTF">2017-08-20T14:14:44Z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SCPROP">
    <vt:lpwstr>NSCCustomProperty</vt:lpwstr>
  </property>
  <property fmtid="{D5CDD505-2E9C-101B-9397-08002B2CF9AE}" pid="3" name="NSCPROP_SA">
    <vt:lpwstr>D:\바탕화면\원외 위원회 활동\학술위원회 - 흉부외과\대한흉부심장혈관외과학회 제49차 추계학술대회 - 소아분야 초록 template.pptx</vt:lpwstr>
  </property>
</Properties>
</file>