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4" r:id="rId7"/>
    <p:sldId id="260" r:id="rId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07" d="100"/>
          <a:sy n="107" d="100"/>
        </p:scale>
        <p:origin x="-8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572000" cy="432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07547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6801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7730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16317"/>
            <a:ext cx="4114800" cy="908428"/>
          </a:xfrm>
        </p:spPr>
        <p:txBody>
          <a:bodyPr>
            <a:noAutofit/>
          </a:bodyPr>
          <a:lstStyle>
            <a:lvl1pPr algn="l">
              <a:defRPr sz="3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96855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-1"/>
            <a:ext cx="4572000" cy="432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6881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3069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6657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0794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3720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3995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7954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2169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2062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1238895"/>
            <a:ext cx="7772400" cy="1470025"/>
          </a:xfrm>
        </p:spPr>
        <p:txBody>
          <a:bodyPr>
            <a:noAutofit/>
          </a:bodyPr>
          <a:lstStyle/>
          <a:p>
            <a:r>
              <a:rPr lang="en-US" altLang="ko-KR" sz="2800" dirty="0">
                <a:effectLst/>
              </a:rPr>
              <a:t>Improvement in Cardiopulmonary Exercise Capacity and its Associated Factors after Pulmonary Valve Replacement in Repaired </a:t>
            </a:r>
            <a:r>
              <a:rPr lang="en-US" altLang="ko-KR" sz="2800" dirty="0" smtClean="0">
                <a:effectLst/>
              </a:rPr>
              <a:t>Tetralogy </a:t>
            </a:r>
            <a:r>
              <a:rPr lang="en-US" altLang="ko-KR" sz="2800" dirty="0">
                <a:effectLst/>
              </a:rPr>
              <a:t>of </a:t>
            </a:r>
            <a:r>
              <a:rPr lang="en-US" altLang="ko-KR" sz="2800" dirty="0" err="1">
                <a:effectLst/>
              </a:rPr>
              <a:t>Fallot</a:t>
            </a:r>
            <a:r>
              <a:rPr lang="en-US" altLang="ko-KR" sz="2800" dirty="0">
                <a:effectLst/>
              </a:rPr>
              <a:t> Patients </a:t>
            </a:r>
            <a:endParaRPr lang="ko-KR" altLang="ko-KR" sz="2800" dirty="0">
              <a:effectLst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899592" y="3886200"/>
            <a:ext cx="7344816" cy="175260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ko-KR" altLang="en-US" sz="2800" dirty="0" smtClean="0">
                <a:solidFill>
                  <a:schemeClr val="accent2"/>
                </a:solidFill>
              </a:rPr>
              <a:t>공지사항</a:t>
            </a:r>
            <a:endParaRPr lang="en-US" altLang="ko-KR" sz="2800" dirty="0" smtClean="0">
              <a:solidFill>
                <a:schemeClr val="accent2"/>
              </a:solidFill>
            </a:endParaRPr>
          </a:p>
          <a:p>
            <a:pPr marL="800100" lvl="1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000" dirty="0" smtClean="0">
                <a:solidFill>
                  <a:schemeClr val="accent2"/>
                </a:solidFill>
              </a:rPr>
              <a:t>소속기관이나 저자명이 드러나지 않도록 해주세요</a:t>
            </a:r>
            <a:endParaRPr lang="en-US" altLang="ko-KR" sz="2000" dirty="0" smtClean="0">
              <a:solidFill>
                <a:schemeClr val="accent2"/>
              </a:solidFill>
            </a:endParaRPr>
          </a:p>
          <a:p>
            <a:pPr marL="800100" lvl="1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000" dirty="0" smtClean="0">
                <a:solidFill>
                  <a:schemeClr val="accent2"/>
                </a:solidFill>
              </a:rPr>
              <a:t>제목 슬라이드 제외 최대 </a:t>
            </a:r>
            <a:r>
              <a:rPr lang="en-US" altLang="ko-KR" sz="2000" dirty="0" smtClean="0">
                <a:solidFill>
                  <a:schemeClr val="accent2"/>
                </a:solidFill>
              </a:rPr>
              <a:t>6</a:t>
            </a:r>
            <a:r>
              <a:rPr lang="ko-KR" altLang="en-US" sz="2000" dirty="0" smtClean="0">
                <a:solidFill>
                  <a:schemeClr val="accent2"/>
                </a:solidFill>
              </a:rPr>
              <a:t>장</a:t>
            </a:r>
            <a:r>
              <a:rPr lang="en-US" altLang="ko-KR" sz="2000" dirty="0" smtClean="0">
                <a:solidFill>
                  <a:schemeClr val="accent2"/>
                </a:solidFill>
              </a:rPr>
              <a:t>, Font size 20 </a:t>
            </a:r>
            <a:r>
              <a:rPr lang="ko-KR" altLang="en-US" sz="2000" dirty="0" smtClean="0">
                <a:solidFill>
                  <a:schemeClr val="accent2"/>
                </a:solidFill>
              </a:rPr>
              <a:t>이상</a:t>
            </a:r>
            <a:endParaRPr lang="en-US" altLang="ko-KR" sz="2000" dirty="0" smtClean="0">
              <a:solidFill>
                <a:schemeClr val="accent2"/>
              </a:solidFill>
            </a:endParaRPr>
          </a:p>
          <a:p>
            <a:pPr marL="800100" lvl="1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000" dirty="0" smtClean="0">
                <a:solidFill>
                  <a:schemeClr val="accent2"/>
                </a:solidFill>
              </a:rPr>
              <a:t>사진</a:t>
            </a:r>
            <a:r>
              <a:rPr lang="en-US" altLang="ko-KR" sz="2000" dirty="0" smtClean="0">
                <a:solidFill>
                  <a:schemeClr val="accent2"/>
                </a:solidFill>
              </a:rPr>
              <a:t>/illustration</a:t>
            </a:r>
            <a:r>
              <a:rPr lang="ko-KR" altLang="en-US" sz="2000" dirty="0" smtClean="0">
                <a:solidFill>
                  <a:schemeClr val="accent2"/>
                </a:solidFill>
              </a:rPr>
              <a:t>등으로 인해 용량이 큰 경우 </a:t>
            </a:r>
            <a:r>
              <a:rPr lang="en-US" altLang="ko-KR" sz="2000" dirty="0" smtClean="0">
                <a:solidFill>
                  <a:schemeClr val="accent2"/>
                </a:solidFill>
              </a:rPr>
              <a:t>PDF</a:t>
            </a:r>
            <a:r>
              <a:rPr lang="ko-KR" altLang="en-US" sz="2000" dirty="0" smtClean="0">
                <a:solidFill>
                  <a:schemeClr val="accent2"/>
                </a:solidFill>
              </a:rPr>
              <a:t>로 전환해서 접수 </a:t>
            </a:r>
            <a:endParaRPr lang="ko-KR" altLang="en-US" sz="28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4924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Purpose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/>
              <a:t>Chronic pulmonary regurgitation in patients after repair of tetralogy of </a:t>
            </a:r>
            <a:r>
              <a:rPr lang="en-US" altLang="ko-KR" sz="2400" dirty="0" err="1" smtClean="0"/>
              <a:t>Fallot</a:t>
            </a:r>
            <a:r>
              <a:rPr lang="en-US" altLang="ko-KR" sz="2400" dirty="0" smtClean="0"/>
              <a:t> (TOF) </a:t>
            </a:r>
            <a:r>
              <a:rPr lang="en-US" altLang="ko-KR" sz="2400" dirty="0"/>
              <a:t>results in progressive right ventricular dilatation and dysfunction. </a:t>
            </a:r>
            <a:endParaRPr lang="en-US" altLang="ko-KR" sz="2400" dirty="0" smtClean="0"/>
          </a:p>
          <a:p>
            <a:endParaRPr lang="en-US" altLang="ko-KR" sz="2400" dirty="0"/>
          </a:p>
          <a:p>
            <a:r>
              <a:rPr lang="en-US" altLang="ko-KR" sz="2400" dirty="0" smtClean="0"/>
              <a:t>However</a:t>
            </a:r>
            <a:r>
              <a:rPr lang="en-US" altLang="ko-KR" sz="2400" dirty="0"/>
              <a:t>, the association of exercise capacity and the right ventricular dilatation has not been clarified. </a:t>
            </a:r>
            <a:endParaRPr lang="en-US" altLang="ko-KR" sz="2400" dirty="0" smtClean="0"/>
          </a:p>
          <a:p>
            <a:endParaRPr lang="en-US" altLang="ko-KR" sz="2400" dirty="0"/>
          </a:p>
          <a:p>
            <a:r>
              <a:rPr lang="en-US" altLang="ko-KR" sz="2400" dirty="0" smtClean="0"/>
              <a:t>The </a:t>
            </a:r>
            <a:r>
              <a:rPr lang="en-US" altLang="ko-KR" sz="2400" dirty="0"/>
              <a:t>purpose of this study is to evaluate the change of exercise capacity and its predictors in patients who underwent pulmonary valve replacement (PVR) after repair of </a:t>
            </a:r>
            <a:r>
              <a:rPr lang="en-US" altLang="ko-KR" sz="2400" dirty="0" smtClean="0"/>
              <a:t>TOF.</a:t>
            </a:r>
            <a:endParaRPr lang="ko-KR" altLang="ko-KR" sz="2400" dirty="0"/>
          </a:p>
          <a:p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357015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Methods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/>
              <a:t>Patients </a:t>
            </a:r>
            <a:r>
              <a:rPr lang="en-US" altLang="ko-KR" sz="2800" dirty="0"/>
              <a:t>who underwent PVR after repair of tetralogy of </a:t>
            </a:r>
            <a:r>
              <a:rPr lang="en-US" altLang="ko-KR" sz="2800" dirty="0" err="1"/>
              <a:t>Fallot</a:t>
            </a:r>
            <a:r>
              <a:rPr lang="en-US" altLang="ko-KR" sz="2800" dirty="0"/>
              <a:t> from January 2005 to April </a:t>
            </a:r>
            <a:r>
              <a:rPr lang="en-US" altLang="ko-KR" sz="2800" dirty="0" smtClean="0"/>
              <a:t>2016 </a:t>
            </a:r>
          </a:p>
          <a:p>
            <a:pPr lvl="1"/>
            <a:r>
              <a:rPr lang="en-US" altLang="ko-KR" sz="2400" dirty="0" smtClean="0"/>
              <a:t>Preoperative and postoperative assessment at 1-year with both cardiopulmonary exercise testing and cardiac MRI</a:t>
            </a:r>
          </a:p>
          <a:p>
            <a:endParaRPr lang="en-US" altLang="ko-KR" sz="2800" dirty="0"/>
          </a:p>
          <a:p>
            <a:r>
              <a:rPr lang="en-US" altLang="ko-KR" sz="2800" dirty="0" smtClean="0"/>
              <a:t>The </a:t>
            </a:r>
            <a:r>
              <a:rPr lang="en-US" altLang="ko-KR" sz="2800" dirty="0"/>
              <a:t>medical records were reviewed retrospectively.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4137352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2016224"/>
          </a:xfrm>
        </p:spPr>
        <p:txBody>
          <a:bodyPr>
            <a:normAutofit/>
          </a:bodyPr>
          <a:lstStyle/>
          <a:p>
            <a:r>
              <a:rPr lang="en-US" altLang="ko-KR" sz="2000" dirty="0"/>
              <a:t>The patients undergoing PVR had demonstrated improvement in exercise </a:t>
            </a:r>
            <a:r>
              <a:rPr lang="en-US" altLang="ko-KR" sz="2000" dirty="0" smtClean="0"/>
              <a:t>performance. </a:t>
            </a:r>
          </a:p>
          <a:p>
            <a:pPr marL="457200" lvl="1" indent="0">
              <a:buNone/>
            </a:pPr>
            <a:r>
              <a:rPr lang="en-US" altLang="ko-KR" sz="2000" dirty="0" smtClean="0"/>
              <a:t> </a:t>
            </a:r>
            <a:endParaRPr lang="en-US" altLang="ko-KR" sz="2000" dirty="0"/>
          </a:p>
          <a:p>
            <a:endParaRPr lang="en-US" altLang="ko-KR" sz="2000" dirty="0" smtClean="0"/>
          </a:p>
          <a:p>
            <a:endParaRPr lang="ko-KR" altLang="en-US" sz="2000" dirty="0"/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0767672"/>
              </p:ext>
            </p:extLst>
          </p:nvPr>
        </p:nvGraphicFramePr>
        <p:xfrm>
          <a:off x="683568" y="2204864"/>
          <a:ext cx="7776864" cy="239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4216"/>
                <a:gridCol w="1944216"/>
                <a:gridCol w="1944216"/>
                <a:gridCol w="1944216"/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err="1" smtClean="0"/>
                        <a:t>Preop</a:t>
                      </a:r>
                      <a:r>
                        <a:rPr lang="en-US" altLang="ko-KR" sz="1800" dirty="0" smtClean="0"/>
                        <a:t>.</a:t>
                      </a:r>
                      <a:endParaRPr lang="ko-KR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/>
                        <a:t>Postop. 1-year</a:t>
                      </a:r>
                      <a:endParaRPr lang="ko-KR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/>
                        <a:t>P-value</a:t>
                      </a:r>
                      <a:endParaRPr lang="ko-KR" alt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/>
                        <a:t>Percentage of predicted peak VO</a:t>
                      </a:r>
                      <a:r>
                        <a:rPr lang="en-US" altLang="ko-KR" sz="1800" baseline="-25000" dirty="0" smtClean="0"/>
                        <a:t>2</a:t>
                      </a:r>
                      <a:endParaRPr lang="ko-KR" altLang="en-US" sz="1800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/>
                        <a:t>62 ± 11% </a:t>
                      </a:r>
                      <a:endParaRPr lang="ko-KR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/>
                        <a:t>65 ± 12%</a:t>
                      </a:r>
                      <a:endParaRPr lang="ko-KR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/>
                        <a:t>0.02</a:t>
                      </a:r>
                      <a:endParaRPr lang="ko-KR" alt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/>
                        <a:t>VE/VCO</a:t>
                      </a:r>
                      <a:r>
                        <a:rPr lang="en-US" altLang="ko-KR" sz="1800" baseline="-25000" dirty="0" smtClean="0"/>
                        <a:t>2</a:t>
                      </a:r>
                      <a:r>
                        <a:rPr lang="en-US" altLang="ko-KR" sz="1800" dirty="0" smtClean="0"/>
                        <a:t> slope</a:t>
                      </a:r>
                      <a:endParaRPr lang="ko-KR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/>
                        <a:t>30.1 </a:t>
                      </a:r>
                      <a:r>
                        <a:rPr lang="en-US" altLang="ko-KR" sz="1800" dirty="0" smtClean="0"/>
                        <a:t>± 6.7</a:t>
                      </a:r>
                      <a:endParaRPr lang="ko-KR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/>
                        <a:t>27.9 </a:t>
                      </a:r>
                      <a:r>
                        <a:rPr lang="en-US" altLang="ko-KR" sz="1800" dirty="0" smtClean="0"/>
                        <a:t>± 4.4</a:t>
                      </a:r>
                      <a:endParaRPr lang="ko-KR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/>
                        <a:t>&lt;0.01</a:t>
                      </a:r>
                      <a:endParaRPr lang="ko-KR" alt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/>
                        <a:t>HR</a:t>
                      </a:r>
                      <a:r>
                        <a:rPr lang="en-US" altLang="ko-KR" sz="1800" baseline="0" dirty="0" smtClean="0"/>
                        <a:t> reserve</a:t>
                      </a:r>
                      <a:endParaRPr lang="ko-KR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/>
                        <a:t>92 </a:t>
                      </a:r>
                      <a:r>
                        <a:rPr lang="en-US" altLang="ko-KR" sz="1800" dirty="0" smtClean="0"/>
                        <a:t>± 21 </a:t>
                      </a:r>
                      <a:endParaRPr lang="ko-KR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/>
                        <a:t>98 </a:t>
                      </a:r>
                      <a:r>
                        <a:rPr lang="en-US" altLang="ko-KR" sz="1800" dirty="0" smtClean="0"/>
                        <a:t>± 20</a:t>
                      </a:r>
                      <a:endParaRPr lang="ko-KR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/>
                        <a:t>0.01</a:t>
                      </a:r>
                      <a:endParaRPr lang="ko-KR" alt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/>
                        <a:t>Late threshold</a:t>
                      </a:r>
                      <a:endParaRPr lang="ko-KR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/>
                        <a:t>21.9</a:t>
                      </a:r>
                      <a:r>
                        <a:rPr lang="en-US" altLang="ko-KR" sz="1800" baseline="0" dirty="0" smtClean="0"/>
                        <a:t> </a:t>
                      </a:r>
                      <a:r>
                        <a:rPr lang="en-US" altLang="ko-KR" sz="1800" dirty="0" smtClean="0"/>
                        <a:t>± 5.0</a:t>
                      </a:r>
                      <a:endParaRPr lang="ko-KR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/>
                        <a:t>22.2 </a:t>
                      </a:r>
                      <a:r>
                        <a:rPr lang="en-US" altLang="ko-KR" sz="1800" dirty="0" smtClean="0"/>
                        <a:t>± 8.7</a:t>
                      </a:r>
                      <a:endParaRPr lang="ko-KR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/>
                        <a:t>0.70</a:t>
                      </a:r>
                      <a:endParaRPr lang="ko-KR" altLang="en-US" sz="1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187624" y="4653136"/>
            <a:ext cx="67687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/>
              <a:t>(VO2, oxygen consumption; VE/VCO2, </a:t>
            </a:r>
            <a:r>
              <a:rPr lang="en-US" altLang="ko-KR" sz="1400" dirty="0"/>
              <a:t>the ratio of minute ventilation to carbon dioxide </a:t>
            </a:r>
            <a:r>
              <a:rPr lang="en-US" altLang="ko-KR" sz="1400" dirty="0" smtClean="0"/>
              <a:t>production; HR, heart rate )</a:t>
            </a:r>
            <a:endParaRPr lang="ko-KR" altLang="en-US" sz="1400" dirty="0"/>
          </a:p>
        </p:txBody>
      </p:sp>
      <p:sp>
        <p:nvSpPr>
          <p:cNvPr id="6" name="직사각형 5"/>
          <p:cNvSpPr/>
          <p:nvPr/>
        </p:nvSpPr>
        <p:spPr>
          <a:xfrm>
            <a:off x="503548" y="5373216"/>
            <a:ext cx="81369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altLang="ko-KR" sz="2000" dirty="0"/>
              <a:t>However, peak oxygen consumption did not improve in patients with right ventricular end-diastolic volume index of more than 160 ml/m</a:t>
            </a:r>
            <a:r>
              <a:rPr lang="en-US" altLang="ko-KR" sz="2000" baseline="30000" dirty="0"/>
              <a:t>2</a:t>
            </a:r>
            <a:r>
              <a:rPr lang="en-US" altLang="ko-KR" sz="2000" dirty="0"/>
              <a:t> (61 ± 11% vs. 64 ± 12%, p-value = 0.09).</a:t>
            </a:r>
          </a:p>
        </p:txBody>
      </p:sp>
    </p:spTree>
    <p:extLst>
      <p:ext uri="{BB962C8B-B14F-4D97-AF65-F5344CB8AC3E}">
        <p14:creationId xmlns:p14="http://schemas.microsoft.com/office/powerpoint/2010/main" val="41528607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dirty="0" smtClean="0"/>
              <a:t>Predictors for peak VO</a:t>
            </a:r>
            <a:r>
              <a:rPr lang="en-US" altLang="ko-KR" sz="2400" baseline="-25000" dirty="0" smtClean="0"/>
              <a:t>2</a:t>
            </a:r>
            <a:r>
              <a:rPr lang="en-US" altLang="ko-KR" sz="2400" dirty="0" smtClean="0"/>
              <a:t> change </a:t>
            </a:r>
            <a:endParaRPr lang="en-US" altLang="ko-KR" sz="2400" dirty="0" smtClean="0"/>
          </a:p>
          <a:p>
            <a:endParaRPr lang="ko-KR" altLang="en-US" dirty="0"/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592617"/>
              </p:ext>
            </p:extLst>
          </p:nvPr>
        </p:nvGraphicFramePr>
        <p:xfrm>
          <a:off x="395536" y="1844824"/>
          <a:ext cx="8424935" cy="43891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31902"/>
                <a:gridCol w="1203562"/>
                <a:gridCol w="1016996"/>
                <a:gridCol w="1089238"/>
                <a:gridCol w="1203562"/>
                <a:gridCol w="601781"/>
                <a:gridCol w="977894"/>
              </a:tblGrid>
              <a:tr h="148791">
                <a:tc rowSpan="2"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 dirty="0" smtClean="0">
                          <a:effectLst/>
                        </a:rPr>
                        <a:t>variables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 gridSpan="3"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univariable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multivariable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9478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effectLst/>
                        </a:rPr>
                        <a:t>coefficient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 dirty="0" smtClean="0">
                          <a:effectLst/>
                        </a:rPr>
                        <a:t>S.E.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effectLst/>
                        </a:rPr>
                        <a:t>p-value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effectLst/>
                        </a:rPr>
                        <a:t>coefficient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 dirty="0" smtClean="0">
                          <a:effectLst/>
                        </a:rPr>
                        <a:t>S.E.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effectLst/>
                        </a:rPr>
                        <a:t>p-value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</a:tr>
              <a:tr h="155554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effectLst/>
                        </a:rPr>
                        <a:t>Sex                        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0.405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1.112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 dirty="0" smtClean="0">
                          <a:effectLst/>
                        </a:rPr>
                        <a:t>0.72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600" kern="0">
                          <a:effectLst/>
                        </a:rPr>
                        <a:t>　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600" kern="0">
                          <a:effectLst/>
                        </a:rPr>
                        <a:t>　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600" kern="0" dirty="0">
                          <a:effectLst/>
                        </a:rPr>
                        <a:t>　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</a:tr>
              <a:tr h="148791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 dirty="0" smtClean="0">
                          <a:effectLst/>
                        </a:rPr>
                        <a:t>Age at primary repair  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0.005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0.010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 dirty="0" smtClean="0">
                          <a:effectLst/>
                        </a:rPr>
                        <a:t>0.62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600" kern="0" dirty="0">
                          <a:effectLst/>
                        </a:rPr>
                        <a:t>　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600" kern="0">
                          <a:effectLst/>
                        </a:rPr>
                        <a:t>　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600" kern="0" dirty="0">
                          <a:effectLst/>
                        </a:rPr>
                        <a:t>　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</a:tr>
              <a:tr h="148791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 dirty="0" err="1" smtClean="0">
                          <a:effectLst/>
                        </a:rPr>
                        <a:t>Transannular</a:t>
                      </a:r>
                      <a:r>
                        <a:rPr lang="en-US" sz="1600" kern="0" dirty="0" smtClean="0">
                          <a:effectLst/>
                        </a:rPr>
                        <a:t>               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-0.527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1.667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 dirty="0" smtClean="0">
                          <a:effectLst/>
                        </a:rPr>
                        <a:t>0.75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600" kern="0">
                          <a:effectLst/>
                        </a:rPr>
                        <a:t>　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600" kern="0">
                          <a:effectLst/>
                        </a:rPr>
                        <a:t>　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600" kern="0">
                          <a:effectLst/>
                        </a:rPr>
                        <a:t>　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</a:tr>
              <a:tr h="148791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 dirty="0" smtClean="0">
                          <a:effectLst/>
                        </a:rPr>
                        <a:t>Age at PVR                 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0.039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0.062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 dirty="0" smtClean="0">
                          <a:effectLst/>
                        </a:rPr>
                        <a:t>0.53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600" kern="0">
                          <a:effectLst/>
                        </a:rPr>
                        <a:t>　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600" kern="0">
                          <a:effectLst/>
                        </a:rPr>
                        <a:t>　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600" kern="0">
                          <a:effectLst/>
                        </a:rPr>
                        <a:t>　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</a:tr>
              <a:tr h="158453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 dirty="0" smtClean="0">
                          <a:effectLst/>
                        </a:rPr>
                        <a:t>Interval                  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-0.004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0.048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 dirty="0" smtClean="0">
                          <a:effectLst/>
                        </a:rPr>
                        <a:t>0.93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600" kern="0">
                          <a:effectLst/>
                        </a:rPr>
                        <a:t>　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600" kern="0">
                          <a:effectLst/>
                        </a:rPr>
                        <a:t>　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600" kern="0" dirty="0">
                          <a:effectLst/>
                        </a:rPr>
                        <a:t>　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</a:tr>
              <a:tr h="148791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 dirty="0" smtClean="0">
                          <a:solidFill>
                            <a:srgbClr val="FFFF00"/>
                          </a:solidFill>
                          <a:effectLst/>
                        </a:rPr>
                        <a:t>Size of valve              </a:t>
                      </a:r>
                      <a:endParaRPr lang="ko-KR" sz="1600" kern="100" dirty="0">
                        <a:solidFill>
                          <a:srgbClr val="FFFF00"/>
                        </a:solidFill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solidFill>
                            <a:srgbClr val="FF0000"/>
                          </a:solidFill>
                          <a:effectLst/>
                        </a:rPr>
                        <a:t>-0.991</a:t>
                      </a:r>
                      <a:endParaRPr lang="ko-KR" sz="1600" kern="100" dirty="0">
                        <a:solidFill>
                          <a:srgbClr val="FF0000"/>
                        </a:solidFill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solidFill>
                            <a:srgbClr val="FF0000"/>
                          </a:solidFill>
                          <a:effectLst/>
                        </a:rPr>
                        <a:t>0.417</a:t>
                      </a:r>
                      <a:endParaRPr lang="ko-KR" sz="1600" kern="100" dirty="0">
                        <a:solidFill>
                          <a:srgbClr val="FF0000"/>
                        </a:solidFill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 dirty="0" smtClean="0">
                          <a:solidFill>
                            <a:srgbClr val="FF0000"/>
                          </a:solidFill>
                          <a:effectLst/>
                        </a:rPr>
                        <a:t>0.02</a:t>
                      </a:r>
                      <a:endParaRPr lang="ko-KR" sz="1600" kern="100" dirty="0">
                        <a:solidFill>
                          <a:srgbClr val="FF0000"/>
                        </a:solidFill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solidFill>
                            <a:srgbClr val="FF0000"/>
                          </a:solidFill>
                          <a:effectLst/>
                        </a:rPr>
                        <a:t>-1.008</a:t>
                      </a:r>
                      <a:endParaRPr lang="ko-KR" sz="1600" kern="100" dirty="0">
                        <a:solidFill>
                          <a:srgbClr val="FF0000"/>
                        </a:solidFill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solidFill>
                            <a:srgbClr val="FF0000"/>
                          </a:solidFill>
                          <a:effectLst/>
                        </a:rPr>
                        <a:t>0.379</a:t>
                      </a:r>
                      <a:endParaRPr lang="ko-KR" sz="1600" kern="100" dirty="0">
                        <a:solidFill>
                          <a:srgbClr val="FF0000"/>
                        </a:solidFill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 dirty="0" smtClean="0">
                          <a:solidFill>
                            <a:srgbClr val="FF0000"/>
                          </a:solidFill>
                          <a:effectLst/>
                        </a:rPr>
                        <a:t>&lt;0.01</a:t>
                      </a:r>
                      <a:endParaRPr lang="ko-KR" sz="1600" kern="100" dirty="0">
                        <a:solidFill>
                          <a:srgbClr val="FF0000"/>
                        </a:solidFill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</a:tr>
              <a:tr h="148791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 dirty="0" smtClean="0">
                          <a:effectLst/>
                        </a:rPr>
                        <a:t>TR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-0.623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1.573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 dirty="0" smtClean="0">
                          <a:effectLst/>
                        </a:rPr>
                        <a:t>0.69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600" kern="0">
                          <a:effectLst/>
                        </a:rPr>
                        <a:t>　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600" kern="0">
                          <a:effectLst/>
                        </a:rPr>
                        <a:t>　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600" kern="0">
                          <a:effectLst/>
                        </a:rPr>
                        <a:t>　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</a:tr>
              <a:tr h="150935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 dirty="0" smtClean="0">
                          <a:effectLst/>
                        </a:rPr>
                        <a:t>LVEF                     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0.029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0.078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 dirty="0" smtClean="0">
                          <a:effectLst/>
                        </a:rPr>
                        <a:t>0.71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600" kern="0" dirty="0">
                          <a:effectLst/>
                        </a:rPr>
                        <a:t>　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600" kern="0">
                          <a:effectLst/>
                        </a:rPr>
                        <a:t>　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600" kern="0">
                          <a:effectLst/>
                        </a:rPr>
                        <a:t>　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</a:tr>
              <a:tr h="148791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 dirty="0" smtClean="0">
                          <a:effectLst/>
                        </a:rPr>
                        <a:t>LVEDV                   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-0.004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0.038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 dirty="0" smtClean="0">
                          <a:effectLst/>
                        </a:rPr>
                        <a:t>0.91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600" kern="0">
                          <a:effectLst/>
                        </a:rPr>
                        <a:t>　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600" kern="0">
                          <a:effectLst/>
                        </a:rPr>
                        <a:t>　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600" kern="0">
                          <a:effectLst/>
                        </a:rPr>
                        <a:t>　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</a:tr>
              <a:tr h="148791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 dirty="0" smtClean="0">
                          <a:effectLst/>
                        </a:rPr>
                        <a:t>LVESVI                   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-0.023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0.053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 dirty="0" smtClean="0">
                          <a:effectLst/>
                        </a:rPr>
                        <a:t>0.67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600" kern="0">
                          <a:effectLst/>
                        </a:rPr>
                        <a:t>　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600" kern="0">
                          <a:effectLst/>
                        </a:rPr>
                        <a:t>　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600" kern="0">
                          <a:effectLst/>
                        </a:rPr>
                        <a:t>　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</a:tr>
              <a:tr h="148791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 dirty="0" smtClean="0">
                          <a:effectLst/>
                        </a:rPr>
                        <a:t>RVEDVI                   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-0.002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0.019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 dirty="0" smtClean="0">
                          <a:effectLst/>
                        </a:rPr>
                        <a:t>0.91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600" kern="0">
                          <a:effectLst/>
                        </a:rPr>
                        <a:t>　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600" kern="0">
                          <a:effectLst/>
                        </a:rPr>
                        <a:t>　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600" kern="0">
                          <a:effectLst/>
                        </a:rPr>
                        <a:t>　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</a:tr>
              <a:tr h="148791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 dirty="0" smtClean="0">
                          <a:effectLst/>
                        </a:rPr>
                        <a:t>RVESVI                   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-0.013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0.024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 dirty="0" smtClean="0">
                          <a:effectLst/>
                        </a:rPr>
                        <a:t>0.58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600" kern="0">
                          <a:effectLst/>
                        </a:rPr>
                        <a:t>　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600" kern="0">
                          <a:effectLst/>
                        </a:rPr>
                        <a:t>　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600" kern="0" dirty="0">
                          <a:effectLst/>
                        </a:rPr>
                        <a:t>　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</a:tr>
              <a:tr h="148791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 dirty="0" smtClean="0">
                          <a:effectLst/>
                        </a:rPr>
                        <a:t>PR</a:t>
                      </a:r>
                      <a:r>
                        <a:rPr lang="en-US" sz="1600" kern="0" baseline="0" dirty="0" smtClean="0">
                          <a:effectLst/>
                        </a:rPr>
                        <a:t> fraction</a:t>
                      </a:r>
                      <a:r>
                        <a:rPr lang="en-US" sz="1600" kern="0" dirty="0" smtClean="0">
                          <a:effectLst/>
                        </a:rPr>
                        <a:t>                   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-0.039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0.046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 dirty="0" smtClean="0">
                          <a:effectLst/>
                        </a:rPr>
                        <a:t>0.40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600" kern="0">
                          <a:effectLst/>
                        </a:rPr>
                        <a:t>　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600" kern="0">
                          <a:effectLst/>
                        </a:rPr>
                        <a:t>　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600" kern="0">
                          <a:effectLst/>
                        </a:rPr>
                        <a:t>　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</a:tr>
              <a:tr h="148791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 dirty="0" smtClean="0">
                          <a:effectLst/>
                        </a:rPr>
                        <a:t>RVEF                     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0.182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0.077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 dirty="0" smtClean="0">
                          <a:effectLst/>
                        </a:rPr>
                        <a:t>0.02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0.147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1.381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 dirty="0" smtClean="0">
                          <a:effectLst/>
                        </a:rPr>
                        <a:t>0.92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</a:tr>
              <a:tr h="148791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 dirty="0" smtClean="0">
                          <a:effectLst/>
                        </a:rPr>
                        <a:t>Arrhythmia               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1.907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1.471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 dirty="0" smtClean="0">
                          <a:effectLst/>
                        </a:rPr>
                        <a:t>0.20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600" kern="0">
                          <a:effectLst/>
                        </a:rPr>
                        <a:t>　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600" kern="0">
                          <a:effectLst/>
                        </a:rPr>
                        <a:t>　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600" kern="0">
                          <a:effectLst/>
                        </a:rPr>
                        <a:t>　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</a:tr>
              <a:tr h="148791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 dirty="0" err="1" smtClean="0">
                          <a:effectLst/>
                        </a:rPr>
                        <a:t>QRS_duration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0.028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0.022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 dirty="0" smtClean="0">
                          <a:effectLst/>
                        </a:rPr>
                        <a:t>0.21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600" kern="0">
                          <a:effectLst/>
                        </a:rPr>
                        <a:t>　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600" kern="0" dirty="0">
                          <a:effectLst/>
                        </a:rPr>
                        <a:t>　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600" kern="0" dirty="0">
                          <a:effectLst/>
                        </a:rPr>
                        <a:t>　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71369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dirty="0" smtClean="0"/>
              <a:t>Predictors for VE/VCO</a:t>
            </a:r>
            <a:r>
              <a:rPr lang="en-US" altLang="ko-KR" sz="2400" baseline="-25000" dirty="0" smtClean="0"/>
              <a:t>2</a:t>
            </a:r>
            <a:r>
              <a:rPr lang="en-US" altLang="ko-KR" sz="2400" dirty="0" smtClean="0"/>
              <a:t> slope change</a:t>
            </a:r>
            <a:endParaRPr lang="en-US" altLang="ko-KR" sz="2400" dirty="0" smtClean="0"/>
          </a:p>
          <a:p>
            <a:endParaRPr lang="ko-KR" altLang="en-US" dirty="0"/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8568843"/>
              </p:ext>
            </p:extLst>
          </p:nvPr>
        </p:nvGraphicFramePr>
        <p:xfrm>
          <a:off x="395536" y="1844824"/>
          <a:ext cx="8280919" cy="41452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18971"/>
                <a:gridCol w="1135900"/>
                <a:gridCol w="1135900"/>
                <a:gridCol w="887240"/>
                <a:gridCol w="1135900"/>
                <a:gridCol w="1002913"/>
                <a:gridCol w="864095"/>
              </a:tblGrid>
              <a:tr h="122453">
                <a:tc rowSpan="2"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effectLst/>
                        </a:rPr>
                        <a:t>variable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 gridSpan="3"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univariable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multivariable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5981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effectLst/>
                        </a:rPr>
                        <a:t>coefficient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 dirty="0" smtClean="0">
                          <a:effectLst/>
                        </a:rPr>
                        <a:t>S.E.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effectLst/>
                        </a:rPr>
                        <a:t>p-value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effectLst/>
                        </a:rPr>
                        <a:t>coefficient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 dirty="0" smtClean="0">
                          <a:effectLst/>
                        </a:rPr>
                        <a:t>S.E.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effectLst/>
                        </a:rPr>
                        <a:t>p-value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724" marR="36724" marT="0" marB="0" anchor="ctr"/>
                </a:tc>
              </a:tr>
              <a:tr h="128003"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effectLst/>
                        </a:rPr>
                        <a:t>Sex                        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r" latinLnBrk="0"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2.37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r" latinLnBrk="0"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1.285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r" latinLnBrk="0">
                        <a:spcAft>
                          <a:spcPts val="0"/>
                        </a:spcAft>
                      </a:pPr>
                      <a:r>
                        <a:rPr lang="en-US" sz="1600" kern="0" dirty="0" smtClean="0">
                          <a:effectLst/>
                        </a:rPr>
                        <a:t>0.07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ko-KR" sz="1600" kern="0">
                          <a:effectLst/>
                        </a:rPr>
                        <a:t>　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ko-KR" sz="1600" kern="0">
                          <a:effectLst/>
                        </a:rPr>
                        <a:t>　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ko-KR" sz="1600" kern="0">
                          <a:effectLst/>
                        </a:rPr>
                        <a:t>　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</a:tr>
              <a:tr h="122453"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en-US" sz="1600" kern="0" dirty="0" smtClean="0">
                          <a:effectLst/>
                        </a:rPr>
                        <a:t>Age at primary repair    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r" latinLnBrk="0"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effectLst/>
                        </a:rPr>
                        <a:t>-0.008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r" latinLnBrk="0"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0.012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r" latinLnBrk="0">
                        <a:spcAft>
                          <a:spcPts val="0"/>
                        </a:spcAft>
                      </a:pPr>
                      <a:r>
                        <a:rPr lang="en-US" sz="1600" kern="0" dirty="0" smtClean="0">
                          <a:effectLst/>
                        </a:rPr>
                        <a:t>0.49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ko-KR" sz="1600" kern="0">
                          <a:effectLst/>
                        </a:rPr>
                        <a:t>　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ko-KR" sz="1600" kern="0">
                          <a:effectLst/>
                        </a:rPr>
                        <a:t>　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ko-KR" sz="1600" kern="0">
                          <a:effectLst/>
                        </a:rPr>
                        <a:t>　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</a:tr>
              <a:tr h="122453"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effectLst/>
                        </a:rPr>
                        <a:t>Palliation                 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r" latinLnBrk="0"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0.213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r" latinLnBrk="0"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1.761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r" latinLnBrk="0">
                        <a:spcAft>
                          <a:spcPts val="0"/>
                        </a:spcAft>
                      </a:pPr>
                      <a:r>
                        <a:rPr lang="en-US" sz="1600" kern="0" dirty="0" smtClean="0">
                          <a:effectLst/>
                        </a:rPr>
                        <a:t>0.90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ko-KR" sz="1600" kern="0">
                          <a:effectLst/>
                        </a:rPr>
                        <a:t>　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ko-KR" sz="1600" kern="0" dirty="0">
                          <a:effectLst/>
                        </a:rPr>
                        <a:t>　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ko-KR" sz="1600" kern="0" dirty="0">
                          <a:effectLst/>
                        </a:rPr>
                        <a:t>　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</a:tr>
              <a:tr h="122453"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en-US" sz="1600" kern="0" dirty="0" err="1" smtClean="0">
                          <a:effectLst/>
                        </a:rPr>
                        <a:t>Transannular</a:t>
                      </a:r>
                      <a:r>
                        <a:rPr lang="en-US" sz="1600" kern="0" dirty="0" smtClean="0">
                          <a:effectLst/>
                        </a:rPr>
                        <a:t>               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r" latinLnBrk="0"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0.88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r" latinLnBrk="0"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1.559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r" latinLnBrk="0">
                        <a:spcAft>
                          <a:spcPts val="0"/>
                        </a:spcAft>
                      </a:pPr>
                      <a:r>
                        <a:rPr lang="en-US" sz="1600" kern="0" dirty="0" smtClean="0">
                          <a:effectLst/>
                        </a:rPr>
                        <a:t>0.57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ko-KR" sz="1600" kern="0">
                          <a:effectLst/>
                        </a:rPr>
                        <a:t>　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ko-KR" sz="1600" kern="0">
                          <a:effectLst/>
                        </a:rPr>
                        <a:t>　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ko-KR" sz="1600" kern="0">
                          <a:effectLst/>
                        </a:rPr>
                        <a:t>　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</a:tr>
              <a:tr h="122453"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en-US" sz="1600" kern="0" dirty="0" smtClean="0">
                          <a:effectLst/>
                        </a:rPr>
                        <a:t>Age at PVR                 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r" latinLnBrk="0"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-0.059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r" latinLnBrk="0"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0.073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r" latinLnBrk="0">
                        <a:spcAft>
                          <a:spcPts val="0"/>
                        </a:spcAft>
                      </a:pPr>
                      <a:r>
                        <a:rPr lang="en-US" sz="1600" kern="0" dirty="0" smtClean="0">
                          <a:effectLst/>
                        </a:rPr>
                        <a:t>0.42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ko-KR" sz="1600" kern="0">
                          <a:effectLst/>
                        </a:rPr>
                        <a:t>　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ko-KR" sz="1600" kern="0">
                          <a:effectLst/>
                        </a:rPr>
                        <a:t>　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ko-KR" sz="1600" kern="0">
                          <a:effectLst/>
                        </a:rPr>
                        <a:t>　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</a:tr>
              <a:tr h="122453"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en-US" sz="1600" kern="0" dirty="0" smtClean="0">
                          <a:effectLst/>
                        </a:rPr>
                        <a:t>Interval                 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r" latinLnBrk="0"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-0.039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r" latinLnBrk="0"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0.054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r" latinLnBrk="0">
                        <a:spcAft>
                          <a:spcPts val="0"/>
                        </a:spcAft>
                      </a:pPr>
                      <a:r>
                        <a:rPr lang="en-US" sz="1600" kern="0" dirty="0" smtClean="0">
                          <a:effectLst/>
                        </a:rPr>
                        <a:t>0.47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ko-KR" sz="1600" kern="0">
                          <a:effectLst/>
                        </a:rPr>
                        <a:t>　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ko-KR" sz="1600" kern="0">
                          <a:effectLst/>
                        </a:rPr>
                        <a:t>　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ko-KR" sz="1600" kern="0">
                          <a:effectLst/>
                        </a:rPr>
                        <a:t>　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</a:tr>
              <a:tr h="122453"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en-US" sz="1600" kern="0" dirty="0" smtClean="0">
                          <a:effectLst/>
                        </a:rPr>
                        <a:t>Size of valve              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r" latinLnBrk="0"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0.745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r" latinLnBrk="0"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0.536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r" latinLnBrk="0">
                        <a:spcAft>
                          <a:spcPts val="0"/>
                        </a:spcAft>
                      </a:pPr>
                      <a:r>
                        <a:rPr lang="en-US" sz="1600" kern="0" dirty="0" smtClean="0">
                          <a:effectLst/>
                        </a:rPr>
                        <a:t>0.17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ko-KR" sz="1600" kern="0">
                          <a:effectLst/>
                        </a:rPr>
                        <a:t>　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ko-KR" sz="1600" kern="0">
                          <a:effectLst/>
                        </a:rPr>
                        <a:t>　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ko-KR" sz="1600" kern="0">
                          <a:effectLst/>
                        </a:rPr>
                        <a:t>　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</a:tr>
              <a:tr h="122453"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en-US" sz="1600" kern="0" dirty="0" smtClean="0">
                          <a:effectLst/>
                        </a:rPr>
                        <a:t>LVEF                     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r" latinLnBrk="0"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0.032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r" latinLnBrk="0"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0.092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r" latinLnBrk="0"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effectLst/>
                        </a:rPr>
                        <a:t>0.7336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ko-KR" sz="1600" kern="0">
                          <a:effectLst/>
                        </a:rPr>
                        <a:t>　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ko-KR" sz="1600" kern="0" dirty="0">
                          <a:effectLst/>
                        </a:rPr>
                        <a:t>　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ko-KR" sz="1600" kern="0" dirty="0">
                          <a:effectLst/>
                        </a:rPr>
                        <a:t>　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</a:tr>
              <a:tr h="122453"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en-US" sz="1600" kern="0" dirty="0" smtClean="0">
                          <a:solidFill>
                            <a:srgbClr val="FFFF00"/>
                          </a:solidFill>
                          <a:effectLst/>
                        </a:rPr>
                        <a:t>TR    </a:t>
                      </a:r>
                      <a:r>
                        <a:rPr lang="en-US" sz="1600" kern="0" dirty="0" smtClean="0">
                          <a:effectLst/>
                        </a:rPr>
                        <a:t>       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r" latinLnBrk="0"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solidFill>
                            <a:srgbClr val="FF0000"/>
                          </a:solidFill>
                          <a:effectLst/>
                        </a:rPr>
                        <a:t>-5.712</a:t>
                      </a:r>
                      <a:endParaRPr lang="ko-KR" sz="1600" kern="100" dirty="0">
                        <a:solidFill>
                          <a:srgbClr val="FF0000"/>
                        </a:solidFill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r" latinLnBrk="0"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solidFill>
                            <a:srgbClr val="FF0000"/>
                          </a:solidFill>
                          <a:effectLst/>
                        </a:rPr>
                        <a:t>2.391</a:t>
                      </a:r>
                      <a:endParaRPr lang="ko-KR" sz="1600" kern="100" dirty="0">
                        <a:solidFill>
                          <a:srgbClr val="FF0000"/>
                        </a:solidFill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r" latinLnBrk="0">
                        <a:spcAft>
                          <a:spcPts val="0"/>
                        </a:spcAft>
                      </a:pPr>
                      <a:r>
                        <a:rPr lang="en-US" sz="1600" kern="0" dirty="0" smtClean="0">
                          <a:solidFill>
                            <a:srgbClr val="FF0000"/>
                          </a:solidFill>
                          <a:effectLst/>
                        </a:rPr>
                        <a:t>0.02</a:t>
                      </a:r>
                      <a:endParaRPr lang="ko-KR" sz="1600" kern="100" dirty="0">
                        <a:solidFill>
                          <a:srgbClr val="FF0000"/>
                        </a:solidFill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r" latinLnBrk="0">
                        <a:spcAft>
                          <a:spcPts val="0"/>
                        </a:spcAft>
                      </a:pPr>
                      <a:r>
                        <a:rPr lang="en-US" sz="1600" kern="0">
                          <a:solidFill>
                            <a:srgbClr val="FF0000"/>
                          </a:solidFill>
                          <a:effectLst/>
                        </a:rPr>
                        <a:t>-3.624</a:t>
                      </a:r>
                      <a:endParaRPr lang="ko-KR" sz="1600" kern="100">
                        <a:solidFill>
                          <a:srgbClr val="FF0000"/>
                        </a:solidFill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r" latinLnBrk="0">
                        <a:spcAft>
                          <a:spcPts val="0"/>
                        </a:spcAft>
                      </a:pPr>
                      <a:r>
                        <a:rPr lang="en-US" sz="1600" kern="0">
                          <a:solidFill>
                            <a:srgbClr val="FF0000"/>
                          </a:solidFill>
                          <a:effectLst/>
                        </a:rPr>
                        <a:t>1.58</a:t>
                      </a:r>
                      <a:endParaRPr lang="ko-KR" sz="1600" kern="100">
                        <a:solidFill>
                          <a:srgbClr val="FF0000"/>
                        </a:solidFill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r" latinLnBrk="0">
                        <a:spcAft>
                          <a:spcPts val="0"/>
                        </a:spcAft>
                      </a:pPr>
                      <a:r>
                        <a:rPr lang="en-US" sz="1600" kern="0" dirty="0" smtClean="0">
                          <a:solidFill>
                            <a:srgbClr val="FF0000"/>
                          </a:solidFill>
                          <a:effectLst/>
                        </a:rPr>
                        <a:t>0.02</a:t>
                      </a:r>
                      <a:endParaRPr lang="ko-KR" sz="1600" kern="100" dirty="0">
                        <a:solidFill>
                          <a:srgbClr val="FF0000"/>
                        </a:solidFill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</a:tr>
              <a:tr h="122453"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en-US" sz="1600" kern="0" dirty="0" smtClean="0">
                          <a:effectLst/>
                        </a:rPr>
                        <a:t>RVEDVI                   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r" latinLnBrk="0"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-0.019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r" latinLnBrk="0"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effectLst/>
                        </a:rPr>
                        <a:t>0.024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r" latinLnBrk="0">
                        <a:spcAft>
                          <a:spcPts val="0"/>
                        </a:spcAft>
                      </a:pPr>
                      <a:r>
                        <a:rPr lang="en-US" sz="1600" kern="0" dirty="0" smtClean="0">
                          <a:effectLst/>
                        </a:rPr>
                        <a:t>0.43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ko-KR" sz="1600" kern="0" dirty="0">
                          <a:effectLst/>
                        </a:rPr>
                        <a:t>　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ko-KR" sz="1600" kern="0" dirty="0">
                          <a:effectLst/>
                        </a:rPr>
                        <a:t>　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ko-KR" sz="1600" kern="0" dirty="0">
                          <a:effectLst/>
                        </a:rPr>
                        <a:t>　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</a:tr>
              <a:tr h="122453"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en-US" sz="1600" kern="0" dirty="0" smtClean="0">
                          <a:effectLst/>
                        </a:rPr>
                        <a:t>RVESVI                   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r" latinLnBrk="0"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-0.043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r" latinLnBrk="0"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0.032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r" latinLnBrk="0">
                        <a:spcAft>
                          <a:spcPts val="0"/>
                        </a:spcAft>
                      </a:pPr>
                      <a:r>
                        <a:rPr lang="en-US" sz="1600" kern="0" dirty="0" smtClean="0">
                          <a:effectLst/>
                        </a:rPr>
                        <a:t>0.18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ko-KR" sz="1600" kern="0">
                          <a:effectLst/>
                        </a:rPr>
                        <a:t>　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ko-KR" sz="1600" kern="0">
                          <a:effectLst/>
                        </a:rPr>
                        <a:t>　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ko-KR" sz="1600" kern="0">
                          <a:effectLst/>
                        </a:rPr>
                        <a:t>　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</a:tr>
              <a:tr h="122453"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en-US" sz="1600" kern="0" dirty="0" smtClean="0">
                          <a:effectLst/>
                        </a:rPr>
                        <a:t>RVEF                     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r" latinLnBrk="0"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0.183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r" latinLnBrk="0"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0.101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r" latinLnBrk="0">
                        <a:spcAft>
                          <a:spcPts val="0"/>
                        </a:spcAft>
                      </a:pPr>
                      <a:r>
                        <a:rPr lang="en-US" sz="1600" kern="0" dirty="0" smtClean="0">
                          <a:effectLst/>
                        </a:rPr>
                        <a:t>0.07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ko-KR" sz="1600" kern="0">
                          <a:effectLst/>
                        </a:rPr>
                        <a:t>　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ko-KR" sz="1600" kern="0">
                          <a:effectLst/>
                        </a:rPr>
                        <a:t>　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ko-KR" sz="1600" kern="0">
                          <a:effectLst/>
                        </a:rPr>
                        <a:t>　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</a:tr>
              <a:tr h="122453"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en-US" sz="1600" kern="0" dirty="0" smtClean="0">
                          <a:effectLst/>
                        </a:rPr>
                        <a:t>Arrhythmia                  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r" latinLnBrk="0"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-0.082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r" latinLnBrk="0"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1.82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r" latinLnBrk="0">
                        <a:spcAft>
                          <a:spcPts val="0"/>
                        </a:spcAft>
                      </a:pPr>
                      <a:r>
                        <a:rPr lang="en-US" sz="1600" kern="0" dirty="0" smtClean="0">
                          <a:effectLst/>
                        </a:rPr>
                        <a:t>0.96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ko-KR" sz="1600" kern="0">
                          <a:effectLst/>
                        </a:rPr>
                        <a:t>　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ko-KR" sz="1600" kern="0">
                          <a:effectLst/>
                        </a:rPr>
                        <a:t>　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ko-KR" sz="1600" kern="0">
                          <a:effectLst/>
                        </a:rPr>
                        <a:t>　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</a:tr>
              <a:tr h="122453"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en-US" sz="1600" kern="0" dirty="0" smtClean="0">
                          <a:effectLst/>
                        </a:rPr>
                        <a:t>QRS duration             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r" latinLnBrk="0"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-0.046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r" latinLnBrk="0"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0.026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r" latinLnBrk="0">
                        <a:spcAft>
                          <a:spcPts val="0"/>
                        </a:spcAft>
                      </a:pPr>
                      <a:r>
                        <a:rPr lang="en-US" sz="1600" kern="0" dirty="0" smtClean="0">
                          <a:effectLst/>
                        </a:rPr>
                        <a:t>0.08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ko-KR" sz="1600" kern="0">
                          <a:effectLst/>
                        </a:rPr>
                        <a:t>　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ko-KR" sz="1600" kern="0">
                          <a:effectLst/>
                        </a:rPr>
                        <a:t>　</a:t>
                      </a:r>
                      <a:endParaRPr lang="ko-KR" sz="1600" kern="10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ko-KR" sz="1600" kern="0" dirty="0">
                          <a:effectLst/>
                        </a:rPr>
                        <a:t>　</a:t>
                      </a:r>
                      <a:endParaRPr lang="ko-KR" sz="1600" kern="100" dirty="0">
                        <a:effectLst/>
                        <a:latin typeface="맑은 고딕"/>
                        <a:cs typeface="Times New Roman"/>
                      </a:endParaRPr>
                    </a:p>
                  </a:txBody>
                  <a:tcPr marL="36625" marR="36625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48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Conclusion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altLang="ko-KR" dirty="0"/>
              <a:t>Pulmonary valve replacement after repair of tetralogy of </a:t>
            </a:r>
            <a:r>
              <a:rPr lang="en-US" altLang="ko-KR" dirty="0" err="1"/>
              <a:t>Fallot</a:t>
            </a:r>
            <a:r>
              <a:rPr lang="en-US" altLang="ko-KR" dirty="0"/>
              <a:t> allows significant improvement in exercise capacity. 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en-US" altLang="ko-KR" dirty="0" smtClean="0"/>
              <a:t>However</a:t>
            </a:r>
            <a:r>
              <a:rPr lang="en-US" altLang="ko-KR" dirty="0"/>
              <a:t>, patients with larger preoperative right ventricle did not show improvement in oxygen consumption. 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en-US" altLang="ko-KR" dirty="0" smtClean="0"/>
              <a:t>Patients </a:t>
            </a:r>
            <a:r>
              <a:rPr lang="en-US" altLang="ko-KR" dirty="0"/>
              <a:t>with small prostheses benefit the most in terms of oxygen consumption capacity. 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en-US" altLang="ko-KR" dirty="0" smtClean="0"/>
              <a:t>In </a:t>
            </a:r>
            <a:r>
              <a:rPr lang="en-US" altLang="ko-KR" dirty="0"/>
              <a:t>contrast, the patients with significant tricuspid regurgitation showed less favorable changes. 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en-US" altLang="ko-KR" dirty="0" smtClean="0"/>
              <a:t>Therefore</a:t>
            </a:r>
            <a:r>
              <a:rPr lang="en-US" altLang="ko-KR" dirty="0"/>
              <a:t>, timely operation before severe dilation of right ventricle or occurrence of significant tricuspid regurgitation may be crucial in terms of exercise performance. </a:t>
            </a:r>
            <a:endParaRPr lang="ko-KR" altLang="ko-KR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629963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563</Words>
  <Application>Microsoft Office PowerPoint</Application>
  <PresentationFormat>화면 슬라이드 쇼(4:3)</PresentationFormat>
  <Paragraphs>282</Paragraphs>
  <Slides>7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8" baseType="lpstr">
      <vt:lpstr>Office 테마</vt:lpstr>
      <vt:lpstr>Improvement in Cardiopulmonary Exercise Capacity and its Associated Factors after Pulmonary Valve Replacement in Repaired Tetralogy of Fallot Patients </vt:lpstr>
      <vt:lpstr>Purpose</vt:lpstr>
      <vt:lpstr>Methods</vt:lpstr>
      <vt:lpstr>Results</vt:lpstr>
      <vt:lpstr>Results</vt:lpstr>
      <vt:lpstr>Results</vt:lpstr>
      <vt:lpstr>Conclusion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DM300T3A</dc:creator>
  <cp:lastModifiedBy>신유림(흉부외과학교실)</cp:lastModifiedBy>
  <cp:revision>6</cp:revision>
  <dcterms:created xsi:type="dcterms:W3CDTF">2017-07-25T23:31:23Z</dcterms:created>
  <dcterms:modified xsi:type="dcterms:W3CDTF">2017-08-20T08:50:21Z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SCPROP">
    <vt:lpwstr>NSCCustomProperty</vt:lpwstr>
  </property>
  <property fmtid="{D5CDD505-2E9C-101B-9397-08002B2CF9AE}" pid="3" name="NSCPROP_SA">
    <vt:lpwstr>D:\바탕화면\원외 위원회 활동\학술위원회 - 흉부외과\대한흉부심장혈관외과학회 제49차 추계학술대회 - 소아분야 초록 template.pptx</vt:lpwstr>
  </property>
</Properties>
</file>