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10" d="100"/>
          <a:sy n="110" d="100"/>
        </p:scale>
        <p:origin x="164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normAutofit/>
          </a:bodyPr>
          <a:lstStyle>
            <a:lvl1pPr>
              <a:defRPr sz="4000" b="1">
                <a:effectLst>
                  <a:outerShdw blurRad="38100" dist="38100" dir="2700000" algn="tl">
                    <a:srgbClr val="000000">
                      <a:alpha val="43137"/>
                    </a:srgbClr>
                  </a:outerShdw>
                </a:effectLst>
              </a:defRPr>
            </a:lvl1pPr>
          </a:lstStyle>
          <a:p>
            <a:r>
              <a:rPr lang="ko-KR" altLang="en-US" dirty="0" smtClean="0"/>
              <a:t>마스터 제목 스타일 편집</a:t>
            </a:r>
            <a:endParaRPr lang="ko-KR" altLang="en-US" dirty="0"/>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smtClean="0"/>
              <a:t>마스터 부제목 스타일 편집</a:t>
            </a:r>
            <a:endParaRPr lang="ko-KR" altLang="en-US" dirty="0"/>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0" y="0"/>
            <a:ext cx="4572000" cy="432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0754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2526801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037730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16317"/>
            <a:ext cx="4114800" cy="908428"/>
          </a:xfrm>
        </p:spPr>
        <p:txBody>
          <a:bodyPr>
            <a:noAutofit/>
          </a:bodyPr>
          <a:lstStyle>
            <a:lvl1pPr algn="l">
              <a:defRPr sz="3600" b="1">
                <a:effectLst>
                  <a:outerShdw blurRad="38100" dist="38100" dir="2700000" algn="tl">
                    <a:srgbClr val="000000">
                      <a:alpha val="43137"/>
                    </a:srgbClr>
                  </a:outerShdw>
                </a:effectLst>
              </a:defRPr>
            </a:lvl1pPr>
          </a:lstStyle>
          <a:p>
            <a:r>
              <a:rPr lang="ko-KR" altLang="en-US" dirty="0" smtClean="0"/>
              <a:t>마스터 제목 스타일 편집</a:t>
            </a:r>
            <a:endParaRPr lang="ko-KR" altLang="en-US" dirty="0"/>
          </a:p>
        </p:txBody>
      </p:sp>
      <p:sp>
        <p:nvSpPr>
          <p:cNvPr id="3" name="내용 개체 틀 2"/>
          <p:cNvSpPr>
            <a:spLocks noGrp="1"/>
          </p:cNvSpPr>
          <p:nvPr>
            <p:ph idx="1"/>
          </p:nvPr>
        </p:nvSpPr>
        <p:spPr>
          <a:xfrm>
            <a:off x="457200" y="1268760"/>
            <a:ext cx="8229600" cy="4968552"/>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0" y="-1"/>
            <a:ext cx="4572000" cy="432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6881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45306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86657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207079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203720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4143995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567954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1502169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1942062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598935"/>
            <a:ext cx="7772400" cy="1470025"/>
          </a:xfrm>
        </p:spPr>
        <p:txBody>
          <a:bodyPr>
            <a:normAutofit fontScale="90000"/>
          </a:bodyPr>
          <a:lstStyle/>
          <a:p>
            <a:r>
              <a:rPr lang="en-US" altLang="ko-KR" dirty="0">
                <a:effectLst/>
              </a:rPr>
              <a:t>Reoperations after repair of complete atrioventricular septal defect: a 20-year single-center experience</a:t>
            </a:r>
            <a:r>
              <a:rPr lang="ko-KR" altLang="ko-KR" dirty="0">
                <a:effectLst/>
              </a:rPr>
              <a:t/>
            </a:r>
            <a:br>
              <a:rPr lang="ko-KR" altLang="ko-KR" dirty="0">
                <a:effectLst/>
              </a:rPr>
            </a:br>
            <a:endParaRPr lang="ko-KR" altLang="en-US" dirty="0"/>
          </a:p>
        </p:txBody>
      </p:sp>
      <p:sp>
        <p:nvSpPr>
          <p:cNvPr id="4" name="부제목 3"/>
          <p:cNvSpPr>
            <a:spLocks noGrp="1"/>
          </p:cNvSpPr>
          <p:nvPr>
            <p:ph type="subTitle" idx="1"/>
          </p:nvPr>
        </p:nvSpPr>
        <p:spPr/>
        <p:txBody>
          <a:bodyPr/>
          <a:lstStyle/>
          <a:p>
            <a:endParaRPr lang="ko-KR" altLang="en-US"/>
          </a:p>
        </p:txBody>
      </p:sp>
    </p:spTree>
    <p:extLst>
      <p:ext uri="{BB962C8B-B14F-4D97-AF65-F5344CB8AC3E}">
        <p14:creationId xmlns:p14="http://schemas.microsoft.com/office/powerpoint/2010/main" val="4084924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Purpose</a:t>
            </a:r>
            <a:endParaRPr lang="ko-KR" altLang="en-US" dirty="0"/>
          </a:p>
        </p:txBody>
      </p:sp>
      <p:sp>
        <p:nvSpPr>
          <p:cNvPr id="3" name="내용 개체 틀 2"/>
          <p:cNvSpPr>
            <a:spLocks noGrp="1"/>
          </p:cNvSpPr>
          <p:nvPr>
            <p:ph idx="1"/>
          </p:nvPr>
        </p:nvSpPr>
        <p:spPr/>
        <p:txBody>
          <a:bodyPr/>
          <a:lstStyle/>
          <a:p>
            <a:r>
              <a:rPr lang="en-US" altLang="ko-KR" dirty="0"/>
              <a:t>Our objective was to examine reoperations after initial biventricular repair of complete atrioventricular septal defect (AVSD), and determine the cause of reoperation and late clinical outcome.</a:t>
            </a:r>
            <a:endParaRPr lang="ko-KR" altLang="ko-KR" dirty="0"/>
          </a:p>
          <a:p>
            <a:endParaRPr lang="ko-KR" altLang="en-US" dirty="0"/>
          </a:p>
        </p:txBody>
      </p:sp>
    </p:spTree>
    <p:extLst>
      <p:ext uri="{BB962C8B-B14F-4D97-AF65-F5344CB8AC3E}">
        <p14:creationId xmlns:p14="http://schemas.microsoft.com/office/powerpoint/2010/main" val="3357015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lstStyle/>
          <a:p>
            <a:r>
              <a:rPr lang="en-US" altLang="ko-KR" dirty="0"/>
              <a:t>Between 1994 and 2017, 49 patients underwent reoperation at our hospital after prior repair of complete AVSD (total 157 patients, median interval, 2.7 years; range, 1 day to 4566 days). Clinical data were obtained by retrospective review. Operations because of post-operative bleeding and surgical wound problem were excluded.</a:t>
            </a:r>
            <a:endParaRPr lang="ko-KR" altLang="ko-KR" dirty="0"/>
          </a:p>
          <a:p>
            <a:endParaRPr lang="ko-KR" altLang="en-US" dirty="0"/>
          </a:p>
        </p:txBody>
      </p:sp>
    </p:spTree>
    <p:extLst>
      <p:ext uri="{BB962C8B-B14F-4D97-AF65-F5344CB8AC3E}">
        <p14:creationId xmlns:p14="http://schemas.microsoft.com/office/powerpoint/2010/main" val="4137352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a:t>
            </a:r>
            <a:endParaRPr lang="ko-KR" altLang="en-US" dirty="0"/>
          </a:p>
        </p:txBody>
      </p:sp>
      <p:sp>
        <p:nvSpPr>
          <p:cNvPr id="3" name="내용 개체 틀 2"/>
          <p:cNvSpPr>
            <a:spLocks noGrp="1"/>
          </p:cNvSpPr>
          <p:nvPr>
            <p:ph idx="1"/>
          </p:nvPr>
        </p:nvSpPr>
        <p:spPr/>
        <p:txBody>
          <a:bodyPr>
            <a:normAutofit lnSpcReduction="10000"/>
          </a:bodyPr>
          <a:lstStyle/>
          <a:p>
            <a:r>
              <a:rPr lang="en-US" altLang="ko-KR" dirty="0"/>
              <a:t>Indications for reoperation included left atrioventricular valve regurgitation (LAVVR) in 36 patients (73%), </a:t>
            </a:r>
            <a:r>
              <a:rPr lang="en-US" altLang="ko-KR" dirty="0" err="1"/>
              <a:t>subaortic</a:t>
            </a:r>
            <a:r>
              <a:rPr lang="en-US" altLang="ko-KR" dirty="0"/>
              <a:t> stenosis in 4 (8%), residual septal defect in 5 (10%), and other in 4 (8%). The first reoperation after initial repair of complete AVSD included mitral valve repair in 28 patients (57%), mitral valve replacement in 7, </a:t>
            </a:r>
            <a:r>
              <a:rPr lang="en-US" altLang="ko-KR" dirty="0" err="1"/>
              <a:t>Subaortic</a:t>
            </a:r>
            <a:r>
              <a:rPr lang="en-US" altLang="ko-KR" dirty="0"/>
              <a:t> fibrous membrane-muscle resection in 5, tricuspid valve surgery in 17</a:t>
            </a:r>
            <a:r>
              <a:rPr lang="en-US" altLang="ko-KR" dirty="0" smtClean="0"/>
              <a:t>.</a:t>
            </a:r>
            <a:endParaRPr lang="ko-KR" altLang="en-US" dirty="0"/>
          </a:p>
        </p:txBody>
      </p:sp>
    </p:spTree>
    <p:extLst>
      <p:ext uri="{BB962C8B-B14F-4D97-AF65-F5344CB8AC3E}">
        <p14:creationId xmlns:p14="http://schemas.microsoft.com/office/powerpoint/2010/main" val="44794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a:t>
            </a:r>
            <a:endParaRPr lang="ko-KR" altLang="en-US" dirty="0"/>
          </a:p>
        </p:txBody>
      </p:sp>
      <p:sp>
        <p:nvSpPr>
          <p:cNvPr id="3" name="내용 개체 틀 2"/>
          <p:cNvSpPr>
            <a:spLocks noGrp="1"/>
          </p:cNvSpPr>
          <p:nvPr>
            <p:ph idx="1"/>
          </p:nvPr>
        </p:nvSpPr>
        <p:spPr/>
        <p:txBody>
          <a:bodyPr>
            <a:normAutofit/>
          </a:bodyPr>
          <a:lstStyle/>
          <a:p>
            <a:r>
              <a:rPr lang="en-US" altLang="ko-KR" dirty="0" smtClean="0"/>
              <a:t>There </a:t>
            </a:r>
            <a:r>
              <a:rPr lang="en-US" altLang="ko-KR" dirty="0"/>
              <a:t>was no early death within a year after first reoperation. At last follow-up, 97% of survivors were in New York Heart Association functional class I. Overall freedom from additional intervention after first reoperation was 87% at 10 years.</a:t>
            </a:r>
            <a:endParaRPr lang="ko-KR" altLang="ko-KR" dirty="0"/>
          </a:p>
          <a:p>
            <a:endParaRPr lang="ko-KR" altLang="en-US" dirty="0"/>
          </a:p>
        </p:txBody>
      </p:sp>
    </p:spTree>
    <p:extLst>
      <p:ext uri="{BB962C8B-B14F-4D97-AF65-F5344CB8AC3E}">
        <p14:creationId xmlns:p14="http://schemas.microsoft.com/office/powerpoint/2010/main" val="4152860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Conclusion</a:t>
            </a:r>
            <a:endParaRPr lang="ko-KR" altLang="en-US" dirty="0"/>
          </a:p>
        </p:txBody>
      </p:sp>
      <p:sp>
        <p:nvSpPr>
          <p:cNvPr id="3" name="내용 개체 틀 2"/>
          <p:cNvSpPr>
            <a:spLocks noGrp="1"/>
          </p:cNvSpPr>
          <p:nvPr>
            <p:ph idx="1"/>
          </p:nvPr>
        </p:nvSpPr>
        <p:spPr/>
        <p:txBody>
          <a:bodyPr/>
          <a:lstStyle/>
          <a:p>
            <a:r>
              <a:rPr lang="en-US" altLang="ko-KR" dirty="0"/>
              <a:t>The most common indication for reoperation after initial repair of complete AVSD is LAVVR combined with left ventricular outflow tract obstruction. This study evaluates reoperation after repair of complete AVSD can be performed with acceptable clinical outcome.</a:t>
            </a:r>
            <a:endParaRPr lang="ko-KR" altLang="ko-KR" dirty="0"/>
          </a:p>
          <a:p>
            <a:endParaRPr lang="ko-KR" altLang="en-US" dirty="0"/>
          </a:p>
        </p:txBody>
      </p:sp>
    </p:spTree>
    <p:extLst>
      <p:ext uri="{BB962C8B-B14F-4D97-AF65-F5344CB8AC3E}">
        <p14:creationId xmlns:p14="http://schemas.microsoft.com/office/powerpoint/2010/main" val="1862996328"/>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265</Words>
  <Application>Microsoft Office PowerPoint</Application>
  <PresentationFormat>화면 슬라이드 쇼(4:3)</PresentationFormat>
  <Paragraphs>11</Paragraphs>
  <Slides>6</Slides>
  <Notes>0</Notes>
  <HiddenSlides>0</HiddenSlides>
  <MMClips>0</MMClips>
  <ScaleCrop>false</ScaleCrop>
  <HeadingPairs>
    <vt:vector size="6" baseType="variant">
      <vt:variant>
        <vt:lpstr>사용한 글꼴</vt:lpstr>
      </vt:variant>
      <vt:variant>
        <vt:i4>2</vt:i4>
      </vt:variant>
      <vt:variant>
        <vt:lpstr>테마</vt:lpstr>
      </vt:variant>
      <vt:variant>
        <vt:i4>1</vt:i4>
      </vt:variant>
      <vt:variant>
        <vt:lpstr>슬라이드 제목</vt:lpstr>
      </vt:variant>
      <vt:variant>
        <vt:i4>6</vt:i4>
      </vt:variant>
    </vt:vector>
  </HeadingPairs>
  <TitlesOfParts>
    <vt:vector size="9" baseType="lpstr">
      <vt:lpstr>맑은 고딕</vt:lpstr>
      <vt:lpstr>Arial</vt:lpstr>
      <vt:lpstr>Office 테마</vt:lpstr>
      <vt:lpstr>Reoperations after repair of complete atrioventricular septal defect: a 20-year single-center experience </vt:lpstr>
      <vt:lpstr>Purpose</vt:lpstr>
      <vt:lpstr>Methods</vt:lpstr>
      <vt:lpstr>Results</vt:lpstr>
      <vt:lpstr>Results</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DM300T3A</dc:creator>
  <cp:lastModifiedBy>SNUH</cp:lastModifiedBy>
  <cp:revision>4</cp:revision>
  <dcterms:created xsi:type="dcterms:W3CDTF">2017-07-25T23:31:23Z</dcterms:created>
  <dcterms:modified xsi:type="dcterms:W3CDTF">2017-08-20T12:21:44Z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SCPROP">
    <vt:lpwstr>NSCCustomProperty</vt:lpwstr>
  </property>
  <property fmtid="{D5CDD505-2E9C-101B-9397-08002B2CF9AE}" pid="3" name="NSCPROP_SA">
    <vt:lpwstr>D:\바탕화면\원외 위원회 활동\학술위원회 - 흉부외과\대한흉부심장혈관외과학회 제49차 추계학술대회 - 소아분야 초록 template.pptx</vt:lpwstr>
  </property>
</Properties>
</file>