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60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98" d="100"/>
          <a:sy n="98" d="100"/>
        </p:scale>
        <p:origin x="-84" y="-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432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0754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6801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7730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317"/>
            <a:ext cx="4114800" cy="908428"/>
          </a:xfrm>
        </p:spPr>
        <p:txBody>
          <a:bodyPr>
            <a:noAutofit/>
          </a:bodyPr>
          <a:lstStyle>
            <a:lvl1pPr algn="l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6855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-1"/>
            <a:ext cx="4572000" cy="432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6881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306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657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94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3720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3995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7954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169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2062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238895"/>
            <a:ext cx="7772400" cy="2550145"/>
          </a:xfrm>
        </p:spPr>
        <p:txBody>
          <a:bodyPr>
            <a:noAutofit/>
          </a:bodyPr>
          <a:lstStyle/>
          <a:p>
            <a:r>
              <a:rPr lang="en-US" altLang="ko-KR" dirty="0">
                <a:effectLst/>
              </a:rPr>
              <a:t>Impact of prenatal diagnosis on the outcome of absent pulmonary syndrome</a:t>
            </a:r>
            <a:r>
              <a:rPr lang="ko-KR" altLang="ko-KR" dirty="0">
                <a:effectLst/>
              </a:rPr>
              <a:t/>
            </a:r>
            <a:br>
              <a:rPr lang="ko-KR" altLang="ko-KR" dirty="0">
                <a:effectLst/>
              </a:rPr>
            </a:b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5" name="부제목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492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Purpose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80520"/>
          </a:xfrm>
        </p:spPr>
        <p:txBody>
          <a:bodyPr/>
          <a:lstStyle/>
          <a:p>
            <a:r>
              <a:rPr lang="en-US" altLang="ko-KR" dirty="0"/>
              <a:t>T</a:t>
            </a:r>
            <a:r>
              <a:rPr lang="en-US" altLang="ko-KR" dirty="0" smtClean="0"/>
              <a:t>o </a:t>
            </a:r>
            <a:r>
              <a:rPr lang="en-US" altLang="ko-KR" dirty="0"/>
              <a:t>investigate risk factors for mortality in fetuses and infants with absent pulmonary syndrome (APV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5701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Methods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752528"/>
          </a:xfrm>
        </p:spPr>
        <p:txBody>
          <a:bodyPr/>
          <a:lstStyle/>
          <a:p>
            <a:r>
              <a:rPr lang="en-US" altLang="ko-KR" dirty="0"/>
              <a:t>Fetal and postnatal echocardiographic database and clinical records of all patients with APV </a:t>
            </a:r>
            <a:endParaRPr lang="en-US" altLang="ko-KR" dirty="0" smtClean="0"/>
          </a:p>
          <a:p>
            <a:r>
              <a:rPr lang="en-US" altLang="ko-KR" dirty="0" smtClean="0"/>
              <a:t>Between 2002 and 2016 were </a:t>
            </a:r>
            <a:r>
              <a:rPr lang="en-US" altLang="ko-KR" dirty="0"/>
              <a:t>reviewed </a:t>
            </a:r>
            <a:r>
              <a:rPr lang="en-US" altLang="ko-KR" dirty="0" smtClean="0"/>
              <a:t>retrospectively</a:t>
            </a:r>
            <a:endParaRPr lang="ko-KR" altLang="ko-KR" dirty="0"/>
          </a:p>
        </p:txBody>
      </p:sp>
    </p:spTree>
    <p:extLst>
      <p:ext uri="{BB962C8B-B14F-4D97-AF65-F5344CB8AC3E}">
        <p14:creationId xmlns:p14="http://schemas.microsoft.com/office/powerpoint/2010/main" val="413735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Results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n-US" altLang="ko-KR" dirty="0" smtClean="0"/>
          </a:p>
          <a:p>
            <a:r>
              <a:rPr lang="en-US" altLang="ko-KR" dirty="0" smtClean="0"/>
              <a:t>25 patients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- </a:t>
            </a:r>
            <a:r>
              <a:rPr lang="en-US" altLang="ko-KR" dirty="0"/>
              <a:t>20 patients (20/25, 80%) with tetralogy of </a:t>
            </a:r>
            <a:r>
              <a:rPr lang="en-US" altLang="ko-KR" dirty="0" err="1" smtClean="0"/>
              <a:t>Fallot</a:t>
            </a:r>
            <a:r>
              <a:rPr lang="en-US" altLang="ko-KR" dirty="0" smtClean="0"/>
              <a:t> 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- Two </a:t>
            </a:r>
            <a:r>
              <a:rPr lang="en-US" altLang="ko-KR" dirty="0"/>
              <a:t>(2/25, 8%) with isolated </a:t>
            </a:r>
            <a:r>
              <a:rPr lang="en-US" altLang="ko-KR" dirty="0" smtClean="0"/>
              <a:t>APV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- Three </a:t>
            </a:r>
            <a:r>
              <a:rPr lang="en-US" altLang="ko-KR" dirty="0"/>
              <a:t>(3/25, 12%) with single ventricle </a:t>
            </a:r>
            <a:r>
              <a:rPr lang="en-US" altLang="ko-KR" dirty="0" smtClean="0"/>
              <a:t>physiology 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19 </a:t>
            </a:r>
            <a:r>
              <a:rPr lang="en-US" altLang="ko-KR" dirty="0"/>
              <a:t>patients were prenatally </a:t>
            </a:r>
            <a:r>
              <a:rPr lang="en-US" altLang="ko-KR" dirty="0" smtClean="0"/>
              <a:t>diagnosed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- </a:t>
            </a:r>
            <a:r>
              <a:rPr lang="en-US" altLang="ko-KR" dirty="0"/>
              <a:t>Ten fetuses were lost to follow-up or terminated 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 - One </a:t>
            </a:r>
            <a:r>
              <a:rPr lang="en-US" altLang="ko-KR" dirty="0"/>
              <a:t>fetus died in </a:t>
            </a:r>
            <a:r>
              <a:rPr lang="en-US" altLang="ko-KR" dirty="0" smtClean="0"/>
              <a:t>utero</a:t>
            </a:r>
          </a:p>
          <a:p>
            <a:pPr marL="0" indent="0">
              <a:buNone/>
            </a:pPr>
            <a:r>
              <a:rPr lang="en-US" altLang="ko-KR" dirty="0" smtClean="0"/>
              <a:t> - Four </a:t>
            </a:r>
            <a:r>
              <a:rPr lang="en-US" altLang="ko-KR" dirty="0"/>
              <a:t>fetuses </a:t>
            </a:r>
            <a:r>
              <a:rPr lang="en-US" altLang="ko-KR" dirty="0" smtClean="0"/>
              <a:t>experienced </a:t>
            </a:r>
            <a:r>
              <a:rPr lang="en-US" altLang="ko-KR" dirty="0"/>
              <a:t>early postsurgical deaths during </a:t>
            </a:r>
            <a:r>
              <a:rPr lang="en-US" altLang="ko-KR" dirty="0" smtClean="0"/>
              <a:t>infancy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- Four </a:t>
            </a:r>
            <a:r>
              <a:rPr lang="en-US" altLang="ko-KR" dirty="0"/>
              <a:t>patients </a:t>
            </a:r>
            <a:r>
              <a:rPr lang="en-US" altLang="ko-KR" dirty="0" smtClean="0"/>
              <a:t>survived</a:t>
            </a:r>
          </a:p>
          <a:p>
            <a:pPr marL="0" indent="0">
              <a:buNone/>
            </a:pPr>
            <a:endParaRPr lang="en-US" altLang="ko-KR" dirty="0" smtClean="0"/>
          </a:p>
          <a:p>
            <a:r>
              <a:rPr lang="en-US" altLang="ko-KR" dirty="0"/>
              <a:t>A</a:t>
            </a:r>
            <a:r>
              <a:rPr lang="en-US" altLang="ko-KR" dirty="0" smtClean="0"/>
              <a:t>ll </a:t>
            </a:r>
            <a:r>
              <a:rPr lang="en-US" altLang="ko-KR" dirty="0"/>
              <a:t>who were diagnosed postnatally </a:t>
            </a:r>
            <a:r>
              <a:rPr lang="en-US" altLang="ko-KR" dirty="0" smtClean="0"/>
              <a:t>survived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Two </a:t>
            </a:r>
            <a:r>
              <a:rPr lang="en-US" altLang="ko-KR" dirty="0"/>
              <a:t>fetuses with dysplastic tricuspid valve had hydrops </a:t>
            </a:r>
            <a:r>
              <a:rPr lang="en-US" altLang="ko-KR" dirty="0" err="1" smtClean="0"/>
              <a:t>fetalis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7601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Results</a:t>
            </a:r>
            <a:endParaRPr lang="ko-KR" altLang="en-US" dirty="0"/>
          </a:p>
        </p:txBody>
      </p:sp>
      <p:pic>
        <p:nvPicPr>
          <p:cNvPr id="6" name="내용 개체 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162" y="1268413"/>
            <a:ext cx="6215676" cy="4968875"/>
          </a:xfrm>
        </p:spPr>
      </p:pic>
    </p:spTree>
    <p:extLst>
      <p:ext uri="{BB962C8B-B14F-4D97-AF65-F5344CB8AC3E}">
        <p14:creationId xmlns:p14="http://schemas.microsoft.com/office/powerpoint/2010/main" val="29226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Results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altLang="ko-KR" sz="3800" u="sng" dirty="0" smtClean="0"/>
              <a:t>Index</a:t>
            </a:r>
          </a:p>
          <a:p>
            <a:pPr marL="0" indent="0">
              <a:buNone/>
            </a:pPr>
            <a:r>
              <a:rPr lang="en-US" altLang="ko-KR" sz="3800" dirty="0"/>
              <a:t> </a:t>
            </a:r>
            <a:r>
              <a:rPr lang="en-US" altLang="ko-KR" sz="3800" dirty="0" smtClean="0"/>
              <a:t>- main</a:t>
            </a:r>
            <a:r>
              <a:rPr lang="en-US" altLang="ko-KR" sz="3800" dirty="0"/>
              <a:t>, right, and left pulmonary artery </a:t>
            </a:r>
            <a:r>
              <a:rPr lang="en-US" altLang="ko-KR" sz="3800" dirty="0" smtClean="0"/>
              <a:t>diameters</a:t>
            </a:r>
          </a:p>
          <a:p>
            <a:pPr marL="0" indent="0">
              <a:buNone/>
            </a:pPr>
            <a:r>
              <a:rPr lang="en-US" altLang="ko-KR" sz="3800" dirty="0"/>
              <a:t> </a:t>
            </a:r>
            <a:r>
              <a:rPr lang="en-US" altLang="ko-KR" sz="3800" dirty="0" smtClean="0"/>
              <a:t>- right </a:t>
            </a:r>
            <a:r>
              <a:rPr lang="en-US" altLang="ko-KR" sz="3800" dirty="0"/>
              <a:t>ventricle size/ left ventricular </a:t>
            </a:r>
            <a:r>
              <a:rPr lang="en-US" altLang="ko-KR" sz="3800" dirty="0" smtClean="0"/>
              <a:t>size </a:t>
            </a:r>
          </a:p>
          <a:p>
            <a:pPr marL="0" indent="0">
              <a:buNone/>
            </a:pPr>
            <a:r>
              <a:rPr lang="en-US" altLang="ko-KR" sz="3800" dirty="0"/>
              <a:t> </a:t>
            </a:r>
            <a:r>
              <a:rPr lang="en-US" altLang="ko-KR" sz="3800" dirty="0" smtClean="0"/>
              <a:t>- right </a:t>
            </a:r>
            <a:r>
              <a:rPr lang="en-US" altLang="ko-KR" sz="3800" dirty="0"/>
              <a:t>atrial diameter / left atrial </a:t>
            </a:r>
            <a:r>
              <a:rPr lang="en-US" altLang="ko-KR" sz="3800" dirty="0" smtClean="0"/>
              <a:t>diameter</a:t>
            </a:r>
          </a:p>
          <a:p>
            <a:pPr marL="0" indent="0">
              <a:buNone/>
            </a:pPr>
            <a:r>
              <a:rPr lang="en-US" altLang="ko-KR" sz="3800" dirty="0"/>
              <a:t> </a:t>
            </a:r>
            <a:r>
              <a:rPr lang="en-US" altLang="ko-KR" sz="3800" dirty="0" smtClean="0"/>
              <a:t>- </a:t>
            </a:r>
            <a:r>
              <a:rPr lang="en-US" altLang="ko-KR" sz="3800" dirty="0"/>
              <a:t>tricuspid annular size/ mitral annular size </a:t>
            </a:r>
            <a:endParaRPr lang="en-US" altLang="ko-KR" sz="3800" dirty="0"/>
          </a:p>
          <a:p>
            <a:pPr marL="0" indent="0">
              <a:buNone/>
            </a:pPr>
            <a:r>
              <a:rPr lang="en-US" altLang="ko-KR" sz="3800" dirty="0" smtClean="0"/>
              <a:t> - peak </a:t>
            </a:r>
            <a:r>
              <a:rPr lang="en-US" altLang="ko-KR" sz="3800" dirty="0"/>
              <a:t>velocity of pulmonary stenosis or regurgitation </a:t>
            </a:r>
            <a:endParaRPr lang="en-US" altLang="ko-KR" sz="3800" dirty="0" smtClean="0"/>
          </a:p>
          <a:p>
            <a:pPr marL="0" indent="0">
              <a:buNone/>
            </a:pPr>
            <a:r>
              <a:rPr lang="en-US" altLang="ko-KR" sz="3800" dirty="0" smtClean="0">
                <a:sym typeface="Wingdings" panose="05000000000000000000" pitchFamily="2" charset="2"/>
              </a:rPr>
              <a:t> </a:t>
            </a:r>
            <a:r>
              <a:rPr lang="en-US" altLang="ko-KR" sz="3800" dirty="0">
                <a:solidFill>
                  <a:srgbClr val="FF0000"/>
                </a:solidFill>
              </a:rPr>
              <a:t>No differences </a:t>
            </a:r>
            <a:r>
              <a:rPr lang="en-US" altLang="ko-KR" sz="3800" dirty="0" smtClean="0"/>
              <a:t>between </a:t>
            </a:r>
            <a:r>
              <a:rPr lang="en-US" altLang="ko-KR" sz="3800" dirty="0"/>
              <a:t>the survivors and non-survivors </a:t>
            </a:r>
            <a:r>
              <a:rPr lang="en-US" altLang="ko-KR" sz="3800" dirty="0" smtClean="0"/>
              <a:t>on </a:t>
            </a:r>
            <a:r>
              <a:rPr lang="en-US" altLang="ko-KR" sz="3800" dirty="0"/>
              <a:t>fetal </a:t>
            </a:r>
            <a:r>
              <a:rPr lang="en-US" altLang="ko-KR" sz="3800" dirty="0" smtClean="0"/>
              <a:t>echocardiography</a:t>
            </a:r>
          </a:p>
          <a:p>
            <a:pPr marL="0" indent="0">
              <a:buNone/>
            </a:pPr>
            <a:endParaRPr lang="en-US" altLang="ko-KR" dirty="0" smtClean="0"/>
          </a:p>
          <a:p>
            <a:r>
              <a:rPr lang="en-US" altLang="ko-KR" sz="3800" dirty="0" smtClean="0"/>
              <a:t>Pulmonary </a:t>
            </a:r>
            <a:r>
              <a:rPr lang="en-US" altLang="ko-KR" sz="3800" dirty="0"/>
              <a:t>valve annulus size to aortic valve annulus size ratio was larger in non-survivors without statistical significance (1.01 ± 0.35 vs. 0.78 ± 0.11; </a:t>
            </a:r>
            <a:r>
              <a:rPr lang="en-US" altLang="ko-KR" sz="3800" i="1" dirty="0"/>
              <a:t>P</a:t>
            </a:r>
            <a:r>
              <a:rPr lang="en-US" altLang="ko-KR" sz="3800" dirty="0"/>
              <a:t> = 0.183</a:t>
            </a:r>
            <a:r>
              <a:rPr lang="en-US" altLang="ko-KR" sz="3800" dirty="0" smtClean="0"/>
              <a:t>)</a:t>
            </a:r>
          </a:p>
          <a:p>
            <a:endParaRPr lang="en-US" altLang="ko-KR" sz="3800" dirty="0" smtClean="0"/>
          </a:p>
          <a:p>
            <a:r>
              <a:rPr lang="en-US" altLang="ko-KR" sz="3800" dirty="0" smtClean="0"/>
              <a:t>Underlying </a:t>
            </a:r>
            <a:r>
              <a:rPr lang="en-US" altLang="ko-KR" sz="3800" dirty="0"/>
              <a:t>single ventricular physiology (R</a:t>
            </a:r>
            <a:r>
              <a:rPr lang="en-US" altLang="ko-KR" sz="3800" baseline="30000" dirty="0"/>
              <a:t>2</a:t>
            </a:r>
            <a:r>
              <a:rPr lang="en-US" altLang="ko-KR" sz="3800" dirty="0"/>
              <a:t> =0.355, </a:t>
            </a:r>
            <a:r>
              <a:rPr lang="en-US" altLang="ko-KR" sz="3800" i="1" dirty="0"/>
              <a:t>P</a:t>
            </a:r>
            <a:r>
              <a:rPr lang="en-US" altLang="ko-KR" sz="3800" dirty="0"/>
              <a:t> =0.019) and right or left ventricular dysfunction (R</a:t>
            </a:r>
            <a:r>
              <a:rPr lang="en-US" altLang="ko-KR" sz="3800" baseline="30000" dirty="0"/>
              <a:t>2</a:t>
            </a:r>
            <a:r>
              <a:rPr lang="en-US" altLang="ko-KR" sz="3800" dirty="0"/>
              <a:t>=0.5, </a:t>
            </a:r>
            <a:r>
              <a:rPr lang="en-US" altLang="ko-KR" sz="3800" i="1" dirty="0"/>
              <a:t>P</a:t>
            </a:r>
            <a:r>
              <a:rPr lang="en-US" altLang="ko-KR" sz="3800" dirty="0"/>
              <a:t> =0.003) predicted </a:t>
            </a:r>
            <a:r>
              <a:rPr lang="en-US" altLang="ko-KR" sz="3800"/>
              <a:t>postsurgical </a:t>
            </a:r>
            <a:r>
              <a:rPr lang="en-US" altLang="ko-KR" sz="3800" smtClean="0"/>
              <a:t>death</a:t>
            </a:r>
            <a:endParaRPr lang="ko-KR" altLang="ko-KR" sz="3800" dirty="0"/>
          </a:p>
        </p:txBody>
      </p:sp>
    </p:spTree>
    <p:extLst>
      <p:ext uri="{BB962C8B-B14F-4D97-AF65-F5344CB8AC3E}">
        <p14:creationId xmlns:p14="http://schemas.microsoft.com/office/powerpoint/2010/main" val="415286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Conclusion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APV </a:t>
            </a:r>
            <a:r>
              <a:rPr lang="en-US" altLang="ko-KR" dirty="0"/>
              <a:t>appear poor, especially in patients with prenatal diagnosis, single ventricular physiology, and right or left ventricular dysfunction. </a:t>
            </a:r>
            <a:endParaRPr lang="ko-KR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6299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285</Words>
  <Application>Microsoft Office PowerPoint</Application>
  <PresentationFormat>화면 슬라이드 쇼(4:3)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Office 테마</vt:lpstr>
      <vt:lpstr>Impact of prenatal diagnosis on the outcome of absent pulmonary syndrome  </vt:lpstr>
      <vt:lpstr>Purpose</vt:lpstr>
      <vt:lpstr>Methods</vt:lpstr>
      <vt:lpstr>Results</vt:lpstr>
      <vt:lpstr>Results</vt:lpstr>
      <vt:lpstr>Results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DM300T3A</dc:creator>
  <cp:lastModifiedBy>옥유정</cp:lastModifiedBy>
  <cp:revision>6</cp:revision>
  <dcterms:created xsi:type="dcterms:W3CDTF">2017-07-25T23:31:23Z</dcterms:created>
  <dcterms:modified xsi:type="dcterms:W3CDTF">2017-08-18T05:03:25Z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D:\바탕화면\원외 위원회 활동\학술위원회 - 흉부외과\대한흉부심장혈관외과학회 제49차 추계학술대회 - 소아분야 초록 template.pptx</vt:lpwstr>
  </property>
</Properties>
</file>