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/>
    <p:restoredTop sz="94643"/>
  </p:normalViewPr>
  <p:slideViewPr>
    <p:cSldViewPr showGuides="1">
      <p:cViewPr varScale="1">
        <p:scale>
          <a:sx n="68" d="100"/>
          <a:sy n="68" d="100"/>
        </p:scale>
        <p:origin x="224" y="6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7C871-D81E-9347-AD43-344EAEB2690C}" type="datetimeFigureOut">
              <a:rPr kumimoji="1" lang="ko-KR" altLang="en-US" smtClean="0"/>
              <a:t>2017. 8. 20.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 smtClean="0"/>
              <a:t>마스터 텍스트 스타일을 편집하려면 클릭</a:t>
            </a:r>
          </a:p>
          <a:p>
            <a:pPr lvl="1"/>
            <a:r>
              <a:rPr kumimoji="1" lang="ko-KR" altLang="en-US" smtClean="0"/>
              <a:t>두 번째 수준</a:t>
            </a:r>
          </a:p>
          <a:p>
            <a:pPr lvl="2"/>
            <a:r>
              <a:rPr kumimoji="1" lang="ko-KR" altLang="en-US" smtClean="0"/>
              <a:t>세 번째 수준</a:t>
            </a:r>
          </a:p>
          <a:p>
            <a:pPr lvl="3"/>
            <a:r>
              <a:rPr kumimoji="1" lang="ko-KR" altLang="en-US" smtClean="0"/>
              <a:t>네 번째 수준</a:t>
            </a:r>
          </a:p>
          <a:p>
            <a:pPr lvl="4"/>
            <a:r>
              <a:rPr kumimoji="1" lang="ko-KR" altLang="en-US" smtClean="0"/>
              <a:t>다섯 번째 수준</a:t>
            </a:r>
            <a:endParaRPr kumimoji="1"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2A553-05D3-E342-9834-F09EAF05816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8589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75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680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773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317"/>
            <a:ext cx="4114800" cy="908428"/>
          </a:xfrm>
        </p:spPr>
        <p:txBody>
          <a:bodyPr>
            <a:noAutofit/>
          </a:bodyPr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1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88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06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5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9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2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99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95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16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D900-04B7-4FEA-91BF-97BCF1F25B41}" type="datetimeFigureOut">
              <a:rPr lang="ko-KR" altLang="en-US" smtClean="0"/>
              <a:t>2017. 8. 20.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06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568952" cy="1728192"/>
          </a:xfrm>
        </p:spPr>
        <p:txBody>
          <a:bodyPr>
            <a:normAutofit/>
          </a:bodyPr>
          <a:lstStyle/>
          <a:p>
            <a:r>
              <a:rPr lang="en-US" altLang="ko-KR" sz="3200" dirty="0"/>
              <a:t>Prevention of limb ischemia in children  with VA ECMO through femoral artery</a:t>
            </a:r>
          </a:p>
        </p:txBody>
      </p:sp>
    </p:spTree>
    <p:extLst>
      <p:ext uri="{BB962C8B-B14F-4D97-AF65-F5344CB8AC3E}">
        <p14:creationId xmlns:p14="http://schemas.microsoft.com/office/powerpoint/2010/main" val="408492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Purpose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184576"/>
          </a:xfrm>
        </p:spPr>
        <p:txBody>
          <a:bodyPr>
            <a:normAutofit lnSpcReduction="10000"/>
          </a:bodyPr>
          <a:lstStyle/>
          <a:p>
            <a:pPr marL="228600" lvl="0" indent="-228600">
              <a:lnSpc>
                <a:spcPct val="150000"/>
              </a:lnSpc>
              <a:spcBef>
                <a:spcPts val="700"/>
              </a:spcBef>
              <a:buClr>
                <a:srgbClr val="2A1A00"/>
              </a:buClr>
            </a:pPr>
            <a:r>
              <a:rPr lang="en-US" altLang="ko-KR" sz="20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Limb ischemia after FA cannulation for VA ECMO : 10 - 50%</a:t>
            </a:r>
          </a:p>
          <a:p>
            <a:pPr marL="228600" lvl="1" indent="-228600" algn="just">
              <a:lnSpc>
                <a:spcPct val="150000"/>
              </a:lnSpc>
              <a:spcBef>
                <a:spcPts val="700"/>
              </a:spcBef>
              <a:buClr>
                <a:srgbClr val="2A1A00"/>
              </a:buClr>
              <a:buFont typeface="Arial" panose="020B0604020202020204" pitchFamily="34" charset="0"/>
              <a:buChar char="•"/>
            </a:pPr>
            <a:r>
              <a:rPr lang="en-US" altLang="ko-KR" sz="20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Pediatric patients : up to 52%  </a:t>
            </a:r>
            <a:r>
              <a:rPr lang="en-US" altLang="ko-KR" sz="1600" i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( Gander et al. J </a:t>
            </a:r>
            <a:r>
              <a:rPr lang="en-US" altLang="ko-KR" sz="1600" i="1" dirty="0" err="1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Pediatr</a:t>
            </a:r>
            <a:r>
              <a:rPr lang="en-US" altLang="ko-KR" sz="1600" i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 Surg. (2010) )    </a:t>
            </a:r>
          </a:p>
          <a:p>
            <a:pPr marL="228600" indent="-228600">
              <a:lnSpc>
                <a:spcPct val="150000"/>
              </a:lnSpc>
              <a:spcBef>
                <a:spcPts val="700"/>
              </a:spcBef>
              <a:buClr>
                <a:srgbClr val="2A1A00"/>
              </a:buClr>
            </a:pPr>
            <a:r>
              <a:rPr lang="en-US" altLang="ko-KR" sz="20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Suggested prevention strategies in adults </a:t>
            </a:r>
          </a:p>
          <a:p>
            <a:pPr marL="571500" lvl="2">
              <a:lnSpc>
                <a:spcPct val="150000"/>
              </a:lnSpc>
              <a:spcBef>
                <a:spcPts val="700"/>
              </a:spcBef>
              <a:buClr>
                <a:srgbClr val="2A1A00"/>
              </a:buClr>
            </a:pPr>
            <a:r>
              <a:rPr lang="en-US" altLang="ko-KR" sz="18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Distal perfusion</a:t>
            </a:r>
          </a:p>
          <a:p>
            <a:pPr marL="571500" lvl="2">
              <a:lnSpc>
                <a:spcPct val="150000"/>
              </a:lnSpc>
              <a:spcBef>
                <a:spcPts val="700"/>
              </a:spcBef>
              <a:buClr>
                <a:srgbClr val="2A1A00"/>
              </a:buClr>
            </a:pPr>
            <a:r>
              <a:rPr lang="en-US" altLang="ko-KR" sz="18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Side – arm graft technique</a:t>
            </a:r>
          </a:p>
          <a:p>
            <a:pPr marL="228600" indent="-228600">
              <a:lnSpc>
                <a:spcPct val="150000"/>
              </a:lnSpc>
              <a:spcBef>
                <a:spcPts val="700"/>
              </a:spcBef>
              <a:buClr>
                <a:srgbClr val="2A1A00"/>
              </a:buClr>
            </a:pPr>
            <a:r>
              <a:rPr lang="en-US" altLang="ko-KR" sz="20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Pediatric patient, there is little experience : </a:t>
            </a:r>
          </a:p>
          <a:p>
            <a:pPr marL="571500" lvl="2">
              <a:lnSpc>
                <a:spcPct val="150000"/>
              </a:lnSpc>
              <a:spcBef>
                <a:spcPts val="700"/>
              </a:spcBef>
              <a:buClr>
                <a:srgbClr val="2A1A00"/>
              </a:buClr>
            </a:pPr>
            <a:r>
              <a:rPr lang="en-US" altLang="ko-KR" sz="18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Distal perfusion catheter in SFA  </a:t>
            </a:r>
            <a:r>
              <a:rPr lang="en-US" altLang="ko-KR" sz="1600" i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( </a:t>
            </a:r>
            <a:r>
              <a:rPr lang="en-US" altLang="ko-KR" sz="1600" i="1" dirty="0" err="1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Schad</a:t>
            </a:r>
            <a:r>
              <a:rPr lang="en-US" altLang="ko-KR" sz="1600" i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 et al. </a:t>
            </a:r>
            <a:r>
              <a:rPr lang="en-US" altLang="ko-KR" sz="1600" i="1" dirty="0" err="1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Artifical</a:t>
            </a:r>
            <a:r>
              <a:rPr lang="en-US" altLang="ko-KR" sz="1600" i="1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 organs (2017) )</a:t>
            </a:r>
          </a:p>
          <a:p>
            <a:pPr marL="571500" lvl="2">
              <a:lnSpc>
                <a:spcPct val="150000"/>
              </a:lnSpc>
              <a:spcBef>
                <a:spcPts val="700"/>
              </a:spcBef>
              <a:buClr>
                <a:srgbClr val="2A1A00"/>
              </a:buClr>
            </a:pPr>
            <a:r>
              <a:rPr lang="en-US" altLang="ko-KR" sz="18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Side – arm graft : No published report</a:t>
            </a:r>
          </a:p>
          <a:p>
            <a:pPr marL="228600" indent="-228600">
              <a:lnSpc>
                <a:spcPct val="150000"/>
              </a:lnSpc>
              <a:spcBef>
                <a:spcPts val="700"/>
              </a:spcBef>
              <a:buClr>
                <a:srgbClr val="2A1A00"/>
              </a:buClr>
            </a:pPr>
            <a:r>
              <a:rPr lang="en-US" altLang="ko-KR" sz="20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Since 2007, we have applied side-arm graft technique </a:t>
            </a:r>
          </a:p>
          <a:p>
            <a:pPr marL="228600" indent="-228600">
              <a:lnSpc>
                <a:spcPct val="150000"/>
              </a:lnSpc>
              <a:spcBef>
                <a:spcPts val="700"/>
              </a:spcBef>
              <a:buClr>
                <a:srgbClr val="2A1A00"/>
              </a:buClr>
            </a:pPr>
            <a:r>
              <a:rPr lang="en-US" altLang="ko-KR" sz="2000" dirty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Does side-arm graft have effect on prevention of limb ischemia</a:t>
            </a:r>
            <a:r>
              <a:rPr lang="en-US" altLang="ko-KR" sz="2000" dirty="0" smtClean="0">
                <a:solidFill>
                  <a:prstClr val="black"/>
                </a:solidFill>
                <a:latin typeface="Helvetica Neue" charset="0"/>
                <a:ea typeface="Helvetica Neue" charset="0"/>
                <a:cs typeface="Helvetica Neue" charset="0"/>
              </a:rPr>
              <a:t>?</a:t>
            </a:r>
            <a:endParaRPr lang="en-US" altLang="ko-KR" sz="1400" dirty="0">
              <a:solidFill>
                <a:prstClr val="black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01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19256" cy="52565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2200" dirty="0">
                <a:latin typeface="Helvetica Neue" charset="0"/>
                <a:ea typeface="Helvetica Neue" charset="0"/>
                <a:cs typeface="Helvetica Neue" charset="0"/>
              </a:rPr>
              <a:t>Retrograde review of pediatric patients with VA ECMO </a:t>
            </a:r>
          </a:p>
          <a:p>
            <a:pPr>
              <a:lnSpc>
                <a:spcPct val="150000"/>
              </a:lnSpc>
            </a:pPr>
            <a:r>
              <a:rPr lang="en-US" altLang="ko-KR" sz="2200" dirty="0">
                <a:latin typeface="Helvetica Neue" charset="0"/>
                <a:ea typeface="Helvetica Neue" charset="0"/>
                <a:cs typeface="Helvetica Neue" charset="0"/>
              </a:rPr>
              <a:t>January, 2004 ~ December, 2016</a:t>
            </a:r>
          </a:p>
          <a:p>
            <a:pPr>
              <a:lnSpc>
                <a:spcPct val="150000"/>
              </a:lnSpc>
            </a:pPr>
            <a:r>
              <a:rPr lang="en-US" altLang="ko-KR" sz="2200" dirty="0">
                <a:latin typeface="Helvetica Neue"/>
              </a:rPr>
              <a:t>85 VA ECMO out of 149 pediatric ECMO cases </a:t>
            </a:r>
          </a:p>
          <a:p>
            <a:pPr>
              <a:lnSpc>
                <a:spcPct val="150000"/>
              </a:lnSpc>
            </a:pPr>
            <a:r>
              <a:rPr lang="en-US" altLang="ko-KR" sz="2200" dirty="0">
                <a:latin typeface="Helvetica Neue"/>
              </a:rPr>
              <a:t>Central ECMO and Peripheral VA ECMO via neck approach cases were excluded.</a:t>
            </a:r>
          </a:p>
          <a:p>
            <a:pPr>
              <a:lnSpc>
                <a:spcPct val="150000"/>
              </a:lnSpc>
            </a:pPr>
            <a:r>
              <a:rPr lang="en-US" altLang="ko-KR" sz="2200" dirty="0">
                <a:latin typeface="Helvetica Neue"/>
              </a:rPr>
              <a:t>Femoral artery cannulation : 39 cases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Helvetica Neue"/>
                <a:ea typeface="Helvetica Neue" charset="0"/>
                <a:cs typeface="Helvetica Neue" charset="0"/>
              </a:rPr>
              <a:t>Direct cannulation : 15 cases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Helvetica Neue"/>
                <a:ea typeface="Helvetica Neue" charset="0"/>
                <a:cs typeface="Helvetica Neue" charset="0"/>
              </a:rPr>
              <a:t>Distal perfusion : 13 cases	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Helvetica Neue"/>
                <a:ea typeface="Helvetica Neue" charset="0"/>
                <a:cs typeface="Helvetica Neue" charset="0"/>
              </a:rPr>
              <a:t>Side arm graft : 11 </a:t>
            </a:r>
            <a:r>
              <a:rPr lang="en-US" altLang="ko-KR" sz="2000" dirty="0" smtClean="0">
                <a:latin typeface="Helvetica Neue"/>
                <a:ea typeface="Helvetica Neue" charset="0"/>
                <a:cs typeface="Helvetica Neue" charset="0"/>
              </a:rPr>
              <a:t>cases</a:t>
            </a:r>
            <a:endParaRPr lang="en-US" altLang="ko-KR" sz="2000" dirty="0">
              <a:latin typeface="Helvetica Neue"/>
              <a:ea typeface="Helvetica Neue" charset="0"/>
              <a:cs typeface="Helvetica Neue" charset="0"/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5719409" y="3877066"/>
            <a:ext cx="3298940" cy="2783790"/>
            <a:chOff x="5719409" y="3877066"/>
            <a:chExt cx="3298940" cy="278379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41" r="50000"/>
            <a:stretch/>
          </p:blipFill>
          <p:spPr bwMode="auto">
            <a:xfrm>
              <a:off x="5952419" y="3877066"/>
              <a:ext cx="3065930" cy="2712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직사각형 5"/>
            <p:cNvSpPr/>
            <p:nvPr/>
          </p:nvSpPr>
          <p:spPr>
            <a:xfrm>
              <a:off x="5852160" y="3877066"/>
              <a:ext cx="414528" cy="41451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5719409" y="6348821"/>
              <a:ext cx="680029" cy="3120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3735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5" y="1700808"/>
            <a:ext cx="9084570" cy="414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0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872129"/>
              </p:ext>
            </p:extLst>
          </p:nvPr>
        </p:nvGraphicFramePr>
        <p:xfrm>
          <a:off x="463302" y="1484784"/>
          <a:ext cx="8356059" cy="47244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5293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58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99616"/>
                <a:gridCol w="15748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94133">
                  <a:extLst>
                    <a:ext uri="{9D8B030D-6E8A-4147-A177-3AD203B41FA5}">
                      <a16:colId xmlns="" xmlns:a16="http://schemas.microsoft.com/office/drawing/2014/main" val="1918321669"/>
                    </a:ext>
                  </a:extLst>
                </a:gridCol>
              </a:tblGrid>
              <a:tr h="260989">
                <a:tc>
                  <a:txBody>
                    <a:bodyPr/>
                    <a:lstStyle/>
                    <a:p>
                      <a:pPr algn="ctr" latinLnBrk="1"/>
                      <a:endParaRPr lang="ko-KR" altLang="en-US" sz="18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dirty="0" smtClean="0"/>
                        <a:t>Direct  Cannulation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Distal</a:t>
                      </a:r>
                      <a:r>
                        <a:rPr lang="en-US" altLang="ko-KR" sz="1800" baseline="0" dirty="0" smtClean="0"/>
                        <a:t> perfusion</a:t>
                      </a:r>
                      <a:endParaRPr lang="ko-KR" altLang="en-US" sz="18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Side-arm</a:t>
                      </a:r>
                      <a:r>
                        <a:rPr lang="en-US" altLang="ko-KR" sz="1800" baseline="0" dirty="0" smtClean="0"/>
                        <a:t> </a:t>
                      </a:r>
                      <a:r>
                        <a:rPr lang="en-US" altLang="ko-KR" sz="1800" dirty="0" smtClean="0"/>
                        <a:t>Graft</a:t>
                      </a:r>
                      <a:r>
                        <a:rPr lang="en-US" altLang="ko-KR" sz="1800" baseline="0" dirty="0" smtClean="0"/>
                        <a:t> </a:t>
                      </a:r>
                      <a:endParaRPr lang="ko-KR" altLang="en-US" sz="18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P-value</a:t>
                      </a:r>
                      <a:endParaRPr lang="ko-KR" altLang="en-US" sz="1800" dirty="0"/>
                    </a:p>
                  </a:txBody>
                  <a:tcPr marL="68580" marR="68580" marT="34290" marB="34290" anchor="ctr"/>
                </a:tc>
              </a:tr>
              <a:tr h="260989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700" b="1" i="0" dirty="0" smtClean="0"/>
                        <a:t>Basal</a:t>
                      </a:r>
                      <a:r>
                        <a:rPr lang="en-US" altLang="ko-KR" sz="1700" b="1" i="0" baseline="0" dirty="0" smtClean="0"/>
                        <a:t> Characteristics</a:t>
                      </a:r>
                      <a:endParaRPr lang="ko-KR" altLang="en-US" sz="1700" b="1" i="0" dirty="0"/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09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Age,</a:t>
                      </a:r>
                      <a:r>
                        <a:rPr lang="en-US" altLang="ko-KR" sz="1600" baseline="0" dirty="0" smtClean="0"/>
                        <a:t> </a:t>
                      </a:r>
                      <a:r>
                        <a:rPr lang="en-US" altLang="ko-KR" sz="1600" dirty="0" smtClean="0"/>
                        <a:t>y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/>
                        <a:t>11.7</a:t>
                      </a:r>
                      <a:r>
                        <a:rPr lang="en-US" altLang="ko-KR" sz="1600" baseline="0" dirty="0" smtClean="0"/>
                        <a:t> </a:t>
                      </a:r>
                      <a:r>
                        <a:rPr lang="en-US" altLang="ko-KR" sz="1600" dirty="0" smtClean="0"/>
                        <a:t>± 4.66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/>
                        <a:t>12.9 ± 3.90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/>
                        <a:t>7.9 ± 4.99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 smtClean="0"/>
                        <a:t>0.029</a:t>
                      </a:r>
                      <a:endParaRPr lang="ko-KR" altLang="en-US" sz="16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09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aseline="0" dirty="0" smtClean="0"/>
                        <a:t>Male, n (%)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 (53.3%)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 (69.2%)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(54.5%)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0.653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09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Weight, kg</a:t>
                      </a:r>
                      <a:endParaRPr lang="ko-KR" alt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39.6 </a:t>
                      </a:r>
                      <a:r>
                        <a:rPr lang="en-US" altLang="ko-KR" sz="1600" dirty="0" smtClean="0"/>
                        <a:t>± 21.1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50.8 </a:t>
                      </a:r>
                      <a:r>
                        <a:rPr lang="en-US" altLang="ko-KR" sz="1600" dirty="0" smtClean="0"/>
                        <a:t>± 15.7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24.5 </a:t>
                      </a:r>
                      <a:r>
                        <a:rPr lang="en-US" altLang="ko-KR" sz="1600" dirty="0" smtClean="0"/>
                        <a:t>± 10.2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0.002</a:t>
                      </a:r>
                      <a:endParaRPr lang="ko-KR" alt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  <a:tr h="2609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aseline="0" dirty="0" smtClean="0"/>
                        <a:t>Height, cm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142.6 ± 27.1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154.4 ± 23.3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122.1 ± 26.3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0.014</a:t>
                      </a:r>
                      <a:endParaRPr lang="ko-KR" alt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609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BSA,</a:t>
                      </a:r>
                      <a:r>
                        <a:rPr lang="en-US" altLang="ko-KR" sz="1600" baseline="0" dirty="0" smtClean="0"/>
                        <a:t> m2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1.22 ± 0.43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1.46 ± 0.33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0.9 ± 0.28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0.002</a:t>
                      </a:r>
                      <a:endParaRPr lang="ko-KR" alt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609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Arterial cannula</a:t>
                      </a:r>
                      <a:r>
                        <a:rPr lang="en-US" altLang="ko-KR" sz="1600" baseline="0" dirty="0" smtClean="0"/>
                        <a:t> size, F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14.3</a:t>
                      </a:r>
                      <a:r>
                        <a:rPr lang="en-US" altLang="ko-KR" sz="1600" baseline="0" dirty="0" smtClean="0"/>
                        <a:t> </a:t>
                      </a:r>
                      <a:r>
                        <a:rPr lang="en-US" altLang="ko-KR" sz="1600" dirty="0" smtClean="0"/>
                        <a:t>± 3.2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14.7 ± 3.3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14.2 ± 2.6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0.906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60989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Diagnosis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1" hangingPunct="1"/>
                      <a:endParaRPr lang="ko-KR" altLang="en-US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1" hangingPunct="1"/>
                      <a:endParaRPr lang="ko-KR" altLang="en-US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1" hangingPunct="1"/>
                      <a:endParaRPr lang="ko-KR" altLang="en-US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1" hangingPunct="1"/>
                      <a:endParaRPr lang="ko-KR" altLang="en-US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609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Cardiopulmonary arrest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9 (60.0%)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5 (38.5%)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 (27.3%)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  <a:tr h="2609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Cardiogenic shock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 (26.7%)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(46.2%)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 (63.6%)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  <a:tr h="2733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Respiratory failure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 (0%)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(15.4%)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(9.1%)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  <a:tr h="2609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Septic shock 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 (6.7%)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 (0%)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 (0%)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  <a:tr h="2609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Others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 (6.7%)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 (0%)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 (0%)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860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5" name="내용 개체 틀 3"/>
          <p:cNvSpPr>
            <a:spLocks noGrp="1"/>
          </p:cNvSpPr>
          <p:nvPr>
            <p:ph idx="1"/>
          </p:nvPr>
        </p:nvSpPr>
        <p:spPr>
          <a:xfrm>
            <a:off x="628650" y="1793968"/>
            <a:ext cx="8013326" cy="3875928"/>
          </a:xfrm>
        </p:spPr>
        <p:txBody>
          <a:bodyPr/>
          <a:lstStyle/>
          <a:p>
            <a:endParaRPr lang="en-US" altLang="ko-KR" sz="2200" dirty="0">
              <a:latin typeface="Helvetica Neue" charset="0"/>
              <a:ea typeface="Helvetica Neue" charset="0"/>
              <a:cs typeface="Helvetica Neue" charset="0"/>
            </a:endParaRPr>
          </a:p>
          <a:p>
            <a:endParaRPr lang="en-US" altLang="ko-KR" sz="2200" dirty="0">
              <a:latin typeface="Helvetica Neue" charset="0"/>
              <a:ea typeface="Helvetica Neue" charset="0"/>
              <a:cs typeface="Helvetica Neue" charset="0"/>
            </a:endParaRPr>
          </a:p>
          <a:p>
            <a:endParaRPr kumimoji="1"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36367"/>
              </p:ext>
            </p:extLst>
          </p:nvPr>
        </p:nvGraphicFramePr>
        <p:xfrm>
          <a:off x="511310" y="1628800"/>
          <a:ext cx="8121379" cy="276133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5083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522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98933"/>
                <a:gridCol w="15108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0894">
                  <a:extLst>
                    <a:ext uri="{9D8B030D-6E8A-4147-A177-3AD203B41FA5}">
                      <a16:colId xmlns="" xmlns:a16="http://schemas.microsoft.com/office/drawing/2014/main" val="1918321669"/>
                    </a:ext>
                  </a:extLst>
                </a:gridCol>
              </a:tblGrid>
              <a:tr h="546501">
                <a:tc>
                  <a:txBody>
                    <a:bodyPr/>
                    <a:lstStyle/>
                    <a:p>
                      <a:pPr algn="l" latinLnBrk="1"/>
                      <a:endParaRPr lang="ko-KR" altLang="en-US" sz="18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dirty="0" smtClean="0"/>
                        <a:t>Direct  Cannulation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Distal</a:t>
                      </a:r>
                      <a:r>
                        <a:rPr lang="en-US" altLang="ko-KR" sz="1800" baseline="0" dirty="0" smtClean="0"/>
                        <a:t> Perfusion</a:t>
                      </a:r>
                      <a:endParaRPr lang="ko-KR" altLang="en-US" sz="18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Side-arm</a:t>
                      </a:r>
                      <a:r>
                        <a:rPr lang="en-US" altLang="ko-KR" sz="1800" baseline="0" dirty="0" smtClean="0"/>
                        <a:t> </a:t>
                      </a:r>
                      <a:r>
                        <a:rPr lang="en-US" altLang="ko-KR" sz="1800" dirty="0" smtClean="0"/>
                        <a:t>Graft</a:t>
                      </a:r>
                      <a:r>
                        <a:rPr lang="en-US" altLang="ko-KR" sz="1800" baseline="0" dirty="0" smtClean="0"/>
                        <a:t> </a:t>
                      </a:r>
                      <a:endParaRPr lang="ko-KR" altLang="en-US" sz="18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P-value</a:t>
                      </a:r>
                      <a:endParaRPr lang="ko-KR" altLang="en-US" sz="18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696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dirty="0" smtClean="0"/>
                        <a:t>E-CPR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6 (40%)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2 (15.4%)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 (9.1%)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0.190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  <a:tr h="35696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dirty="0" smtClean="0"/>
                        <a:t>Cannula-BSA ratio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11.4 ± 2.76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10.2</a:t>
                      </a:r>
                      <a:r>
                        <a:rPr lang="en-US" altLang="ko-KR" sz="1600" baseline="0" dirty="0" smtClean="0"/>
                        <a:t> </a:t>
                      </a:r>
                      <a:r>
                        <a:rPr lang="en-US" altLang="ko-KR" sz="1600" dirty="0" smtClean="0"/>
                        <a:t>±  2.30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16.73 ± 3.98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  <a:endParaRPr lang="ko-KR" alt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  <a:tr h="359289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dirty="0" smtClean="0"/>
                        <a:t>Limb ischemia, n (%)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 (20%)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2 (15%)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 (0%)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0.406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  <a:tr h="35696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dirty="0" smtClean="0"/>
                        <a:t>Weaning Success,</a:t>
                      </a:r>
                      <a:r>
                        <a:rPr lang="en-US" altLang="ko-KR" sz="1600" baseline="0" dirty="0" smtClean="0"/>
                        <a:t> n (%)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10 (66.7%)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8 (61.5%)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9 (81.8%)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0.620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  <a:tr h="35696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dirty="0" smtClean="0"/>
                        <a:t>Discharge Success</a:t>
                      </a:r>
                      <a:r>
                        <a:rPr lang="en-US" altLang="ko-KR" sz="1600" baseline="0" dirty="0" smtClean="0"/>
                        <a:t> </a:t>
                      </a:r>
                      <a:r>
                        <a:rPr lang="en-US" altLang="ko-KR" sz="1600" dirty="0" smtClean="0"/>
                        <a:t>, n (%)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9 (60%)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4 (30.8%)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0.314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  <a:tr h="35696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dirty="0" smtClean="0"/>
                        <a:t>Mortality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7 (46.7%)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9(69.2%)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5(45.5%)</a:t>
                      </a:r>
                      <a:endParaRPr lang="ko-KR" altLang="en-US" sz="16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0.394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</a:tr>
            </a:tbl>
          </a:graphicData>
        </a:graphic>
      </p:graphicFrame>
      <p:sp>
        <p:nvSpPr>
          <p:cNvPr id="7" name="내용 개체 틀 2"/>
          <p:cNvSpPr txBox="1">
            <a:spLocks/>
          </p:cNvSpPr>
          <p:nvPr/>
        </p:nvSpPr>
        <p:spPr>
          <a:xfrm>
            <a:off x="628650" y="4173117"/>
            <a:ext cx="7886700" cy="23633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>
              <a:lnSpc>
                <a:spcPct val="150000"/>
              </a:lnSpc>
            </a:pPr>
            <a:endParaRPr lang="en-US" altLang="ko-KR" sz="2200" dirty="0"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863329" y="4671082"/>
            <a:ext cx="7886700" cy="1629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>
              <a:lnSpc>
                <a:spcPct val="150000"/>
              </a:lnSpc>
            </a:pPr>
            <a:r>
              <a:rPr lang="en-US" altLang="ko-KR" sz="2000" dirty="0" smtClean="0">
                <a:latin typeface="Helvetica Neue" charset="0"/>
                <a:ea typeface="Helvetica Neue" charset="0"/>
                <a:cs typeface="Helvetica Neue" charset="0"/>
              </a:rPr>
              <a:t>Among 39 patients, 5 patients underwent limb ischemia</a:t>
            </a:r>
            <a:endParaRPr lang="en-US" altLang="ko-KR" sz="2000" dirty="0">
              <a:latin typeface="Helvetica Neue" charset="0"/>
              <a:ea typeface="Helvetica Neue" charset="0"/>
              <a:cs typeface="Helvetica Neue" charset="0"/>
            </a:endParaRPr>
          </a:p>
          <a:p>
            <a:pPr latinLnBrk="0">
              <a:lnSpc>
                <a:spcPct val="150000"/>
              </a:lnSpc>
            </a:pPr>
            <a:r>
              <a:rPr lang="en-US" altLang="ko-KR" sz="2000" dirty="0" smtClean="0">
                <a:latin typeface="Helvetica Neue" charset="0"/>
                <a:ea typeface="Helvetica Neue" charset="0"/>
                <a:cs typeface="Helvetica Neue" charset="0"/>
              </a:rPr>
              <a:t>No limb ischemia in side-arm graft group</a:t>
            </a:r>
          </a:p>
          <a:p>
            <a:pPr latinLnBrk="0">
              <a:lnSpc>
                <a:spcPct val="150000"/>
              </a:lnSpc>
            </a:pPr>
            <a:r>
              <a:rPr lang="en-US" altLang="ko-KR" sz="2000" dirty="0" smtClean="0">
                <a:latin typeface="Helvetica Neue" charset="0"/>
                <a:ea typeface="Helvetica Neue" charset="0"/>
                <a:cs typeface="Helvetica Neue" charset="0"/>
              </a:rPr>
              <a:t>All the patients who had limb ischemia died</a:t>
            </a:r>
          </a:p>
          <a:p>
            <a:pPr latinLnBrk="0">
              <a:lnSpc>
                <a:spcPct val="150000"/>
              </a:lnSpc>
            </a:pPr>
            <a:endParaRPr lang="en-US" altLang="ko-KR" sz="2200" dirty="0">
              <a:latin typeface="Helvetica Neue" charset="0"/>
              <a:ea typeface="Helvetica Neue" charset="0"/>
              <a:cs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868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10" name="내용 개체 틀 9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lnSpcReduction="10000"/>
          </a:bodyPr>
          <a:lstStyle/>
          <a:p>
            <a:pPr marL="171450" lvl="0" indent="-171450" defTabSz="685800">
              <a:lnSpc>
                <a:spcPct val="150000"/>
              </a:lnSpc>
              <a:spcBef>
                <a:spcPts val="750"/>
              </a:spcBef>
              <a:buFont typeface="Arial"/>
              <a:buChar char="•"/>
            </a:pPr>
            <a:r>
              <a:rPr lang="en-US" altLang="ko-KR" sz="2200" dirty="0">
                <a:solidFill>
                  <a:prstClr val="black"/>
                </a:solidFill>
                <a:latin typeface="Arial" panose="020B0604020202020204"/>
                <a:ea typeface="굴림" charset="-127"/>
              </a:rPr>
              <a:t>Side-arm graft technique can help to apply appropriate size arterial catheter in pediatric VA ECMO patients with femoral artery cannulation.</a:t>
            </a:r>
          </a:p>
          <a:p>
            <a:pPr marL="0" lvl="0" indent="0" defTabSz="685800">
              <a:lnSpc>
                <a:spcPct val="150000"/>
              </a:lnSpc>
              <a:spcBef>
                <a:spcPts val="750"/>
              </a:spcBef>
              <a:buNone/>
            </a:pPr>
            <a:endParaRPr lang="en-US" altLang="ko-KR" sz="2200" dirty="0">
              <a:solidFill>
                <a:prstClr val="black"/>
              </a:solidFill>
              <a:latin typeface="Arial" panose="020B0604020202020204"/>
              <a:ea typeface="굴림" charset="-127"/>
            </a:endParaRPr>
          </a:p>
          <a:p>
            <a:pPr marL="171450" lvl="0" indent="-171450" defTabSz="685800">
              <a:lnSpc>
                <a:spcPct val="150000"/>
              </a:lnSpc>
              <a:spcBef>
                <a:spcPts val="750"/>
              </a:spcBef>
              <a:buFont typeface="Arial"/>
              <a:buChar char="•"/>
            </a:pPr>
            <a:r>
              <a:rPr lang="en-US" altLang="ko-KR" sz="2200" dirty="0">
                <a:solidFill>
                  <a:prstClr val="black"/>
                </a:solidFill>
                <a:latin typeface="Arial" panose="020B0604020202020204"/>
                <a:ea typeface="굴림" charset="-127"/>
              </a:rPr>
              <a:t>Although the results were not statistically significant,</a:t>
            </a:r>
            <a:r>
              <a:rPr lang="ko-KR" altLang="en-US" sz="2200" dirty="0">
                <a:solidFill>
                  <a:prstClr val="black"/>
                </a:solidFill>
                <a:latin typeface="Arial" panose="020B0604020202020204"/>
                <a:ea typeface="굴림" charset="-127"/>
              </a:rPr>
              <a:t> </a:t>
            </a:r>
            <a:r>
              <a:rPr lang="en-US" altLang="ko-KR" sz="2200" dirty="0">
                <a:solidFill>
                  <a:prstClr val="black"/>
                </a:solidFill>
                <a:latin typeface="Arial" panose="020B0604020202020204"/>
                <a:ea typeface="굴림" charset="-127"/>
              </a:rPr>
              <a:t>side-arm graft technique tend to result in less limb ischemia.</a:t>
            </a:r>
          </a:p>
          <a:p>
            <a:pPr marL="171450" lvl="0" indent="-171450" defTabSz="685800">
              <a:lnSpc>
                <a:spcPct val="150000"/>
              </a:lnSpc>
              <a:spcBef>
                <a:spcPts val="750"/>
              </a:spcBef>
              <a:buFont typeface="Arial"/>
              <a:buChar char="•"/>
            </a:pPr>
            <a:endParaRPr lang="en-US" altLang="ko-KR" sz="2200" dirty="0">
              <a:solidFill>
                <a:prstClr val="black"/>
              </a:solidFill>
              <a:latin typeface="Arial" panose="020B0604020202020204"/>
              <a:ea typeface="굴림" charset="-127"/>
            </a:endParaRPr>
          </a:p>
          <a:p>
            <a:pPr marL="171450" lvl="0" indent="-171450" defTabSz="685800">
              <a:lnSpc>
                <a:spcPct val="150000"/>
              </a:lnSpc>
              <a:spcBef>
                <a:spcPts val="750"/>
              </a:spcBef>
              <a:buFont typeface="Arial"/>
              <a:buChar char="•"/>
            </a:pPr>
            <a:r>
              <a:rPr lang="en-US" altLang="ko-KR" sz="2200" dirty="0">
                <a:solidFill>
                  <a:prstClr val="black"/>
                </a:solidFill>
                <a:latin typeface="Arial" panose="020B0604020202020204"/>
                <a:ea typeface="굴림" charset="-127"/>
              </a:rPr>
              <a:t>We recommend side-arm graft technique in</a:t>
            </a:r>
            <a:r>
              <a:rPr lang="ko-KR" altLang="en-US" sz="2200" dirty="0">
                <a:solidFill>
                  <a:prstClr val="black"/>
                </a:solidFill>
                <a:latin typeface="Arial" panose="020B0604020202020204"/>
                <a:ea typeface="굴림" charset="-127"/>
              </a:rPr>
              <a:t> </a:t>
            </a:r>
            <a:r>
              <a:rPr lang="en-US" altLang="ko-KR" sz="2200" dirty="0">
                <a:solidFill>
                  <a:prstClr val="black"/>
                </a:solidFill>
                <a:latin typeface="Arial" panose="020B0604020202020204"/>
                <a:ea typeface="굴림" charset="-127"/>
              </a:rPr>
              <a:t>small children for sufficient blood flow and prevention of limb ischemia.</a:t>
            </a:r>
          </a:p>
          <a:p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2996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511</Words>
  <Application>Microsoft Macintosh PowerPoint</Application>
  <PresentationFormat>화면 슬라이드 쇼(4:3)</PresentationFormat>
  <Paragraphs>128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굴림</vt:lpstr>
      <vt:lpstr>맑은 고딕</vt:lpstr>
      <vt:lpstr>Helvetica Neue</vt:lpstr>
      <vt:lpstr>Arial</vt:lpstr>
      <vt:lpstr>Office 테마</vt:lpstr>
      <vt:lpstr>Prevention of limb ischemia in children  with VA ECMO through femoral artery</vt:lpstr>
      <vt:lpstr>Purpose</vt:lpstr>
      <vt:lpstr>Methods</vt:lpstr>
      <vt:lpstr>Methods</vt:lpstr>
      <vt:lpstr>Results</vt:lpstr>
      <vt:lpstr>Results</vt:lpstr>
      <vt:lpstr>Conclusion</vt:lpstr>
    </vt:vector>
  </TitlesOfParts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DM300T3A</dc:creator>
  <cp:lastModifiedBy>윤정희</cp:lastModifiedBy>
  <cp:revision>4</cp:revision>
  <dcterms:created xsi:type="dcterms:W3CDTF">2017-07-25T23:31:23Z</dcterms:created>
  <dcterms:modified xsi:type="dcterms:W3CDTF">2017-08-20T10:16:15Z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D:\바탕화면\원외 위원회 활동\학술위원회 - 흉부외과\대한흉부심장혈관외과학회 제49차 추계학술대회 - 소아분야 초록 template.pptx</vt:lpwstr>
  </property>
</Properties>
</file>