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0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238895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effectLst/>
              </a:rPr>
              <a:t>Early and Late Outcomes after Late Bidirectional </a:t>
            </a:r>
            <a:r>
              <a:rPr lang="en-US" altLang="ko-KR" sz="3200" dirty="0" err="1">
                <a:effectLst/>
              </a:rPr>
              <a:t>Cavopulmonary</a:t>
            </a:r>
            <a:r>
              <a:rPr lang="en-US" altLang="ko-KR" sz="3200" dirty="0">
                <a:effectLst/>
              </a:rPr>
              <a:t> Shunt</a:t>
            </a:r>
            <a:r>
              <a:rPr lang="ko-KR" altLang="en-US" sz="3200" dirty="0" smtClean="0"/>
              <a:t> </a:t>
            </a:r>
            <a:endParaRPr lang="ko-KR" altLang="en-US" sz="32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344816" cy="17526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accent2"/>
                </a:solidFill>
              </a:rPr>
              <a:t>공지사항</a:t>
            </a:r>
            <a:endParaRPr lang="en-US" altLang="ko-KR" sz="2800" dirty="0" smtClean="0">
              <a:solidFill>
                <a:schemeClr val="accent2"/>
              </a:solidFill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solidFill>
                  <a:schemeClr val="accent2"/>
                </a:solidFill>
              </a:rPr>
              <a:t>소속기관이나 저자명이 드러나지 않도록 해주세요</a:t>
            </a:r>
            <a:endParaRPr lang="en-US" altLang="ko-KR" sz="2000" dirty="0" smtClean="0">
              <a:solidFill>
                <a:schemeClr val="accent2"/>
              </a:solidFill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solidFill>
                  <a:schemeClr val="accent2"/>
                </a:solidFill>
              </a:rPr>
              <a:t>제목 슬라이드 제외 최대 </a:t>
            </a:r>
            <a:r>
              <a:rPr lang="en-US" altLang="ko-KR" sz="2000" dirty="0" smtClean="0">
                <a:solidFill>
                  <a:schemeClr val="accent2"/>
                </a:solidFill>
              </a:rPr>
              <a:t>6</a:t>
            </a:r>
            <a:r>
              <a:rPr lang="ko-KR" altLang="en-US" sz="2000" dirty="0" smtClean="0">
                <a:solidFill>
                  <a:schemeClr val="accent2"/>
                </a:solidFill>
              </a:rPr>
              <a:t>장</a:t>
            </a:r>
            <a:r>
              <a:rPr lang="en-US" altLang="ko-KR" sz="2000" dirty="0" smtClean="0">
                <a:solidFill>
                  <a:schemeClr val="accent2"/>
                </a:solidFill>
              </a:rPr>
              <a:t>, Font size 20 </a:t>
            </a:r>
            <a:r>
              <a:rPr lang="ko-KR" altLang="en-US" sz="2000" dirty="0" smtClean="0">
                <a:solidFill>
                  <a:schemeClr val="accent2"/>
                </a:solidFill>
              </a:rPr>
              <a:t>이상</a:t>
            </a:r>
            <a:endParaRPr lang="en-US" altLang="ko-KR" sz="2000" dirty="0" smtClean="0">
              <a:solidFill>
                <a:schemeClr val="accent2"/>
              </a:solidFill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solidFill>
                  <a:schemeClr val="accent2"/>
                </a:solidFill>
              </a:rPr>
              <a:t>사진</a:t>
            </a:r>
            <a:r>
              <a:rPr lang="en-US" altLang="ko-KR" sz="2000" dirty="0" smtClean="0">
                <a:solidFill>
                  <a:schemeClr val="accent2"/>
                </a:solidFill>
              </a:rPr>
              <a:t>/illustration</a:t>
            </a:r>
            <a:r>
              <a:rPr lang="ko-KR" altLang="en-US" sz="2000" dirty="0" smtClean="0">
                <a:solidFill>
                  <a:schemeClr val="accent2"/>
                </a:solidFill>
              </a:rPr>
              <a:t>등으로 인해 용량이 큰 경우 </a:t>
            </a:r>
            <a:r>
              <a:rPr lang="en-US" altLang="ko-KR" sz="2000" dirty="0" smtClean="0">
                <a:solidFill>
                  <a:schemeClr val="accent2"/>
                </a:solidFill>
              </a:rPr>
              <a:t>PDF</a:t>
            </a:r>
            <a:r>
              <a:rPr lang="ko-KR" altLang="en-US" sz="2000" dirty="0" smtClean="0">
                <a:solidFill>
                  <a:schemeClr val="accent2"/>
                </a:solidFill>
              </a:rPr>
              <a:t>로 전환해서 접수 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ko-KR" sz="2400" dirty="0"/>
              <a:t>Surgical timing of staged palliation is important in patients with a single ventricle. </a:t>
            </a:r>
            <a:endParaRPr lang="en-US" altLang="ko-KR" sz="2400" dirty="0" smtClean="0"/>
          </a:p>
          <a:p>
            <a:endParaRPr lang="en-US" altLang="ko-KR" sz="1400" dirty="0" smtClean="0"/>
          </a:p>
          <a:p>
            <a:r>
              <a:rPr lang="en-US" altLang="ko-KR" sz="2400" dirty="0" smtClean="0"/>
              <a:t>However</a:t>
            </a:r>
            <a:r>
              <a:rPr lang="en-US" altLang="ko-KR" sz="2400" dirty="0"/>
              <a:t>, still there is considerable number of patients who did not receive timely palliation due to various reasons. </a:t>
            </a:r>
            <a:endParaRPr lang="en-US" altLang="ko-KR" sz="2400" dirty="0" smtClean="0"/>
          </a:p>
          <a:p>
            <a:endParaRPr lang="en-US" altLang="ko-KR" sz="1400" dirty="0" smtClean="0"/>
          </a:p>
          <a:p>
            <a:r>
              <a:rPr lang="en-US" altLang="ko-KR" sz="2400" dirty="0" smtClean="0"/>
              <a:t>Studies </a:t>
            </a:r>
            <a:r>
              <a:rPr lang="en-US" altLang="ko-KR" sz="2400" dirty="0"/>
              <a:t>on patients undergoing bidirectional </a:t>
            </a:r>
            <a:r>
              <a:rPr lang="en-US" altLang="ko-KR" sz="2400" dirty="0" err="1"/>
              <a:t>cavopulmonary</a:t>
            </a:r>
            <a:r>
              <a:rPr lang="en-US" altLang="ko-KR" sz="2400" dirty="0"/>
              <a:t> shunt (BCPS) beyond their infancy are limited. </a:t>
            </a:r>
            <a:endParaRPr lang="en-US" altLang="ko-KR" sz="2400" dirty="0" smtClean="0"/>
          </a:p>
          <a:p>
            <a:endParaRPr lang="en-US" altLang="ko-KR" sz="1400" dirty="0" smtClean="0"/>
          </a:p>
          <a:p>
            <a:r>
              <a:rPr lang="en-US" altLang="ko-KR" sz="2400" dirty="0" smtClean="0"/>
              <a:t>This </a:t>
            </a:r>
            <a:r>
              <a:rPr lang="en-US" altLang="ko-KR" sz="2400" dirty="0"/>
              <a:t>study is to evaluate the outcomes after late BCPS and their associated factors. </a:t>
            </a:r>
            <a:endParaRPr lang="ko-KR" altLang="ko-KR" sz="24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Patients</a:t>
            </a:r>
          </a:p>
          <a:p>
            <a:pPr lvl="1"/>
            <a:r>
              <a:rPr lang="en-US" altLang="ko-KR" sz="2400" dirty="0" smtClean="0"/>
              <a:t>who </a:t>
            </a:r>
            <a:r>
              <a:rPr lang="en-US" altLang="ko-KR" sz="2400" dirty="0"/>
              <a:t>underwent BCPS after the first year of their lives between December 1990 and April </a:t>
            </a:r>
            <a:r>
              <a:rPr lang="en-US" altLang="ko-KR" sz="2400" dirty="0" smtClean="0"/>
              <a:t>2016</a:t>
            </a:r>
          </a:p>
          <a:p>
            <a:pPr lvl="1"/>
            <a:endParaRPr lang="en-US" altLang="ko-KR" sz="2400" dirty="0"/>
          </a:p>
          <a:p>
            <a:r>
              <a:rPr lang="en-US" altLang="ko-KR" sz="2400" dirty="0" smtClean="0"/>
              <a:t>Medical </a:t>
            </a:r>
            <a:r>
              <a:rPr lang="en-US" altLang="ko-KR" sz="2400" dirty="0"/>
              <a:t>records of </a:t>
            </a:r>
            <a:r>
              <a:rPr lang="en-US" altLang="ko-KR" sz="2400" dirty="0" smtClean="0"/>
              <a:t>were </a:t>
            </a:r>
            <a:r>
              <a:rPr lang="en-US" altLang="ko-KR" sz="2400" dirty="0"/>
              <a:t>retrospectively reviewed. </a:t>
            </a:r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Patients </a:t>
            </a:r>
            <a:r>
              <a:rPr lang="en-US" altLang="ko-KR" sz="2400" dirty="0"/>
              <a:t>with one-and-a-half ventricle procedure were excluded from the study.</a:t>
            </a:r>
            <a:endParaRPr lang="ko-KR" altLang="ko-KR" sz="24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37352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51 patients</a:t>
            </a:r>
          </a:p>
          <a:p>
            <a:r>
              <a:rPr lang="en-US" altLang="ko-KR" sz="2000" dirty="0" smtClean="0"/>
              <a:t>Median age: 25 months (range, 12 months – 25 years)</a:t>
            </a:r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r>
              <a:rPr lang="en-US" altLang="ko-KR" sz="2400" dirty="0"/>
              <a:t>Early outcomes</a:t>
            </a:r>
          </a:p>
          <a:p>
            <a:pPr lvl="1"/>
            <a:r>
              <a:rPr lang="en-US" altLang="ko-KR" sz="2000" dirty="0"/>
              <a:t>Two early deaths</a:t>
            </a:r>
          </a:p>
          <a:p>
            <a:pPr lvl="1"/>
            <a:r>
              <a:rPr lang="en-US" altLang="ko-KR" sz="2000" dirty="0"/>
              <a:t>1/3 of the patients needed </a:t>
            </a:r>
            <a:r>
              <a:rPr lang="en-US" altLang="ko-KR" sz="2000" dirty="0" err="1"/>
              <a:t>pulsatility</a:t>
            </a:r>
            <a:r>
              <a:rPr lang="en-US" altLang="ko-KR" sz="2000" dirty="0"/>
              <a:t> in addition to the </a:t>
            </a:r>
            <a:r>
              <a:rPr lang="en-US" altLang="ko-KR" sz="2000" dirty="0" err="1"/>
              <a:t>cavopulmonary</a:t>
            </a:r>
            <a:r>
              <a:rPr lang="en-US" altLang="ko-KR" sz="2000" dirty="0"/>
              <a:t> shunt. 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ko-KR" altLang="en-US" sz="2000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337715"/>
              </p:ext>
            </p:extLst>
          </p:nvPr>
        </p:nvGraphicFramePr>
        <p:xfrm>
          <a:off x="1979712" y="2314848"/>
          <a:ext cx="4896544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9363"/>
                <a:gridCol w="1937181"/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Age</a:t>
                      </a:r>
                      <a:r>
                        <a:rPr lang="en-US" altLang="ko-KR" baseline="0" dirty="0" smtClean="0"/>
                        <a:t> at BCPS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Numbers (%)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12-24 months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24 (47%)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24 months- 10 year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 (39%)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&gt; 10 year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 (14%)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86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Long-term outcomes</a:t>
            </a:r>
          </a:p>
          <a:p>
            <a:pPr lvl="1"/>
            <a:endParaRPr lang="en-US" altLang="ko-KR" sz="2000" dirty="0" smtClean="0"/>
          </a:p>
          <a:p>
            <a:pPr lvl="1"/>
            <a:r>
              <a:rPr lang="en-US" altLang="ko-KR" sz="2000" u="sng" dirty="0" err="1" smtClean="0"/>
              <a:t>Fontan</a:t>
            </a:r>
            <a:r>
              <a:rPr lang="en-US" altLang="ko-KR" sz="2000" u="sng" dirty="0" smtClean="0"/>
              <a:t> </a:t>
            </a:r>
            <a:r>
              <a:rPr lang="en-US" altLang="ko-KR" sz="2000" u="sng" dirty="0"/>
              <a:t>completion</a:t>
            </a:r>
          </a:p>
          <a:p>
            <a:pPr lvl="2"/>
            <a:r>
              <a:rPr lang="en-US" altLang="ko-KR" sz="2000" dirty="0"/>
              <a:t>Thirty-eight (75%) patients were able to proceed to </a:t>
            </a:r>
            <a:r>
              <a:rPr lang="en-US" altLang="ko-KR" sz="2000" dirty="0" err="1"/>
              <a:t>Fontan</a:t>
            </a:r>
            <a:r>
              <a:rPr lang="en-US" altLang="ko-KR" sz="2000" dirty="0"/>
              <a:t> completion without difficulty.</a:t>
            </a:r>
          </a:p>
          <a:p>
            <a:pPr lvl="2"/>
            <a:r>
              <a:rPr lang="en-US" altLang="ko-KR" sz="2000" dirty="0"/>
              <a:t>The median age at </a:t>
            </a:r>
            <a:r>
              <a:rPr lang="en-US" altLang="ko-KR" sz="2000" dirty="0" err="1"/>
              <a:t>Fontan</a:t>
            </a:r>
            <a:r>
              <a:rPr lang="en-US" altLang="ko-KR" sz="2000" dirty="0"/>
              <a:t> completion was 4 years (range, 3 – 27 years).</a:t>
            </a:r>
          </a:p>
          <a:p>
            <a:pPr lvl="2"/>
            <a:r>
              <a:rPr lang="en-US" altLang="ko-KR" sz="2000" dirty="0"/>
              <a:t>Fenestration was made in 26 (68%) patients.</a:t>
            </a:r>
          </a:p>
          <a:p>
            <a:pPr lvl="2"/>
            <a:r>
              <a:rPr lang="en-US" altLang="ko-KR" sz="2000" dirty="0"/>
              <a:t>The mean </a:t>
            </a:r>
            <a:r>
              <a:rPr lang="en-US" altLang="ko-KR" sz="2000" dirty="0" err="1"/>
              <a:t>Fontan</a:t>
            </a:r>
            <a:r>
              <a:rPr lang="en-US" altLang="ko-KR" sz="2000" dirty="0"/>
              <a:t> pressure at follow-up was 17 mmHg. 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84326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4042792" cy="3168352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Long-term outcomes</a:t>
            </a:r>
          </a:p>
          <a:p>
            <a:pPr lvl="1"/>
            <a:r>
              <a:rPr lang="en-US" altLang="ko-KR" sz="2000" dirty="0" smtClean="0"/>
              <a:t>Late deaths in 6 patients</a:t>
            </a:r>
          </a:p>
          <a:p>
            <a:pPr lvl="1"/>
            <a:r>
              <a:rPr lang="en-US" altLang="ko-KR" sz="2000" dirty="0" smtClean="0"/>
              <a:t>Heart transplantation in 2 patients</a:t>
            </a:r>
          </a:p>
          <a:p>
            <a:pPr lvl="1"/>
            <a:r>
              <a:rPr lang="en-US" altLang="ko-KR" sz="2000" dirty="0" smtClean="0"/>
              <a:t>Freedom from death or transplantation was 92% and 82% at 5-year and 10-year, respectively.</a:t>
            </a:r>
          </a:p>
          <a:p>
            <a:endParaRPr lang="en-US" altLang="ko-KR" sz="2400" dirty="0" smtClean="0"/>
          </a:p>
          <a:p>
            <a:endParaRPr lang="ko-KR" alt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28330"/>
            <a:ext cx="3931716" cy="3150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내용 개체 틀 2"/>
          <p:cNvSpPr txBox="1">
            <a:spLocks/>
          </p:cNvSpPr>
          <p:nvPr/>
        </p:nvSpPr>
        <p:spPr>
          <a:xfrm>
            <a:off x="457200" y="4581128"/>
            <a:ext cx="8229600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 smtClean="0"/>
              <a:t>Age at BCPS was not a risk factor for death or transplantation. </a:t>
            </a:r>
          </a:p>
          <a:p>
            <a:r>
              <a:rPr lang="en-US" altLang="ko-KR" sz="2000" dirty="0" smtClean="0"/>
              <a:t>However, the age at BCPS was a predictor for </a:t>
            </a:r>
            <a:r>
              <a:rPr lang="en-US" altLang="ko-KR" sz="2000" dirty="0" err="1" smtClean="0"/>
              <a:t>Fontan</a:t>
            </a:r>
            <a:r>
              <a:rPr lang="en-US" altLang="ko-KR" sz="2000" dirty="0" smtClean="0"/>
              <a:t> completion (</a:t>
            </a:r>
            <a:r>
              <a:rPr lang="en-US" altLang="ko-KR" sz="2000" dirty="0"/>
              <a:t>odds ratio, 0.99; p = 0.02)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953729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ko-KR" sz="2400" dirty="0"/>
              <a:t>Late bidirectional </a:t>
            </a:r>
            <a:r>
              <a:rPr lang="en-US" altLang="ko-KR" sz="2400" dirty="0" err="1"/>
              <a:t>cavopulmonary</a:t>
            </a:r>
            <a:r>
              <a:rPr lang="en-US" altLang="ko-KR" sz="2400" dirty="0"/>
              <a:t> shunt is associated with poor long-term survival and low chance of </a:t>
            </a:r>
            <a:r>
              <a:rPr lang="en-US" altLang="ko-KR" sz="2400" dirty="0" err="1"/>
              <a:t>Fontan</a:t>
            </a:r>
            <a:r>
              <a:rPr lang="en-US" altLang="ko-KR" sz="2400" dirty="0"/>
              <a:t> completion. </a:t>
            </a:r>
            <a:endParaRPr lang="en-US" altLang="ko-KR" sz="2400" dirty="0" smtClean="0"/>
          </a:p>
          <a:p>
            <a:endParaRPr lang="en-US" altLang="ko-KR" sz="1400" dirty="0" smtClean="0"/>
          </a:p>
          <a:p>
            <a:r>
              <a:rPr lang="en-US" altLang="ko-KR" sz="2400" dirty="0" smtClean="0"/>
              <a:t>However</a:t>
            </a:r>
            <a:r>
              <a:rPr lang="en-US" altLang="ko-KR" sz="2400" dirty="0"/>
              <a:t>, death or transplantation was not associated with the age at BCPS. </a:t>
            </a:r>
            <a:endParaRPr lang="en-US" altLang="ko-KR" sz="2400" dirty="0" smtClean="0"/>
          </a:p>
          <a:p>
            <a:endParaRPr lang="en-US" altLang="ko-KR" sz="1600" dirty="0" smtClean="0"/>
          </a:p>
          <a:p>
            <a:r>
              <a:rPr lang="en-US" altLang="ko-KR" sz="2400" dirty="0" err="1" smtClean="0"/>
              <a:t>Fontan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take-down was a strong risk factor for late death. </a:t>
            </a:r>
            <a:endParaRPr lang="en-US" altLang="ko-KR" sz="2400" dirty="0" smtClean="0"/>
          </a:p>
          <a:p>
            <a:endParaRPr lang="en-US" altLang="ko-KR" sz="1600" dirty="0" smtClean="0"/>
          </a:p>
          <a:p>
            <a:r>
              <a:rPr lang="en-US" altLang="ko-KR" sz="2400" dirty="0" smtClean="0"/>
              <a:t>Therefore</a:t>
            </a:r>
            <a:r>
              <a:rPr lang="en-US" altLang="ko-KR" sz="2400" dirty="0"/>
              <a:t>, heart transplantation instead of </a:t>
            </a:r>
            <a:r>
              <a:rPr lang="en-US" altLang="ko-KR" sz="2400" dirty="0" err="1"/>
              <a:t>Fontan</a:t>
            </a:r>
            <a:r>
              <a:rPr lang="en-US" altLang="ko-KR" sz="2400" dirty="0"/>
              <a:t> completion should be considered as a reasonable option for patients after late BCPS with high risks.</a:t>
            </a:r>
            <a:endParaRPr lang="ko-KR" altLang="ko-KR" sz="24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391</Words>
  <Application>Microsoft Office PowerPoint</Application>
  <PresentationFormat>화면 슬라이드 쇼(4:3)</PresentationFormat>
  <Paragraphs>67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Early and Late Outcomes after Late Bidirectional Cavopulmonary Shunt </vt:lpstr>
      <vt:lpstr>Purpose</vt:lpstr>
      <vt:lpstr>Methods</vt:lpstr>
      <vt:lpstr>Results</vt:lpstr>
      <vt:lpstr>Results</vt:lpstr>
      <vt:lpstr>Results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신유림(흉부외과학교실)</cp:lastModifiedBy>
  <cp:revision>5</cp:revision>
  <dcterms:created xsi:type="dcterms:W3CDTF">2017-07-25T23:31:23Z</dcterms:created>
  <dcterms:modified xsi:type="dcterms:W3CDTF">2017-08-20T08:17:16Z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</Properties>
</file>