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4" r:id="rId7"/>
    <p:sldId id="260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18"/>
  </p:normalViewPr>
  <p:slideViewPr>
    <p:cSldViewPr showGuides="1">
      <p:cViewPr varScale="1">
        <p:scale>
          <a:sx n="93" d="100"/>
          <a:sy n="93" d="100"/>
        </p:scale>
        <p:origin x="1664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43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0754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6801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7730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317"/>
            <a:ext cx="4114800" cy="908428"/>
          </a:xfrm>
        </p:spPr>
        <p:txBody>
          <a:bodyPr>
            <a:noAutofit/>
          </a:bodyPr>
          <a:lstStyle>
            <a:lvl1pPr algn="l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-1"/>
            <a:ext cx="4572000" cy="43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6881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306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65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94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372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399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7954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16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2062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1470025"/>
          </a:xfrm>
        </p:spPr>
        <p:txBody>
          <a:bodyPr>
            <a:noAutofit/>
          </a:bodyPr>
          <a:lstStyle/>
          <a:p>
            <a:r>
              <a:rPr lang="en-US" altLang="ko-KR" sz="2800" dirty="0">
                <a:effectLst/>
              </a:rPr>
              <a:t>Pulmonary artery growth </a:t>
            </a:r>
            <a:r>
              <a:rPr lang="en-US" altLang="ko-KR" sz="2800" dirty="0" smtClean="0">
                <a:effectLst/>
              </a:rPr>
              <a:t>after Surgical </a:t>
            </a:r>
            <a:r>
              <a:rPr lang="en-US" altLang="ko-KR" sz="2800" dirty="0">
                <a:effectLst/>
              </a:rPr>
              <a:t>management of pulmonary artery sling</a:t>
            </a:r>
            <a:r>
              <a:rPr lang="ko-KR" altLang="ko-KR" sz="2800" dirty="0" smtClean="0">
                <a:effectLst/>
              </a:rPr>
              <a:t/>
            </a:r>
            <a:br>
              <a:rPr lang="ko-KR" altLang="ko-KR" sz="2800" dirty="0" smtClean="0">
                <a:effectLst/>
              </a:rPr>
            </a:br>
            <a:endParaRPr lang="ko-KR" altLang="en-US" sz="2800" dirty="0"/>
          </a:p>
        </p:txBody>
      </p:sp>
      <p:sp>
        <p:nvSpPr>
          <p:cNvPr id="4" name="부제목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4924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Purpose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altLang="ko-KR" sz="2800" dirty="0"/>
              <a:t>Pulmonary artery sling is a rare vascular ring and commonly associated with tracheal stenosis</a:t>
            </a:r>
            <a:r>
              <a:rPr lang="en-US" altLang="ko-KR" sz="28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2800" dirty="0" smtClean="0"/>
              <a:t> </a:t>
            </a:r>
            <a:r>
              <a:rPr lang="en-US" altLang="ko-KR" sz="2800" dirty="0"/>
              <a:t>The ideal treatment of pulmonary artery sling remains </a:t>
            </a:r>
            <a:r>
              <a:rPr lang="en-US" altLang="ko-KR" sz="2800" dirty="0" smtClean="0"/>
              <a:t>controversy</a:t>
            </a:r>
            <a:r>
              <a:rPr lang="en-US" altLang="ko-KR" sz="2800" dirty="0"/>
              <a:t> </a:t>
            </a:r>
            <a:r>
              <a:rPr lang="en-US" altLang="ko-KR" sz="2800" dirty="0" smtClean="0"/>
              <a:t>and there is little data about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  growth  of pulmonary artery. </a:t>
            </a:r>
          </a:p>
          <a:p>
            <a:pPr>
              <a:lnSpc>
                <a:spcPct val="150000"/>
              </a:lnSpc>
            </a:pPr>
            <a:r>
              <a:rPr lang="en-US" altLang="ko-KR" sz="2800" dirty="0" smtClean="0"/>
              <a:t>The </a:t>
            </a:r>
            <a:r>
              <a:rPr lang="en-US" altLang="ko-KR" sz="2800" dirty="0"/>
              <a:t>aim of this study was to evaluate the clinical outcomes with emphasis on </a:t>
            </a:r>
            <a:r>
              <a:rPr lang="en-US" altLang="ko-KR" sz="2800" dirty="0" smtClean="0"/>
              <a:t>growth of pulmonary artery after surgical managements. </a:t>
            </a:r>
            <a:endParaRPr lang="ko-KR" altLang="ko-KR" sz="2800" dirty="0"/>
          </a:p>
          <a:p>
            <a:pPr>
              <a:lnSpc>
                <a:spcPct val="150000"/>
              </a:lnSpc>
            </a:pP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357015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Methods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dirty="0" smtClean="0"/>
              <a:t>From 1996 </a:t>
            </a:r>
            <a:r>
              <a:rPr lang="en-US" altLang="ko-KR" sz="2000" dirty="0"/>
              <a:t>to </a:t>
            </a:r>
            <a:r>
              <a:rPr lang="en-US" altLang="ko-KR" sz="2000" dirty="0" smtClean="0"/>
              <a:t>2016, retrospective </a:t>
            </a:r>
            <a:r>
              <a:rPr lang="en-US" altLang="ko-KR" sz="2000" dirty="0" err="1" smtClean="0"/>
              <a:t>reviewd</a:t>
            </a:r>
            <a:r>
              <a:rPr lang="en-US" altLang="ko-KR" sz="2000" dirty="0" smtClean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</a:t>
            </a:r>
            <a:r>
              <a:rPr lang="en-US" altLang="ko-KR" sz="2400" b="1" dirty="0" smtClean="0"/>
              <a:t>25 patients – repair PA sling </a:t>
            </a:r>
            <a:endParaRPr lang="en-US" altLang="ko-KR" sz="24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dirty="0" smtClean="0"/>
              <a:t>    median </a:t>
            </a:r>
            <a:r>
              <a:rPr lang="en-US" altLang="ko-KR" sz="2000" dirty="0"/>
              <a:t>age, 2.7 </a:t>
            </a:r>
            <a:r>
              <a:rPr lang="en-US" altLang="ko-KR" sz="2000" dirty="0" smtClean="0"/>
              <a:t>months ; range</a:t>
            </a:r>
            <a:r>
              <a:rPr lang="en-US" altLang="ko-KR" sz="2000" dirty="0"/>
              <a:t>, 2 days to 34.4 </a:t>
            </a:r>
            <a:r>
              <a:rPr lang="en-US" altLang="ko-KR" sz="2000" dirty="0" smtClean="0"/>
              <a:t>months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dirty="0" smtClean="0"/>
              <a:t>    median </a:t>
            </a:r>
            <a:r>
              <a:rPr lang="en-US" altLang="ko-KR" sz="2000" dirty="0"/>
              <a:t>weight : 5.7 </a:t>
            </a:r>
            <a:r>
              <a:rPr lang="en-US" altLang="ko-KR" sz="2000" dirty="0" smtClean="0"/>
              <a:t>kg ; range</a:t>
            </a:r>
            <a:r>
              <a:rPr lang="en-US" altLang="ko-KR" sz="2000" dirty="0"/>
              <a:t>, 1.9 to 57 </a:t>
            </a:r>
            <a:r>
              <a:rPr lang="en-US" altLang="ko-KR" sz="2000" dirty="0" smtClean="0"/>
              <a:t>kg </a:t>
            </a:r>
            <a:endParaRPr lang="ko-KR" alt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39552" y="3692639"/>
            <a:ext cx="669674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2000" dirty="0" smtClean="0"/>
              <a:t>Concomitant cardiac lesions</a:t>
            </a:r>
          </a:p>
          <a:p>
            <a:pPr>
              <a:lnSpc>
                <a:spcPct val="150000"/>
              </a:lnSpc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atrial </a:t>
            </a:r>
            <a:r>
              <a:rPr lang="en-US" altLang="ko-KR" sz="2000" dirty="0"/>
              <a:t>septal defect (6</a:t>
            </a:r>
            <a:r>
              <a:rPr lang="en-US" altLang="ko-KR" sz="20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2000" dirty="0" smtClean="0"/>
              <a:t>   ventricular </a:t>
            </a:r>
            <a:r>
              <a:rPr lang="en-US" altLang="ko-KR" sz="2000" dirty="0"/>
              <a:t>septal defect (</a:t>
            </a:r>
            <a:r>
              <a:rPr lang="en-US" altLang="ko-KR" sz="2000" dirty="0" smtClean="0"/>
              <a:t>3)</a:t>
            </a:r>
          </a:p>
          <a:p>
            <a:pPr>
              <a:lnSpc>
                <a:spcPct val="150000"/>
              </a:lnSpc>
            </a:pPr>
            <a:r>
              <a:rPr lang="en-US" altLang="ko-KR" sz="2000" dirty="0" smtClean="0"/>
              <a:t>   </a:t>
            </a:r>
            <a:r>
              <a:rPr lang="en-US" altLang="ko-KR" sz="2000" dirty="0" err="1" smtClean="0"/>
              <a:t>coarctation</a:t>
            </a:r>
            <a:r>
              <a:rPr lang="en-US" altLang="ko-KR" sz="2000" dirty="0" smtClean="0"/>
              <a:t> </a:t>
            </a:r>
            <a:r>
              <a:rPr lang="en-US" altLang="ko-KR" sz="2000" dirty="0"/>
              <a:t>of aorta (1</a:t>
            </a:r>
            <a:r>
              <a:rPr lang="en-US" altLang="ko-KR" sz="2000" dirty="0" smtClean="0"/>
              <a:t>)</a:t>
            </a:r>
            <a:endParaRPr lang="ko-KR" altLang="ko-KR" sz="2000" dirty="0"/>
          </a:p>
          <a:p>
            <a:pPr>
              <a:lnSpc>
                <a:spcPct val="150000"/>
              </a:lnSpc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137352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609600" y="368717"/>
            <a:ext cx="4114800" cy="9084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mtClean="0"/>
              <a:t>Results</a:t>
            </a:r>
            <a:endParaRPr lang="ko-KR" altLang="en-US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3203848" y="1484784"/>
            <a:ext cx="1800200" cy="64807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25 Patients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1462109" y="2546359"/>
            <a:ext cx="2592288" cy="122413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22 Patients</a:t>
            </a:r>
          </a:p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LPA </a:t>
            </a:r>
            <a:r>
              <a:rPr lang="en-US" altLang="ko-KR" dirty="0" err="1" smtClean="0">
                <a:solidFill>
                  <a:schemeClr val="tx1"/>
                </a:solidFill>
              </a:rPr>
              <a:t>reimplantation</a:t>
            </a:r>
            <a:r>
              <a:rPr lang="en-US" altLang="ko-KR" dirty="0" smtClean="0">
                <a:solidFill>
                  <a:schemeClr val="tx1"/>
                </a:solidFill>
              </a:rPr>
              <a:t> with </a:t>
            </a:r>
            <a:r>
              <a:rPr lang="en-US" altLang="ko-KR" dirty="0" err="1" smtClean="0">
                <a:solidFill>
                  <a:schemeClr val="tx1"/>
                </a:solidFill>
              </a:rPr>
              <a:t>tracheoplasty</a:t>
            </a:r>
            <a:r>
              <a:rPr lang="en-US" altLang="ko-KR" dirty="0" smtClean="0">
                <a:solidFill>
                  <a:schemeClr val="tx1"/>
                </a:solidFill>
              </a:rPr>
              <a:t> 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4699882" y="2439432"/>
            <a:ext cx="2511896" cy="122413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2 Patients</a:t>
            </a:r>
          </a:p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LPA </a:t>
            </a:r>
            <a:r>
              <a:rPr lang="en-US" altLang="ko-KR" dirty="0" err="1" smtClean="0">
                <a:solidFill>
                  <a:schemeClr val="tx1"/>
                </a:solidFill>
              </a:rPr>
              <a:t>reimplantation</a:t>
            </a:r>
            <a:r>
              <a:rPr lang="en-US" altLang="ko-KR" dirty="0" smtClean="0">
                <a:solidFill>
                  <a:schemeClr val="tx1"/>
                </a:solidFill>
              </a:rPr>
              <a:t> alone </a:t>
            </a:r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12" name="그룹 11"/>
          <p:cNvGrpSpPr/>
          <p:nvPr/>
        </p:nvGrpSpPr>
        <p:grpSpPr>
          <a:xfrm>
            <a:off x="395536" y="4156227"/>
            <a:ext cx="1731278" cy="2608601"/>
            <a:chOff x="1049948" y="2332274"/>
            <a:chExt cx="2388859" cy="3131458"/>
          </a:xfrm>
        </p:grpSpPr>
        <p:pic>
          <p:nvPicPr>
            <p:cNvPr id="9" name="그림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0203" y="2332274"/>
              <a:ext cx="1944216" cy="2445684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1745457" y="5186733"/>
              <a:ext cx="77617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smtClean="0"/>
                <a:t>N=6</a:t>
              </a:r>
              <a:endParaRPr lang="ko-KR" altLang="en-US" sz="1200" dirty="0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1049948" y="4836915"/>
              <a:ext cx="2388859" cy="40641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800" b="1" dirty="0">
                  <a:latin typeface="맑은 고딕" panose="020B0503020000020004" pitchFamily="50" charset="-127"/>
                  <a:cs typeface="Times New Roman" panose="02020603050405020304" pitchFamily="18" charset="0"/>
                </a:rPr>
                <a:t>autologous graft or pericardial patch </a:t>
              </a:r>
              <a:r>
                <a:rPr lang="en-US" altLang="ko-KR" sz="800" b="1" dirty="0" err="1">
                  <a:latin typeface="맑은 고딕" panose="020B0503020000020004" pitchFamily="50" charset="-127"/>
                  <a:cs typeface="Times New Roman" panose="02020603050405020304" pitchFamily="18" charset="0"/>
                </a:rPr>
                <a:t>tracheoplsty</a:t>
              </a:r>
              <a:endParaRPr lang="ko-KR" altLang="en-US" sz="800" b="1" dirty="0"/>
            </a:p>
          </p:txBody>
        </p:sp>
      </p:grpSp>
      <p:pic>
        <p:nvPicPr>
          <p:cNvPr id="13" name="Picture 7" descr="Cover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721" r="-367"/>
          <a:stretch/>
        </p:blipFill>
        <p:spPr bwMode="auto">
          <a:xfrm>
            <a:off x="2555776" y="4246919"/>
            <a:ext cx="2536829" cy="1224287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3457376" y="6520709"/>
            <a:ext cx="7545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/>
              <a:t>N=16</a:t>
            </a:r>
            <a:endParaRPr lang="ko-KR" altLang="en-US" sz="1100" dirty="0"/>
          </a:p>
        </p:txBody>
      </p:sp>
      <p:sp>
        <p:nvSpPr>
          <p:cNvPr id="15" name="직사각형 14"/>
          <p:cNvSpPr/>
          <p:nvPr/>
        </p:nvSpPr>
        <p:spPr>
          <a:xfrm>
            <a:off x="2919898" y="6242670"/>
            <a:ext cx="18085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000" b="1" dirty="0">
                <a:latin typeface="맑은 고딕" panose="020B0503020000020004" pitchFamily="50" charset="-127"/>
                <a:cs typeface="Times New Roman" panose="02020603050405020304" pitchFamily="18" charset="0"/>
              </a:rPr>
              <a:t>slide </a:t>
            </a:r>
            <a:r>
              <a:rPr lang="en-US" altLang="ko-KR" sz="1000" b="1" dirty="0" err="1">
                <a:latin typeface="맑은 고딕" panose="020B0503020000020004" pitchFamily="50" charset="-127"/>
                <a:cs typeface="Times New Roman" panose="02020603050405020304" pitchFamily="18" charset="0"/>
              </a:rPr>
              <a:t>tracheoplasty</a:t>
            </a:r>
            <a:endParaRPr lang="ko-KR" altLang="en-US" sz="1000" b="1" dirty="0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251520" y="4077072"/>
            <a:ext cx="1728192" cy="26877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모서리가 둥근 직사각형 16"/>
          <p:cNvSpPr/>
          <p:nvPr/>
        </p:nvSpPr>
        <p:spPr>
          <a:xfrm>
            <a:off x="2395310" y="4077071"/>
            <a:ext cx="2824761" cy="270524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9" name="직선 화살표 연결선 18"/>
          <p:cNvCxnSpPr>
            <a:stCxn id="6" idx="2"/>
          </p:cNvCxnSpPr>
          <p:nvPr/>
        </p:nvCxnSpPr>
        <p:spPr>
          <a:xfrm flipH="1">
            <a:off x="2919898" y="2132856"/>
            <a:ext cx="1184050" cy="36003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>
            <a:stCxn id="6" idx="2"/>
          </p:cNvCxnSpPr>
          <p:nvPr/>
        </p:nvCxnSpPr>
        <p:spPr>
          <a:xfrm>
            <a:off x="4103948" y="2132856"/>
            <a:ext cx="1545585" cy="2324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>
            <a:stCxn id="7" idx="2"/>
            <a:endCxn id="17" idx="0"/>
          </p:cNvCxnSpPr>
          <p:nvPr/>
        </p:nvCxnSpPr>
        <p:spPr>
          <a:xfrm>
            <a:off x="2758253" y="3770495"/>
            <a:ext cx="1049438" cy="3065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6" name="직선 화살표 연결선 25"/>
          <p:cNvCxnSpPr>
            <a:endCxn id="16" idx="0"/>
          </p:cNvCxnSpPr>
          <p:nvPr/>
        </p:nvCxnSpPr>
        <p:spPr>
          <a:xfrm flipH="1">
            <a:off x="1115616" y="3749320"/>
            <a:ext cx="1440160" cy="32775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5500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altLang="ko-KR" sz="2000" dirty="0" smtClean="0"/>
              <a:t>Follow up duration : </a:t>
            </a:r>
            <a:r>
              <a:rPr lang="en-US" altLang="ko-KR" sz="2000" dirty="0"/>
              <a:t>5.6 ± 4.1 years </a:t>
            </a:r>
            <a:endParaRPr lang="en-US" altLang="ko-KR" sz="20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dirty="0" smtClean="0"/>
              <a:t>    3 hospital death -&gt; sepsis with tracheal disruption (2)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dirty="0" smtClean="0"/>
              <a:t>                          -&gt; respiratory failure (1)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 one late death  -&gt; non-cardiac origin </a:t>
            </a:r>
          </a:p>
          <a:p>
            <a:pPr>
              <a:lnSpc>
                <a:spcPct val="150000"/>
              </a:lnSpc>
            </a:pPr>
            <a:r>
              <a:rPr lang="en-US" altLang="ko-KR" sz="2000" dirty="0" smtClean="0"/>
              <a:t>4 reoperations and 2 </a:t>
            </a:r>
            <a:r>
              <a:rPr lang="en-US" altLang="ko-KR" sz="2000" dirty="0" err="1" smtClean="0"/>
              <a:t>reintervention</a:t>
            </a:r>
            <a:endParaRPr lang="en-US" altLang="ko-KR" sz="20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dirty="0"/>
              <a:t>    bronchoscopy with removal of granulation tissue </a:t>
            </a:r>
            <a:r>
              <a:rPr lang="en-US" altLang="ko-KR" sz="2000" dirty="0" smtClean="0"/>
              <a:t>(</a:t>
            </a:r>
            <a:r>
              <a:rPr lang="en-US" altLang="ko-KR" sz="2000" dirty="0"/>
              <a:t>2</a:t>
            </a:r>
            <a:r>
              <a:rPr lang="en-US" altLang="ko-KR" sz="2000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</a:t>
            </a:r>
            <a:r>
              <a:rPr lang="en-US" altLang="ko-KR" sz="2000" dirty="0" err="1" smtClean="0"/>
              <a:t>aortopexy</a:t>
            </a:r>
            <a:r>
              <a:rPr lang="en-US" altLang="ko-KR" sz="2000" dirty="0" smtClean="0"/>
              <a:t> (1)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diaphragm </a:t>
            </a:r>
            <a:r>
              <a:rPr lang="en-US" altLang="ko-KR" sz="2000" dirty="0"/>
              <a:t>plication (1)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dirty="0" smtClean="0"/>
              <a:t>    LPA angioplasty (1)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LPA Balloon dilatation (2)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152860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317"/>
            <a:ext cx="6059016" cy="908428"/>
          </a:xfrm>
        </p:spPr>
        <p:txBody>
          <a:bodyPr/>
          <a:lstStyle/>
          <a:p>
            <a:r>
              <a:rPr lang="en-US" altLang="ko-KR" dirty="0" smtClean="0"/>
              <a:t>Results- </a:t>
            </a:r>
            <a:r>
              <a:rPr lang="en-US" altLang="ko-KR" sz="2000" dirty="0" smtClean="0"/>
              <a:t>Growth of PAs</a:t>
            </a:r>
            <a:endParaRPr lang="ko-KR" altLang="en-US" sz="2000" dirty="0"/>
          </a:p>
        </p:txBody>
      </p:sp>
      <p:graphicFrame>
        <p:nvGraphicFramePr>
          <p:cNvPr id="10" name="내용 개체 틀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0105140"/>
              </p:ext>
            </p:extLst>
          </p:nvPr>
        </p:nvGraphicFramePr>
        <p:xfrm>
          <a:off x="457200" y="1268413"/>
          <a:ext cx="8229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xmlns="" val="3135742895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4056604619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xmlns="" val="2882619643"/>
                    </a:ext>
                  </a:extLst>
                </a:gridCol>
                <a:gridCol w="1378496">
                  <a:extLst>
                    <a:ext uri="{9D8B030D-6E8A-4147-A177-3AD203B41FA5}">
                      <a16:colId xmlns:a16="http://schemas.microsoft.com/office/drawing/2014/main" xmlns="" val="2959413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Variables</a:t>
                      </a:r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 smtClean="0"/>
                        <a:t>PreOP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 smtClean="0"/>
                        <a:t>Post</a:t>
                      </a:r>
                      <a:r>
                        <a:rPr lang="en-US" altLang="ko-KR" baseline="0" dirty="0" err="1" smtClean="0"/>
                        <a:t>OP</a:t>
                      </a:r>
                      <a:r>
                        <a:rPr lang="en-US" altLang="ko-KR" baseline="0" dirty="0" smtClean="0"/>
                        <a:t> (4 years after the OP)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i="1" dirty="0" smtClean="0"/>
                        <a:t>            p</a:t>
                      </a:r>
                      <a:endParaRPr lang="ko-KR" altLang="en-US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957461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RPA Z score 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-0.61 </a:t>
                      </a:r>
                      <a:r>
                        <a:rPr lang="en-US" altLang="ko-KR" sz="1800" dirty="0" smtClean="0"/>
                        <a:t>±1.32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0.66 </a:t>
                      </a:r>
                      <a:r>
                        <a:rPr lang="en-US" altLang="ko-KR" sz="1800" dirty="0" smtClean="0"/>
                        <a:t>±0.80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0.003</a:t>
                      </a:r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747720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LPA Z score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-0.59 </a:t>
                      </a:r>
                      <a:r>
                        <a:rPr lang="en-US" altLang="ko-KR" sz="1800" dirty="0" smtClean="0"/>
                        <a:t>±1.46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0.22 </a:t>
                      </a:r>
                      <a:r>
                        <a:rPr lang="en-US" altLang="ko-KR" sz="1800" dirty="0" smtClean="0"/>
                        <a:t>± 0.93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0.09</a:t>
                      </a:r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971909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LPA/RPA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0.94</a:t>
                      </a:r>
                      <a:r>
                        <a:rPr lang="en-US" altLang="ko-KR" sz="1800" dirty="0" smtClean="0"/>
                        <a:t>±0.19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0.82</a:t>
                      </a:r>
                      <a:r>
                        <a:rPr lang="en-US" altLang="ko-KR" sz="1800" dirty="0" smtClean="0"/>
                        <a:t>±0.14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0.083</a:t>
                      </a:r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364970203"/>
                  </a:ext>
                </a:extLst>
              </a:tr>
            </a:tbl>
          </a:graphicData>
        </a:graphic>
      </p:graphicFrame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453" y="3801170"/>
            <a:ext cx="3489678" cy="279618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48813" y="3810516"/>
            <a:ext cx="16866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 dirty="0" smtClean="0"/>
              <a:t>Z score change (RPA) </a:t>
            </a:r>
            <a:endParaRPr lang="ko-KR" altLang="en-US" sz="11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330263" y="6142511"/>
            <a:ext cx="7873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 i="1" dirty="0" smtClean="0"/>
              <a:t>p</a:t>
            </a:r>
            <a:r>
              <a:rPr lang="en-US" altLang="ko-KR" sz="1100" b="1" dirty="0" smtClean="0"/>
              <a:t> =0.003</a:t>
            </a:r>
            <a:endParaRPr lang="ko-KR" altLang="en-US" sz="1100" b="1" dirty="0"/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3789040"/>
            <a:ext cx="3603482" cy="288736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182444" y="3814363"/>
            <a:ext cx="166584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 dirty="0" smtClean="0"/>
              <a:t>Z score change (LPA) </a:t>
            </a:r>
            <a:endParaRPr lang="ko-KR" altLang="en-US" sz="11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776197" y="6262943"/>
            <a:ext cx="70564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 i="1" dirty="0" smtClean="0"/>
              <a:t>p</a:t>
            </a:r>
            <a:r>
              <a:rPr lang="en-US" altLang="ko-KR" sz="1100" b="1" dirty="0" smtClean="0"/>
              <a:t> =0.09</a:t>
            </a:r>
            <a:endParaRPr lang="ko-KR" alt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3284303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Conclusion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altLang="ko-KR" sz="3000" dirty="0"/>
              <a:t>Left pulmonary artery </a:t>
            </a:r>
            <a:r>
              <a:rPr lang="en-US" altLang="ko-KR" sz="3000" dirty="0" err="1"/>
              <a:t>reimplatation</a:t>
            </a:r>
            <a:r>
              <a:rPr lang="en-US" altLang="ko-KR" sz="3000" dirty="0"/>
              <a:t> with simultaneous repair of tracheal stenosis and </a:t>
            </a:r>
            <a:r>
              <a:rPr lang="en-US" altLang="ko-KR" sz="3000" dirty="0" err="1"/>
              <a:t>intracardiac</a:t>
            </a:r>
            <a:r>
              <a:rPr lang="en-US" altLang="ko-KR" sz="3000" dirty="0"/>
              <a:t> anomalies results in low operative mortality and satisfactory left pulmonary artery patency. </a:t>
            </a:r>
            <a:endParaRPr lang="en-US" altLang="ko-KR" sz="3000" dirty="0" smtClean="0"/>
          </a:p>
          <a:p>
            <a:pPr>
              <a:lnSpc>
                <a:spcPct val="150000"/>
              </a:lnSpc>
            </a:pPr>
            <a:r>
              <a:rPr lang="en-US" altLang="ko-KR" sz="3000" dirty="0" smtClean="0"/>
              <a:t>The change of LPA Z score was not significant, the balanced growth between LPA and RPA was identified.  </a:t>
            </a:r>
            <a:endParaRPr lang="ko-KR" altLang="ko-KR" sz="30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62996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3975</TotalTime>
  <Words>340</Words>
  <Application>Microsoft Macintosh PowerPoint</Application>
  <PresentationFormat>화면 슬라이드 쇼(4:3)</PresentationFormat>
  <Paragraphs>60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1" baseType="lpstr">
      <vt:lpstr>맑은 고딕</vt:lpstr>
      <vt:lpstr>Times New Roman</vt:lpstr>
      <vt:lpstr>Arial</vt:lpstr>
      <vt:lpstr>Office 테마</vt:lpstr>
      <vt:lpstr>Pulmonary artery growth after Surgical management of pulmonary artery sling </vt:lpstr>
      <vt:lpstr>Purpose</vt:lpstr>
      <vt:lpstr>Methods</vt:lpstr>
      <vt:lpstr>PowerPoint 프레젠테이션</vt:lpstr>
      <vt:lpstr>Results</vt:lpstr>
      <vt:lpstr>Results- Growth of PAs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DM300T3A</dc:creator>
  <cp:lastModifiedBy>jiyoung park</cp:lastModifiedBy>
  <cp:revision>18</cp:revision>
  <dcterms:created xsi:type="dcterms:W3CDTF">2017-07-25T23:31:23Z</dcterms:created>
  <dcterms:modified xsi:type="dcterms:W3CDTF">2017-08-20T23:00:04Z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D:\바탕화면\원외 위원회 활동\학술위원회 - 흉부외과\대한흉부심장혈관외과학회 제49차 추계학술대회 - 소아분야 초록 template.pptx</vt:lpwstr>
  </property>
  <property fmtid="{5C58129F-E5B8-477A-9B38-B3E54BFA04C8}" pid="2">
    <vt:lpwstr>1E1ECDF491D4C00AD7BCEC124D0C1429D9AEA2E238505F788F1F9B7ECF5F3921</vt:lpwstr>
  </property>
</Properties>
</file>