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2"/>
  </p:normalViewPr>
  <p:slideViewPr>
    <p:cSldViewPr showGuides="1">
      <p:cViewPr varScale="1">
        <p:scale>
          <a:sx n="119" d="100"/>
          <a:sy n="119" d="100"/>
        </p:scale>
        <p:origin x="1440"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normAutofit/>
          </a:bodyPr>
          <a:lstStyle>
            <a:lvl1pPr>
              <a:defRPr sz="4000" b="1">
                <a:effectLst>
                  <a:outerShdw blurRad="38100" dist="38100" dir="2700000" algn="tl">
                    <a:srgbClr val="000000">
                      <a:alpha val="43137"/>
                    </a:srgbClr>
                  </a:outerShdw>
                </a:effectLst>
              </a:defRPr>
            </a:lvl1pPr>
          </a:lstStyle>
          <a:p>
            <a:r>
              <a:rPr lang="ko-KR" altLang="en-US" dirty="0" smtClean="0"/>
              <a:t>마스터 제목 스타일 편집</a:t>
            </a:r>
            <a:endParaRPr lang="ko-KR" altLang="en-US" dirty="0"/>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smtClean="0"/>
              <a:t>마스터 부제목 스타일 편집</a:t>
            </a:r>
            <a:endParaRPr lang="ko-KR" altLang="en-US" dirty="0"/>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0" y="0"/>
            <a:ext cx="4572000" cy="432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0754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2526801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037730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16317"/>
            <a:ext cx="4114800" cy="908428"/>
          </a:xfrm>
        </p:spPr>
        <p:txBody>
          <a:bodyPr>
            <a:noAutofit/>
          </a:bodyPr>
          <a:lstStyle>
            <a:lvl1pPr algn="l">
              <a:defRPr sz="3600" b="1">
                <a:effectLst>
                  <a:outerShdw blurRad="38100" dist="38100" dir="2700000" algn="tl">
                    <a:srgbClr val="000000">
                      <a:alpha val="43137"/>
                    </a:srgbClr>
                  </a:outerShdw>
                </a:effectLst>
              </a:defRPr>
            </a:lvl1pPr>
          </a:lstStyle>
          <a:p>
            <a:r>
              <a:rPr lang="ko-KR" altLang="en-US" dirty="0" smtClean="0"/>
              <a:t>마스터 제목 스타일 편집</a:t>
            </a:r>
            <a:endParaRPr lang="ko-KR" altLang="en-US" dirty="0"/>
          </a:p>
        </p:txBody>
      </p:sp>
      <p:sp>
        <p:nvSpPr>
          <p:cNvPr id="3" name="내용 개체 틀 2"/>
          <p:cNvSpPr>
            <a:spLocks noGrp="1"/>
          </p:cNvSpPr>
          <p:nvPr>
            <p:ph idx="1"/>
          </p:nvPr>
        </p:nvSpPr>
        <p:spPr>
          <a:xfrm>
            <a:off x="457200" y="1268760"/>
            <a:ext cx="8229600" cy="4968552"/>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0" y="-1"/>
            <a:ext cx="4572000" cy="432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6881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45306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86657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207079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203720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4143995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567954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850D900-04B7-4FEA-91BF-97BCF1F25B41}" type="datetimeFigureOut">
              <a:rPr lang="ko-KR" altLang="en-US" smtClean="0"/>
              <a:t>2017. 8. 21.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150216983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50D900-04B7-4FEA-91BF-97BCF1F25B41}" type="datetimeFigureOut">
              <a:rPr lang="ko-KR" altLang="en-US" smtClean="0"/>
              <a:t>2017. 8. 21.</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1942062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 Id="rId3"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238895"/>
            <a:ext cx="7772400" cy="3558257"/>
          </a:xfrm>
        </p:spPr>
        <p:txBody>
          <a:bodyPr>
            <a:normAutofit/>
          </a:bodyPr>
          <a:lstStyle/>
          <a:p>
            <a:r>
              <a:rPr lang="en-US" altLang="ko-KR" dirty="0">
                <a:effectLst/>
              </a:rPr>
              <a:t>Repair of Late-Presenting Interrupted Aortic Arch With Severe Pulmonary Hypertension Using a Pulmonary Autograft Tube</a:t>
            </a:r>
            <a:endParaRPr lang="ko-KR" altLang="ko-KR" dirty="0">
              <a:effectLst/>
            </a:endParaRPr>
          </a:p>
        </p:txBody>
      </p:sp>
    </p:spTree>
    <p:extLst>
      <p:ext uri="{BB962C8B-B14F-4D97-AF65-F5344CB8AC3E}">
        <p14:creationId xmlns:p14="http://schemas.microsoft.com/office/powerpoint/2010/main" val="4084924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Purpose</a:t>
            </a:r>
            <a:endParaRPr lang="ko-KR" altLang="en-US" dirty="0"/>
          </a:p>
        </p:txBody>
      </p:sp>
      <p:sp>
        <p:nvSpPr>
          <p:cNvPr id="3" name="내용 개체 틀 2"/>
          <p:cNvSpPr>
            <a:spLocks noGrp="1"/>
          </p:cNvSpPr>
          <p:nvPr>
            <p:ph idx="1"/>
          </p:nvPr>
        </p:nvSpPr>
        <p:spPr/>
        <p:txBody>
          <a:bodyPr>
            <a:normAutofit/>
          </a:bodyPr>
          <a:lstStyle/>
          <a:p>
            <a:pPr marL="0" indent="0">
              <a:buNone/>
            </a:pPr>
            <a:r>
              <a:rPr lang="en-US" altLang="ko-KR" sz="2400" dirty="0"/>
              <a:t>The optimal surgical technique for repair of interrupted aortic arch (IAA) remains controversial. We present a case of late-presenting IAA with severe pulmonary hypertension which was repaired using a pulmonary autograft tube.</a:t>
            </a:r>
            <a:endParaRPr lang="ko-KR" altLang="ko-KR" sz="2400" dirty="0"/>
          </a:p>
          <a:p>
            <a:pPr marL="0" indent="0">
              <a:buNone/>
            </a:pPr>
            <a:endParaRPr lang="ko-KR" altLang="en-US" sz="2400" dirty="0"/>
          </a:p>
        </p:txBody>
      </p:sp>
    </p:spTree>
    <p:extLst>
      <p:ext uri="{BB962C8B-B14F-4D97-AF65-F5344CB8AC3E}">
        <p14:creationId xmlns:p14="http://schemas.microsoft.com/office/powerpoint/2010/main" val="3357015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noAutofit/>
          </a:bodyPr>
          <a:lstStyle/>
          <a:p>
            <a:pPr marL="0" indent="0">
              <a:buNone/>
            </a:pPr>
            <a:r>
              <a:rPr lang="en-US" altLang="ko-KR" sz="2300" dirty="0"/>
              <a:t>A 34-month-old boy was admitted to our hospital for management of type A IAA with a large </a:t>
            </a:r>
            <a:r>
              <a:rPr lang="en-US" altLang="ko-KR" sz="2300" dirty="0" err="1"/>
              <a:t>perimembranous</a:t>
            </a:r>
            <a:r>
              <a:rPr lang="en-US" altLang="ko-KR" sz="2300" dirty="0"/>
              <a:t> ventricular septal defect(VSD) and dilated main pulmonary artery. Computed tomography (CT) confirmed the findings of echocardiography (Figure 1). Pulmonary vascular resistance was calculated as 8.9 WU·m</a:t>
            </a:r>
            <a:r>
              <a:rPr lang="en-US" altLang="ko-KR" sz="2300" baseline="30000" dirty="0"/>
              <a:t>2</a:t>
            </a:r>
            <a:r>
              <a:rPr lang="en-US" altLang="ko-KR" sz="2300" dirty="0"/>
              <a:t> at room air. It fell to 5.8 WU·m</a:t>
            </a:r>
            <a:r>
              <a:rPr lang="en-US" altLang="ko-KR" sz="2300" baseline="30000" dirty="0"/>
              <a:t>2</a:t>
            </a:r>
            <a:r>
              <a:rPr lang="en-US" altLang="ko-KR" sz="2300" dirty="0"/>
              <a:t> with 100% inspired oxygen. The VSD was closed using a bovine pericardial patch with a 5.6 mm fenestration. An autograft tube of diameter 12 mm was made of anterior wall of the main pulmonary artery. The arch was repaired by interposing the pulmonary autograft tube between the descending thoracic aorta and the ascending aorta under selective cerebral perfusion.</a:t>
            </a:r>
            <a:endParaRPr lang="ko-KR" altLang="en-US" sz="2300" dirty="0"/>
          </a:p>
        </p:txBody>
      </p:sp>
    </p:spTree>
    <p:extLst>
      <p:ext uri="{BB962C8B-B14F-4D97-AF65-F5344CB8AC3E}">
        <p14:creationId xmlns:p14="http://schemas.microsoft.com/office/powerpoint/2010/main" val="4137352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a:t>
            </a:r>
            <a:endParaRPr lang="ko-KR" altLang="en-US" dirty="0"/>
          </a:p>
        </p:txBody>
      </p:sp>
      <p:sp>
        <p:nvSpPr>
          <p:cNvPr id="3" name="내용 개체 틀 2"/>
          <p:cNvSpPr>
            <a:spLocks noGrp="1"/>
          </p:cNvSpPr>
          <p:nvPr>
            <p:ph idx="1"/>
          </p:nvPr>
        </p:nvSpPr>
        <p:spPr/>
        <p:txBody>
          <a:bodyPr>
            <a:noAutofit/>
          </a:bodyPr>
          <a:lstStyle/>
          <a:p>
            <a:pPr marL="0" indent="0">
              <a:buNone/>
            </a:pPr>
            <a:r>
              <a:rPr lang="en-US" altLang="ko-KR" sz="2400" dirty="0"/>
              <a:t>The patient could not be weaned from cardiopulmonary bypass because of pulmonary hypertension and right ventricular dysfunction. He underwent extracorporeal membrane oxygenation support for 3 days during which pulmonary hypertension gradually regressed and right ventricular function improved. Echocardiography at discharge revealed left-to-right shunt through a VSD fenestration and normal ventricular function. Postoperative CT showed wide patent aortic arch with natural geometry (Figure 2).</a:t>
            </a:r>
            <a:endParaRPr lang="ko-KR" altLang="ko-KR" sz="2400" dirty="0"/>
          </a:p>
        </p:txBody>
      </p:sp>
    </p:spTree>
    <p:extLst>
      <p:ext uri="{BB962C8B-B14F-4D97-AF65-F5344CB8AC3E}">
        <p14:creationId xmlns:p14="http://schemas.microsoft.com/office/powerpoint/2010/main" val="4152860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Conclusion</a:t>
            </a:r>
            <a:endParaRPr lang="ko-KR" altLang="en-US" dirty="0"/>
          </a:p>
        </p:txBody>
      </p:sp>
      <p:sp>
        <p:nvSpPr>
          <p:cNvPr id="3" name="내용 개체 틀 2"/>
          <p:cNvSpPr>
            <a:spLocks noGrp="1"/>
          </p:cNvSpPr>
          <p:nvPr>
            <p:ph idx="1"/>
          </p:nvPr>
        </p:nvSpPr>
        <p:spPr/>
        <p:txBody>
          <a:bodyPr>
            <a:normAutofit/>
          </a:bodyPr>
          <a:lstStyle/>
          <a:p>
            <a:pPr marL="0" indent="0">
              <a:buNone/>
            </a:pPr>
            <a:r>
              <a:rPr lang="en-US" altLang="ko-KR" sz="2400" dirty="0"/>
              <a:t>Repair of IAA using a pulmonary autograft tube can be a good option in selected patients because of its ability of maintaining natural arch geometry, growth potential, and possible beneficial effect in preventing left main bronchus compression.</a:t>
            </a:r>
            <a:endParaRPr lang="ko-KR" altLang="ko-KR" sz="2400" dirty="0"/>
          </a:p>
        </p:txBody>
      </p:sp>
    </p:spTree>
    <p:extLst>
      <p:ext uri="{BB962C8B-B14F-4D97-AF65-F5344CB8AC3E}">
        <p14:creationId xmlns:p14="http://schemas.microsoft.com/office/powerpoint/2010/main" val="1862996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추계\IAA\Figure 1.tif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93883" y="544417"/>
            <a:ext cx="6120680" cy="3100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추계\IAA\Figure 2.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645024"/>
            <a:ext cx="6120680" cy="308281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27584" y="5001766"/>
            <a:ext cx="1185517" cy="400110"/>
          </a:xfrm>
          <a:prstGeom prst="rect">
            <a:avLst/>
          </a:prstGeom>
        </p:spPr>
        <p:txBody>
          <a:bodyPr wrap="none">
            <a:spAutoFit/>
          </a:bodyPr>
          <a:lstStyle/>
          <a:p>
            <a:r>
              <a:rPr lang="en-US" sz="2000" b="1"/>
              <a:t>Figure 2</a:t>
            </a:r>
          </a:p>
        </p:txBody>
      </p:sp>
      <p:sp>
        <p:nvSpPr>
          <p:cNvPr id="7" name="Rectangle 6"/>
          <p:cNvSpPr/>
          <p:nvPr/>
        </p:nvSpPr>
        <p:spPr>
          <a:xfrm>
            <a:off x="827584" y="1988840"/>
            <a:ext cx="1185517" cy="400110"/>
          </a:xfrm>
          <a:prstGeom prst="rect">
            <a:avLst/>
          </a:prstGeom>
        </p:spPr>
        <p:txBody>
          <a:bodyPr wrap="none">
            <a:spAutoFit/>
          </a:bodyPr>
          <a:lstStyle/>
          <a:p>
            <a:r>
              <a:rPr lang="en-US" sz="2000" b="1"/>
              <a:t>Figure 1</a:t>
            </a:r>
          </a:p>
        </p:txBody>
      </p:sp>
    </p:spTree>
    <p:extLst>
      <p:ext uri="{BB962C8B-B14F-4D97-AF65-F5344CB8AC3E}">
        <p14:creationId xmlns:p14="http://schemas.microsoft.com/office/powerpoint/2010/main" val="4145109545"/>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289</Words>
  <Application>Microsoft Macintosh PowerPoint</Application>
  <PresentationFormat>On-screen Show (4:3)</PresentationFormat>
  <Paragraphs>11</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맑은 고딕</vt:lpstr>
      <vt:lpstr>Office 테마</vt:lpstr>
      <vt:lpstr>Repair of Late-Presenting Interrupted Aortic Arch With Severe Pulmonary Hypertension Using a Pulmonary Autograft Tube</vt:lpstr>
      <vt:lpstr>Purpose</vt:lpstr>
      <vt:lpstr>Methods</vt:lpstr>
      <vt:lpstr>Results</vt:lpstr>
      <vt:lpstr>Conclusion</vt:lpstr>
      <vt:lpstr>PowerPoint Presentation</vt:lpstr>
    </vt:vector>
  </TitlesOfParts>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DM300T3A</dc:creator>
  <cp:lastModifiedBy>Microsoft Office User</cp:lastModifiedBy>
  <cp:revision>5</cp:revision>
  <dcterms:created xsi:type="dcterms:W3CDTF">2017-07-25T23:31:23Z</dcterms:created>
  <dcterms:modified xsi:type="dcterms:W3CDTF">2017-08-21T00:44:32Z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SCPROP">
    <vt:lpwstr>NSCCustomProperty</vt:lpwstr>
  </property>
  <property fmtid="{D5CDD505-2E9C-101B-9397-08002B2CF9AE}" pid="3" name="NSCPROP_SA">
    <vt:lpwstr>D:\바탕화면\원외 위원회 활동\학술위원회 - 흉부외과\대한흉부심장혈관외과학회 제49차 추계학술대회 - 소아분야 초록 template.pptx</vt:lpwstr>
  </property>
</Properties>
</file>