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2"/>
    <p:restoredTop sz="94635"/>
  </p:normalViewPr>
  <p:slideViewPr>
    <p:cSldViewPr showGuides="1">
      <p:cViewPr>
        <p:scale>
          <a:sx n="66" d="100"/>
          <a:sy n="66" d="100"/>
        </p:scale>
        <p:origin x="1550" y="4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58E7B6-3CA2-4F82-A2A5-DA4C9E2644F4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pPr latinLnBrk="1"/>
          <a:endParaRPr lang="ko-KR" altLang="en-US"/>
        </a:p>
      </dgm:t>
    </dgm:pt>
    <dgm:pt modelId="{18DB7007-BBC0-4F61-B492-BC23DC5B3711}">
      <dgm:prSet phldrT="[텍스트]" custT="1"/>
      <dgm:spPr/>
      <dgm:t>
        <a:bodyPr/>
        <a:lstStyle/>
        <a:p>
          <a:pPr latinLnBrk="1"/>
          <a:r>
            <a:rPr lang="en-US" altLang="ko-KR" sz="1800" dirty="0" smtClean="0"/>
            <a:t>117 Symptomatic preterm neonates who underwent surgical closure (2010.4 ~ 2016.12)</a:t>
          </a:r>
          <a:endParaRPr lang="ko-KR" altLang="en-US" sz="1800" dirty="0"/>
        </a:p>
      </dgm:t>
    </dgm:pt>
    <dgm:pt modelId="{73487C8B-7D7F-40FB-A2C9-B5D29F34209C}" type="parTrans" cxnId="{E305EBDF-419B-408A-A14E-76070108BEEE}">
      <dgm:prSet/>
      <dgm:spPr/>
      <dgm:t>
        <a:bodyPr/>
        <a:lstStyle/>
        <a:p>
          <a:pPr latinLnBrk="1"/>
          <a:endParaRPr lang="ko-KR" altLang="en-US" sz="1800"/>
        </a:p>
      </dgm:t>
    </dgm:pt>
    <dgm:pt modelId="{1CECE40D-C149-493F-8F5F-11A05D384DEC}" type="sibTrans" cxnId="{E305EBDF-419B-408A-A14E-76070108BEEE}">
      <dgm:prSet/>
      <dgm:spPr/>
      <dgm:t>
        <a:bodyPr/>
        <a:lstStyle/>
        <a:p>
          <a:pPr latinLnBrk="1"/>
          <a:endParaRPr lang="ko-KR" altLang="en-US" sz="1800"/>
        </a:p>
      </dgm:t>
    </dgm:pt>
    <dgm:pt modelId="{D4449F93-756F-40F6-9697-9335DF7542ED}">
      <dgm:prSet phldrT="[텍스트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latinLnBrk="1">
            <a:lnSpc>
              <a:spcPct val="100000"/>
            </a:lnSpc>
            <a:spcAft>
              <a:spcPts val="0"/>
            </a:spcAft>
          </a:pPr>
          <a:r>
            <a:rPr lang="en-US" altLang="ko-KR" sz="1800" dirty="0" smtClean="0"/>
            <a:t>The age at operation </a:t>
          </a:r>
        </a:p>
        <a:p>
          <a:pPr latinLnBrk="1">
            <a:lnSpc>
              <a:spcPct val="100000"/>
            </a:lnSpc>
            <a:spcAft>
              <a:spcPts val="0"/>
            </a:spcAft>
          </a:pPr>
          <a:r>
            <a:rPr lang="en-US" altLang="ko-KR" sz="1800" dirty="0" smtClean="0">
              <a:solidFill>
                <a:schemeClr val="bg1"/>
              </a:solidFill>
            </a:rPr>
            <a:t>≤</a:t>
          </a:r>
          <a:r>
            <a:rPr lang="en-US" altLang="ko-KR" sz="1800" dirty="0" smtClean="0"/>
            <a:t>10 days (Early) vs.</a:t>
          </a:r>
        </a:p>
        <a:p>
          <a:pPr latinLnBrk="1">
            <a:lnSpc>
              <a:spcPct val="100000"/>
            </a:lnSpc>
            <a:spcAft>
              <a:spcPts val="0"/>
            </a:spcAft>
          </a:pPr>
          <a:r>
            <a:rPr lang="en-US" altLang="ko-KR" sz="1800" dirty="0" smtClean="0"/>
            <a:t>&gt;10 days (Late) </a:t>
          </a:r>
          <a:endParaRPr lang="ko-KR" altLang="en-US" sz="1800" dirty="0"/>
        </a:p>
      </dgm:t>
    </dgm:pt>
    <dgm:pt modelId="{2781F7C1-D8B8-4F97-9168-0751DB0E5D46}" type="parTrans" cxnId="{27A6B21F-F111-4EF4-B469-797DA3567EA7}">
      <dgm:prSet custT="1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pPr latinLnBrk="1"/>
          <a:endParaRPr lang="ko-KR" altLang="en-US" sz="1800"/>
        </a:p>
      </dgm:t>
    </dgm:pt>
    <dgm:pt modelId="{E22B29E2-D646-42E4-A8CC-ED9776C09C77}" type="sibTrans" cxnId="{27A6B21F-F111-4EF4-B469-797DA3567EA7}">
      <dgm:prSet/>
      <dgm:spPr/>
      <dgm:t>
        <a:bodyPr/>
        <a:lstStyle/>
        <a:p>
          <a:pPr latinLnBrk="1"/>
          <a:endParaRPr lang="ko-KR" altLang="en-US" sz="1800"/>
        </a:p>
      </dgm:t>
    </dgm:pt>
    <dgm:pt modelId="{22C13396-CB3C-4A88-89F5-7DBEA1216BC0}">
      <dgm:prSet custT="1"/>
      <dgm:spPr/>
      <dgm:t>
        <a:bodyPr/>
        <a:lstStyle/>
        <a:p>
          <a:pPr latinLnBrk="1"/>
          <a:r>
            <a:rPr lang="en-US" altLang="ko-KR" sz="1800" dirty="0" smtClean="0"/>
            <a:t>Primary surgical closure vs. Secondary</a:t>
          </a:r>
          <a:endParaRPr lang="ko-KR" altLang="en-US" sz="1800" dirty="0"/>
        </a:p>
      </dgm:t>
    </dgm:pt>
    <dgm:pt modelId="{3E6E7A9D-EFE1-451B-BCAA-17CF2C774812}" type="parTrans" cxnId="{8118459A-EEB1-4FA4-9CC2-4662FF5F1DD2}">
      <dgm:prSet custT="1"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latinLnBrk="1"/>
          <a:endParaRPr lang="ko-KR" altLang="en-US" sz="1800"/>
        </a:p>
      </dgm:t>
    </dgm:pt>
    <dgm:pt modelId="{EC522804-DD68-4DE1-97F2-8A4154FAE6C4}" type="sibTrans" cxnId="{8118459A-EEB1-4FA4-9CC2-4662FF5F1DD2}">
      <dgm:prSet/>
      <dgm:spPr/>
      <dgm:t>
        <a:bodyPr/>
        <a:lstStyle/>
        <a:p>
          <a:pPr latinLnBrk="1"/>
          <a:endParaRPr lang="ko-KR" altLang="en-US" sz="1800"/>
        </a:p>
      </dgm:t>
    </dgm:pt>
    <dgm:pt modelId="{1E8C0CBA-84F6-4445-93B6-A929258AC01F}" type="pres">
      <dgm:prSet presAssocID="{A958E7B6-3CA2-4F82-A2A5-DA4C9E2644F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5B9B04E-0CE3-44C2-A375-6B01AE3960D0}" type="pres">
      <dgm:prSet presAssocID="{18DB7007-BBC0-4F61-B492-BC23DC5B3711}" presName="root1" presStyleCnt="0"/>
      <dgm:spPr/>
      <dgm:t>
        <a:bodyPr/>
        <a:lstStyle/>
        <a:p>
          <a:pPr latinLnBrk="1"/>
          <a:endParaRPr lang="ko-KR" altLang="en-US"/>
        </a:p>
      </dgm:t>
    </dgm:pt>
    <dgm:pt modelId="{6DB4EA02-4C4F-4337-AC60-493650C360F8}" type="pres">
      <dgm:prSet presAssocID="{18DB7007-BBC0-4F61-B492-BC23DC5B3711}" presName="LevelOneTextNode" presStyleLbl="node0" presStyleIdx="0" presStyleCnt="1" custScaleX="157995" custScaleY="276523" custLinFactNeighborX="-291" custLinFactNeighborY="-11094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6D382E5-86F0-4E18-B74D-0B35816620EC}" type="pres">
      <dgm:prSet presAssocID="{18DB7007-BBC0-4F61-B492-BC23DC5B3711}" presName="level2hierChild" presStyleCnt="0"/>
      <dgm:spPr/>
      <dgm:t>
        <a:bodyPr/>
        <a:lstStyle/>
        <a:p>
          <a:pPr latinLnBrk="1"/>
          <a:endParaRPr lang="ko-KR" altLang="en-US"/>
        </a:p>
      </dgm:t>
    </dgm:pt>
    <dgm:pt modelId="{22406F95-1EFA-4E73-9045-2D13AFF803AF}" type="pres">
      <dgm:prSet presAssocID="{2781F7C1-D8B8-4F97-9168-0751DB0E5D46}" presName="conn2-1" presStyleLbl="parChTrans1D2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53C798D7-5981-4825-B324-E1D364F2380F}" type="pres">
      <dgm:prSet presAssocID="{2781F7C1-D8B8-4F97-9168-0751DB0E5D46}" presName="connTx" presStyleLbl="parChTrans1D2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31E2E1BA-2672-404A-88B2-7FD5F7F26422}" type="pres">
      <dgm:prSet presAssocID="{D4449F93-756F-40F6-9697-9335DF7542ED}" presName="root2" presStyleCnt="0"/>
      <dgm:spPr/>
      <dgm:t>
        <a:bodyPr/>
        <a:lstStyle/>
        <a:p>
          <a:pPr latinLnBrk="1"/>
          <a:endParaRPr lang="ko-KR" altLang="en-US"/>
        </a:p>
      </dgm:t>
    </dgm:pt>
    <dgm:pt modelId="{4276B410-2B20-4BD0-A8D1-04E15971E9C4}" type="pres">
      <dgm:prSet presAssocID="{D4449F93-756F-40F6-9697-9335DF7542ED}" presName="LevelTwoTextNode" presStyleLbl="node2" presStyleIdx="0" presStyleCnt="1" custScaleX="172224" custScaleY="168902" custLinFactNeighborX="496" custLinFactNeighborY="-5349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B3E4038-90EB-41C1-BF74-F032E11BD448}" type="pres">
      <dgm:prSet presAssocID="{D4449F93-756F-40F6-9697-9335DF7542ED}" presName="level3hierChild" presStyleCnt="0"/>
      <dgm:spPr/>
      <dgm:t>
        <a:bodyPr/>
        <a:lstStyle/>
        <a:p>
          <a:pPr latinLnBrk="1"/>
          <a:endParaRPr lang="ko-KR" altLang="en-US"/>
        </a:p>
      </dgm:t>
    </dgm:pt>
    <dgm:pt modelId="{3B23B5CF-AE6E-45ED-B08B-93F1BCFEE815}" type="pres">
      <dgm:prSet presAssocID="{3E6E7A9D-EFE1-451B-BCAA-17CF2C774812}" presName="conn2-1" presStyleLbl="parChTrans1D3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8B38F7C5-A4FE-4F4D-A840-2366970D791D}" type="pres">
      <dgm:prSet presAssocID="{3E6E7A9D-EFE1-451B-BCAA-17CF2C774812}" presName="connTx" presStyleLbl="parChTrans1D3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B4919798-C4CC-4C2E-BFAC-6600FC5D6601}" type="pres">
      <dgm:prSet presAssocID="{22C13396-CB3C-4A88-89F5-7DBEA1216BC0}" presName="root2" presStyleCnt="0"/>
      <dgm:spPr/>
      <dgm:t>
        <a:bodyPr/>
        <a:lstStyle/>
        <a:p>
          <a:pPr latinLnBrk="1"/>
          <a:endParaRPr lang="ko-KR" altLang="en-US"/>
        </a:p>
      </dgm:t>
    </dgm:pt>
    <dgm:pt modelId="{975097A9-9BE3-44B8-BE0D-5597DB6670C2}" type="pres">
      <dgm:prSet presAssocID="{22C13396-CB3C-4A88-89F5-7DBEA1216BC0}" presName="LevelTwoTextNode" presStyleLbl="node3" presStyleIdx="0" presStyleCnt="1" custScaleX="112059" custScaleY="232395" custLinFactNeighborX="291" custLinFactNeighborY="-4601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11F7A20-E0FC-4487-A6DD-E5E3AD1F0FFC}" type="pres">
      <dgm:prSet presAssocID="{22C13396-CB3C-4A88-89F5-7DBEA1216BC0}" presName="level3hierChild" presStyleCnt="0"/>
      <dgm:spPr/>
      <dgm:t>
        <a:bodyPr/>
        <a:lstStyle/>
        <a:p>
          <a:pPr latinLnBrk="1"/>
          <a:endParaRPr lang="ko-KR" altLang="en-US"/>
        </a:p>
      </dgm:t>
    </dgm:pt>
  </dgm:ptLst>
  <dgm:cxnLst>
    <dgm:cxn modelId="{00F81EE7-1094-4A45-BECD-9632FF8BA66D}" type="presOf" srcId="{2781F7C1-D8B8-4F97-9168-0751DB0E5D46}" destId="{53C798D7-5981-4825-B324-E1D364F2380F}" srcOrd="1" destOrd="0" presId="urn:microsoft.com/office/officeart/2005/8/layout/hierarchy2"/>
    <dgm:cxn modelId="{3AF3BAB5-BE40-43D0-86A9-E7CBDAB47145}" type="presOf" srcId="{22C13396-CB3C-4A88-89F5-7DBEA1216BC0}" destId="{975097A9-9BE3-44B8-BE0D-5597DB6670C2}" srcOrd="0" destOrd="0" presId="urn:microsoft.com/office/officeart/2005/8/layout/hierarchy2"/>
    <dgm:cxn modelId="{34A1CDC7-FA1F-4C5E-B0F1-19BFEF6256A2}" type="presOf" srcId="{3E6E7A9D-EFE1-451B-BCAA-17CF2C774812}" destId="{3B23B5CF-AE6E-45ED-B08B-93F1BCFEE815}" srcOrd="0" destOrd="0" presId="urn:microsoft.com/office/officeart/2005/8/layout/hierarchy2"/>
    <dgm:cxn modelId="{E305EBDF-419B-408A-A14E-76070108BEEE}" srcId="{A958E7B6-3CA2-4F82-A2A5-DA4C9E2644F4}" destId="{18DB7007-BBC0-4F61-B492-BC23DC5B3711}" srcOrd="0" destOrd="0" parTransId="{73487C8B-7D7F-40FB-A2C9-B5D29F34209C}" sibTransId="{1CECE40D-C149-493F-8F5F-11A05D384DEC}"/>
    <dgm:cxn modelId="{B20530E9-17A7-44D4-960C-6C3BA8A1A38C}" type="presOf" srcId="{D4449F93-756F-40F6-9697-9335DF7542ED}" destId="{4276B410-2B20-4BD0-A8D1-04E15971E9C4}" srcOrd="0" destOrd="0" presId="urn:microsoft.com/office/officeart/2005/8/layout/hierarchy2"/>
    <dgm:cxn modelId="{8118459A-EEB1-4FA4-9CC2-4662FF5F1DD2}" srcId="{D4449F93-756F-40F6-9697-9335DF7542ED}" destId="{22C13396-CB3C-4A88-89F5-7DBEA1216BC0}" srcOrd="0" destOrd="0" parTransId="{3E6E7A9D-EFE1-451B-BCAA-17CF2C774812}" sibTransId="{EC522804-DD68-4DE1-97F2-8A4154FAE6C4}"/>
    <dgm:cxn modelId="{27A6B21F-F111-4EF4-B469-797DA3567EA7}" srcId="{18DB7007-BBC0-4F61-B492-BC23DC5B3711}" destId="{D4449F93-756F-40F6-9697-9335DF7542ED}" srcOrd="0" destOrd="0" parTransId="{2781F7C1-D8B8-4F97-9168-0751DB0E5D46}" sibTransId="{E22B29E2-D646-42E4-A8CC-ED9776C09C77}"/>
    <dgm:cxn modelId="{B96C8891-BE5B-4D5B-9617-746064741CB0}" type="presOf" srcId="{A958E7B6-3CA2-4F82-A2A5-DA4C9E2644F4}" destId="{1E8C0CBA-84F6-4445-93B6-A929258AC01F}" srcOrd="0" destOrd="0" presId="urn:microsoft.com/office/officeart/2005/8/layout/hierarchy2"/>
    <dgm:cxn modelId="{7DFC0756-AAB3-40FA-9635-8A13C381E6AE}" type="presOf" srcId="{2781F7C1-D8B8-4F97-9168-0751DB0E5D46}" destId="{22406F95-1EFA-4E73-9045-2D13AFF803AF}" srcOrd="0" destOrd="0" presId="urn:microsoft.com/office/officeart/2005/8/layout/hierarchy2"/>
    <dgm:cxn modelId="{04461585-6244-4F36-8419-13C3DEC24CEF}" type="presOf" srcId="{18DB7007-BBC0-4F61-B492-BC23DC5B3711}" destId="{6DB4EA02-4C4F-4337-AC60-493650C360F8}" srcOrd="0" destOrd="0" presId="urn:microsoft.com/office/officeart/2005/8/layout/hierarchy2"/>
    <dgm:cxn modelId="{9D53AA0E-4440-42C3-9D3D-48285AB6DB68}" type="presOf" srcId="{3E6E7A9D-EFE1-451B-BCAA-17CF2C774812}" destId="{8B38F7C5-A4FE-4F4D-A840-2366970D791D}" srcOrd="1" destOrd="0" presId="urn:microsoft.com/office/officeart/2005/8/layout/hierarchy2"/>
    <dgm:cxn modelId="{11C109CF-E527-4F81-9AF9-6E98B2F8553A}" type="presParOf" srcId="{1E8C0CBA-84F6-4445-93B6-A929258AC01F}" destId="{F5B9B04E-0CE3-44C2-A375-6B01AE3960D0}" srcOrd="0" destOrd="0" presId="urn:microsoft.com/office/officeart/2005/8/layout/hierarchy2"/>
    <dgm:cxn modelId="{30860383-48C6-4934-85C3-684895C401C4}" type="presParOf" srcId="{F5B9B04E-0CE3-44C2-A375-6B01AE3960D0}" destId="{6DB4EA02-4C4F-4337-AC60-493650C360F8}" srcOrd="0" destOrd="0" presId="urn:microsoft.com/office/officeart/2005/8/layout/hierarchy2"/>
    <dgm:cxn modelId="{121CE8EA-FE67-4F5E-9A34-9B1B7578B107}" type="presParOf" srcId="{F5B9B04E-0CE3-44C2-A375-6B01AE3960D0}" destId="{26D382E5-86F0-4E18-B74D-0B35816620EC}" srcOrd="1" destOrd="0" presId="urn:microsoft.com/office/officeart/2005/8/layout/hierarchy2"/>
    <dgm:cxn modelId="{EC67BC63-835C-49AC-AAF9-4877D4C8ACF7}" type="presParOf" srcId="{26D382E5-86F0-4E18-B74D-0B35816620EC}" destId="{22406F95-1EFA-4E73-9045-2D13AFF803AF}" srcOrd="0" destOrd="0" presId="urn:microsoft.com/office/officeart/2005/8/layout/hierarchy2"/>
    <dgm:cxn modelId="{951F7D7D-50EA-4D0F-A96B-DFC0323E3076}" type="presParOf" srcId="{22406F95-1EFA-4E73-9045-2D13AFF803AF}" destId="{53C798D7-5981-4825-B324-E1D364F2380F}" srcOrd="0" destOrd="0" presId="urn:microsoft.com/office/officeart/2005/8/layout/hierarchy2"/>
    <dgm:cxn modelId="{9DFB3261-DCA6-4742-82E9-C2C36574444F}" type="presParOf" srcId="{26D382E5-86F0-4E18-B74D-0B35816620EC}" destId="{31E2E1BA-2672-404A-88B2-7FD5F7F26422}" srcOrd="1" destOrd="0" presId="urn:microsoft.com/office/officeart/2005/8/layout/hierarchy2"/>
    <dgm:cxn modelId="{F50D0702-4561-4760-8D7E-E2907894684F}" type="presParOf" srcId="{31E2E1BA-2672-404A-88B2-7FD5F7F26422}" destId="{4276B410-2B20-4BD0-A8D1-04E15971E9C4}" srcOrd="0" destOrd="0" presId="urn:microsoft.com/office/officeart/2005/8/layout/hierarchy2"/>
    <dgm:cxn modelId="{3EA8A51A-C9CC-4A35-8171-1B060AE41CFB}" type="presParOf" srcId="{31E2E1BA-2672-404A-88B2-7FD5F7F26422}" destId="{6B3E4038-90EB-41C1-BF74-F032E11BD448}" srcOrd="1" destOrd="0" presId="urn:microsoft.com/office/officeart/2005/8/layout/hierarchy2"/>
    <dgm:cxn modelId="{3112D175-62DF-43E4-AC9E-5597509F80B2}" type="presParOf" srcId="{6B3E4038-90EB-41C1-BF74-F032E11BD448}" destId="{3B23B5CF-AE6E-45ED-B08B-93F1BCFEE815}" srcOrd="0" destOrd="0" presId="urn:microsoft.com/office/officeart/2005/8/layout/hierarchy2"/>
    <dgm:cxn modelId="{0B174109-FF1D-4A46-92EB-6C1431098984}" type="presParOf" srcId="{3B23B5CF-AE6E-45ED-B08B-93F1BCFEE815}" destId="{8B38F7C5-A4FE-4F4D-A840-2366970D791D}" srcOrd="0" destOrd="0" presId="urn:microsoft.com/office/officeart/2005/8/layout/hierarchy2"/>
    <dgm:cxn modelId="{8A17AB42-F9B4-44AF-8138-796DD10C5DEC}" type="presParOf" srcId="{6B3E4038-90EB-41C1-BF74-F032E11BD448}" destId="{B4919798-C4CC-4C2E-BFAC-6600FC5D6601}" srcOrd="1" destOrd="0" presId="urn:microsoft.com/office/officeart/2005/8/layout/hierarchy2"/>
    <dgm:cxn modelId="{76155CE0-8B1C-4A1A-ADC6-F324CD5C2ED0}" type="presParOf" srcId="{B4919798-C4CC-4C2E-BFAC-6600FC5D6601}" destId="{975097A9-9BE3-44B8-BE0D-5597DB6670C2}" srcOrd="0" destOrd="0" presId="urn:microsoft.com/office/officeart/2005/8/layout/hierarchy2"/>
    <dgm:cxn modelId="{BBC87E9D-2B76-4C2A-A0E0-63316C0E1BCB}" type="presParOf" srcId="{B4919798-C4CC-4C2E-BFAC-6600FC5D6601}" destId="{011F7A20-E0FC-4487-A6DD-E5E3AD1F0FF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B4EA02-4C4F-4337-AC60-493650C360F8}">
      <dsp:nvSpPr>
        <dsp:cNvPr id="0" name=""/>
        <dsp:cNvSpPr/>
      </dsp:nvSpPr>
      <dsp:spPr>
        <a:xfrm>
          <a:off x="0" y="0"/>
          <a:ext cx="2390341" cy="20917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800" kern="1200" dirty="0" smtClean="0"/>
            <a:t>117 Symptomatic preterm neonates who underwent surgical closure (2010.4 ~ 2016.12)</a:t>
          </a:r>
          <a:endParaRPr lang="ko-KR" altLang="en-US" sz="1800" kern="1200" dirty="0"/>
        </a:p>
      </dsp:txBody>
      <dsp:txXfrm>
        <a:off x="61266" y="61266"/>
        <a:ext cx="2267809" cy="1969256"/>
      </dsp:txXfrm>
    </dsp:sp>
    <dsp:sp modelId="{22406F95-1EFA-4E73-9045-2D13AFF803AF}">
      <dsp:nvSpPr>
        <dsp:cNvPr id="0" name=""/>
        <dsp:cNvSpPr/>
      </dsp:nvSpPr>
      <dsp:spPr>
        <a:xfrm rot="21441062">
          <a:off x="2390011" y="999439"/>
          <a:ext cx="617728" cy="64360"/>
        </a:xfrm>
        <a:custGeom>
          <a:avLst/>
          <a:gdLst/>
          <a:ahLst/>
          <a:cxnLst/>
          <a:rect l="0" t="0" r="0" b="0"/>
          <a:pathLst>
            <a:path>
              <a:moveTo>
                <a:pt x="0" y="32180"/>
              </a:moveTo>
              <a:lnTo>
                <a:pt x="617728" y="32180"/>
              </a:lnTo>
            </a:path>
          </a:pathLst>
        </a:custGeom>
        <a:noFill/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800" kern="1200"/>
        </a:p>
      </dsp:txBody>
      <dsp:txXfrm>
        <a:off x="2683431" y="1016176"/>
        <a:ext cx="30886" cy="30886"/>
      </dsp:txXfrm>
    </dsp:sp>
    <dsp:sp modelId="{4276B410-2B20-4BD0-A8D1-04E15971E9C4}">
      <dsp:nvSpPr>
        <dsp:cNvPr id="0" name=""/>
        <dsp:cNvSpPr/>
      </dsp:nvSpPr>
      <dsp:spPr>
        <a:xfrm>
          <a:off x="3007409" y="378506"/>
          <a:ext cx="2605614" cy="1277677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altLang="ko-KR" sz="1800" kern="1200" dirty="0" smtClean="0"/>
            <a:t>The age at operation </a:t>
          </a:r>
        </a:p>
        <a:p>
          <a:pPr lvl="0" algn="ctr" defTabSz="800100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altLang="ko-KR" sz="1800" kern="1200" dirty="0" smtClean="0">
              <a:solidFill>
                <a:schemeClr val="bg1"/>
              </a:solidFill>
            </a:rPr>
            <a:t>≤</a:t>
          </a:r>
          <a:r>
            <a:rPr lang="en-US" altLang="ko-KR" sz="1800" kern="1200" dirty="0" smtClean="0"/>
            <a:t>10 days (Early) vs.</a:t>
          </a:r>
        </a:p>
        <a:p>
          <a:pPr lvl="0" algn="ctr" defTabSz="800100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altLang="ko-KR" sz="1800" kern="1200" dirty="0" smtClean="0"/>
            <a:t>&gt;10 days (Late) </a:t>
          </a:r>
          <a:endParaRPr lang="ko-KR" altLang="en-US" sz="1800" kern="1200" dirty="0"/>
        </a:p>
      </dsp:txBody>
      <dsp:txXfrm>
        <a:off x="3044831" y="415928"/>
        <a:ext cx="2530770" cy="1202833"/>
      </dsp:txXfrm>
    </dsp:sp>
    <dsp:sp modelId="{3B23B5CF-AE6E-45ED-B08B-93F1BCFEE815}">
      <dsp:nvSpPr>
        <dsp:cNvPr id="0" name=""/>
        <dsp:cNvSpPr/>
      </dsp:nvSpPr>
      <dsp:spPr>
        <a:xfrm rot="32308">
          <a:off x="5613010" y="987993"/>
          <a:ext cx="602086" cy="64360"/>
        </a:xfrm>
        <a:custGeom>
          <a:avLst/>
          <a:gdLst/>
          <a:ahLst/>
          <a:cxnLst/>
          <a:rect l="0" t="0" r="0" b="0"/>
          <a:pathLst>
            <a:path>
              <a:moveTo>
                <a:pt x="0" y="32180"/>
              </a:moveTo>
              <a:lnTo>
                <a:pt x="602086" y="32180"/>
              </a:lnTo>
            </a:path>
          </a:pathLst>
        </a:custGeom>
        <a:noFill/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800" kern="1200"/>
        </a:p>
      </dsp:txBody>
      <dsp:txXfrm>
        <a:off x="5899001" y="1005121"/>
        <a:ext cx="30104" cy="30104"/>
      </dsp:txXfrm>
    </dsp:sp>
    <dsp:sp modelId="{975097A9-9BE3-44B8-BE0D-5597DB6670C2}">
      <dsp:nvSpPr>
        <dsp:cNvPr id="0" name=""/>
        <dsp:cNvSpPr/>
      </dsp:nvSpPr>
      <dsp:spPr>
        <a:xfrm>
          <a:off x="6215083" y="144014"/>
          <a:ext cx="1695365" cy="175797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800" kern="1200" dirty="0" smtClean="0"/>
            <a:t>Primary surgical closure vs. Secondary</a:t>
          </a:r>
          <a:endParaRPr lang="ko-KR" altLang="en-US" sz="1800" kern="1200" dirty="0"/>
        </a:p>
      </dsp:txBody>
      <dsp:txXfrm>
        <a:off x="6264739" y="193670"/>
        <a:ext cx="1596053" cy="16586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75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680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7730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317"/>
            <a:ext cx="4114800" cy="908428"/>
          </a:xfrm>
        </p:spPr>
        <p:txBody>
          <a:bodyPr>
            <a:noAutofit/>
          </a:bodyPr>
          <a:lstStyle>
            <a:lvl1pPr algn="l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1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88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06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65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9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72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399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95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16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0D900-04B7-4FEA-91BF-97BCF1F25B41}" type="datetimeFigureOut">
              <a:rPr lang="ko-KR" altLang="en-US" smtClean="0"/>
              <a:t>2017-08-18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206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5496" y="2204864"/>
            <a:ext cx="9073008" cy="1974081"/>
          </a:xfrm>
        </p:spPr>
        <p:txBody>
          <a:bodyPr>
            <a:noAutofit/>
          </a:bodyPr>
          <a:lstStyle/>
          <a:p>
            <a:r>
              <a:rPr lang="en-US" altLang="ko-KR" sz="3800" dirty="0">
                <a:effectLst/>
                <a:latin typeface="+mn-lt"/>
              </a:rPr>
              <a:t>Early Surgical Closure of </a:t>
            </a:r>
            <a:r>
              <a:rPr lang="en-US" altLang="ko-KR" sz="3800" dirty="0" smtClean="0">
                <a:effectLst/>
                <a:latin typeface="+mn-lt"/>
              </a:rPr>
              <a:t/>
            </a:r>
            <a:br>
              <a:rPr lang="en-US" altLang="ko-KR" sz="3800" dirty="0" smtClean="0">
                <a:effectLst/>
                <a:latin typeface="+mn-lt"/>
              </a:rPr>
            </a:br>
            <a:r>
              <a:rPr lang="en-US" altLang="ko-KR" sz="3800" dirty="0" smtClean="0">
                <a:effectLst/>
                <a:latin typeface="+mn-lt"/>
              </a:rPr>
              <a:t>Patent </a:t>
            </a:r>
            <a:r>
              <a:rPr lang="en-US" altLang="ko-KR" sz="3800" dirty="0">
                <a:effectLst/>
                <a:latin typeface="+mn-lt"/>
              </a:rPr>
              <a:t>Ductus Arteriosus </a:t>
            </a:r>
            <a:r>
              <a:rPr lang="en-US" altLang="ko-KR" sz="3800" dirty="0" smtClean="0">
                <a:effectLst/>
                <a:latin typeface="+mn-lt"/>
              </a:rPr>
              <a:t/>
            </a:r>
            <a:br>
              <a:rPr lang="en-US" altLang="ko-KR" sz="3800" dirty="0" smtClean="0">
                <a:effectLst/>
                <a:latin typeface="+mn-lt"/>
              </a:rPr>
            </a:br>
            <a:r>
              <a:rPr lang="en-US" altLang="ko-KR" sz="3800" dirty="0" smtClean="0">
                <a:effectLst/>
                <a:latin typeface="+mn-lt"/>
              </a:rPr>
              <a:t>in </a:t>
            </a:r>
            <a:r>
              <a:rPr lang="en-US" altLang="ko-KR" sz="3800" dirty="0">
                <a:effectLst/>
                <a:latin typeface="+mn-lt"/>
              </a:rPr>
              <a:t>Preterm </a:t>
            </a:r>
            <a:r>
              <a:rPr lang="en-US" altLang="ko-KR" sz="3800" dirty="0" smtClean="0">
                <a:effectLst/>
                <a:latin typeface="+mn-lt"/>
              </a:rPr>
              <a:t>Neonates</a:t>
            </a:r>
            <a:r>
              <a:rPr lang="ko-KR" altLang="en-US" sz="3800" dirty="0" smtClean="0">
                <a:latin typeface="+mn-lt"/>
              </a:rPr>
              <a:t> </a:t>
            </a:r>
            <a:endParaRPr lang="ko-KR" altLang="en-US" sz="3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8492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Purpose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altLang="ko-KR" sz="2500" b="1" dirty="0"/>
              <a:t>Surgical intervention of patent </a:t>
            </a:r>
            <a:r>
              <a:rPr lang="en-US" altLang="ko-KR" sz="2500" b="1" dirty="0" err="1"/>
              <a:t>ductus</a:t>
            </a:r>
            <a:r>
              <a:rPr lang="en-US" altLang="ko-KR" sz="2500" b="1" dirty="0"/>
              <a:t> </a:t>
            </a:r>
            <a:r>
              <a:rPr lang="en-US" altLang="ko-KR" sz="2500" b="1" dirty="0" err="1"/>
              <a:t>arteriosus</a:t>
            </a:r>
            <a:r>
              <a:rPr lang="en-US" altLang="ko-KR" sz="2500" b="1" dirty="0"/>
              <a:t> (PDA) </a:t>
            </a:r>
            <a:r>
              <a:rPr lang="en-US" altLang="ko-KR" sz="2500" dirty="0"/>
              <a:t>is done when pharmacological treatment is contraindicated or fails; however, it remains unclear exactly when to perform surgery. </a:t>
            </a:r>
            <a:endParaRPr lang="en-US" altLang="ko-KR" sz="2500" dirty="0" smtClean="0"/>
          </a:p>
          <a:p>
            <a:pPr>
              <a:lnSpc>
                <a:spcPct val="120000"/>
              </a:lnSpc>
            </a:pPr>
            <a:endParaRPr lang="en-US" altLang="ko-KR" sz="2500" dirty="0" smtClean="0"/>
          </a:p>
          <a:p>
            <a:pPr>
              <a:lnSpc>
                <a:spcPct val="120000"/>
              </a:lnSpc>
            </a:pPr>
            <a:r>
              <a:rPr lang="en-US" altLang="ko-KR" sz="2500" dirty="0"/>
              <a:t>W</a:t>
            </a:r>
            <a:r>
              <a:rPr lang="en-US" altLang="ko-KR" sz="2500" dirty="0" smtClean="0"/>
              <a:t>e </a:t>
            </a:r>
            <a:r>
              <a:rPr lang="en-US" altLang="ko-KR" sz="2500" dirty="0"/>
              <a:t>attempt to </a:t>
            </a:r>
            <a:r>
              <a:rPr lang="en-US" altLang="ko-KR" sz="2500" b="1" dirty="0"/>
              <a:t>evaluate the outcome of surgical treatment for PDA in preterm neonates according to the age </a:t>
            </a:r>
            <a:r>
              <a:rPr lang="en-US" altLang="ko-KR" sz="2500" b="1" dirty="0" smtClean="0"/>
              <a:t>at operation</a:t>
            </a:r>
            <a:r>
              <a:rPr lang="en-US" altLang="ko-KR" sz="2500" dirty="0" smtClean="0"/>
              <a:t> </a:t>
            </a:r>
            <a:r>
              <a:rPr lang="en-US" altLang="ko-KR" sz="2500" dirty="0"/>
              <a:t>and the preoperative pharmacological treatment.</a:t>
            </a:r>
          </a:p>
          <a:p>
            <a:pPr>
              <a:lnSpc>
                <a:spcPct val="120000"/>
              </a:lnSpc>
            </a:pPr>
            <a:endParaRPr lang="ko-KR" altLang="en-US" sz="2500" dirty="0"/>
          </a:p>
        </p:txBody>
      </p:sp>
    </p:spTree>
    <p:extLst>
      <p:ext uri="{BB962C8B-B14F-4D97-AF65-F5344CB8AC3E}">
        <p14:creationId xmlns:p14="http://schemas.microsoft.com/office/powerpoint/2010/main" val="335701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3501008"/>
            <a:ext cx="8548584" cy="316835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/>
              <a:t>In-hospital </a:t>
            </a:r>
            <a:r>
              <a:rPr lang="en-US" altLang="ko-KR" sz="2400" b="1" dirty="0"/>
              <a:t>outcomes </a:t>
            </a:r>
            <a:r>
              <a:rPr lang="en-US" altLang="ko-KR" sz="2400" dirty="0"/>
              <a:t>of the </a:t>
            </a:r>
            <a:r>
              <a:rPr lang="en-US" altLang="ko-KR" sz="2400" dirty="0" smtClean="0"/>
              <a:t>treatment 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 smtClean="0"/>
              <a:t>according </a:t>
            </a:r>
            <a:r>
              <a:rPr lang="en-US" altLang="ko-KR" sz="2000" dirty="0"/>
              <a:t>to the timing of the </a:t>
            </a:r>
            <a:r>
              <a:rPr lang="en-US" altLang="ko-KR" sz="2000" dirty="0" smtClean="0"/>
              <a:t>surgery</a:t>
            </a:r>
          </a:p>
          <a:p>
            <a:pPr>
              <a:lnSpc>
                <a:spcPct val="150000"/>
              </a:lnSpc>
            </a:pPr>
            <a:r>
              <a:rPr lang="en-US" altLang="ko-KR" sz="2400" dirty="0" smtClean="0"/>
              <a:t>Subgroup analysis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altLang="ko-KR" sz="2000" dirty="0" smtClean="0"/>
              <a:t>primary surgical closure group vs.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altLang="ko-KR" sz="2000" dirty="0"/>
              <a:t>	</a:t>
            </a:r>
            <a:r>
              <a:rPr lang="en-US" altLang="ko-KR" sz="2000" dirty="0" smtClean="0"/>
              <a:t>secondary closure group (surgery after medical failure)</a:t>
            </a:r>
            <a:endParaRPr lang="en-US" altLang="ko-KR" sz="2400" dirty="0" smtClean="0"/>
          </a:p>
          <a:p>
            <a:pPr>
              <a:lnSpc>
                <a:spcPct val="150000"/>
              </a:lnSpc>
            </a:pPr>
            <a:r>
              <a:rPr lang="en-US" altLang="ko-KR" sz="2400" b="1" dirty="0" smtClean="0"/>
              <a:t>Predictors </a:t>
            </a:r>
            <a:r>
              <a:rPr lang="en-US" altLang="ko-KR" sz="2400" b="1" dirty="0"/>
              <a:t>of </a:t>
            </a:r>
            <a:r>
              <a:rPr lang="en-US" altLang="ko-KR" sz="2400" b="1" dirty="0" smtClean="0"/>
              <a:t>mortality</a:t>
            </a:r>
            <a:endParaRPr lang="en-US" altLang="ko-KR" sz="2400" b="1" dirty="0"/>
          </a:p>
        </p:txBody>
      </p:sp>
      <p:sp>
        <p:nvSpPr>
          <p:cNvPr id="4" name="직사각형 3"/>
          <p:cNvSpPr/>
          <p:nvPr/>
        </p:nvSpPr>
        <p:spPr>
          <a:xfrm>
            <a:off x="570264" y="980728"/>
            <a:ext cx="8322216" cy="238185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5" name="다이어그램 4"/>
          <p:cNvGraphicFramePr/>
          <p:nvPr>
            <p:extLst>
              <p:ext uri="{D42A27DB-BD31-4B8C-83A1-F6EECF244321}">
                <p14:modId xmlns:p14="http://schemas.microsoft.com/office/powerpoint/2010/main" val="860744437"/>
              </p:ext>
            </p:extLst>
          </p:nvPr>
        </p:nvGraphicFramePr>
        <p:xfrm>
          <a:off x="772509" y="1124744"/>
          <a:ext cx="7910449" cy="2115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735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172819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40000"/>
              </a:lnSpc>
            </a:pPr>
            <a:r>
              <a:rPr lang="en-US" altLang="ko-KR" dirty="0"/>
              <a:t>No immediate intraoperative operative mortality or complication. </a:t>
            </a:r>
            <a:endParaRPr lang="ko-KR" altLang="en-US" dirty="0"/>
          </a:p>
          <a:p>
            <a:pPr>
              <a:lnSpc>
                <a:spcPct val="140000"/>
              </a:lnSpc>
            </a:pPr>
            <a:r>
              <a:rPr lang="en-US" altLang="ko-KR" dirty="0" smtClean="0"/>
              <a:t>Early </a:t>
            </a:r>
            <a:r>
              <a:rPr lang="en-US" altLang="ko-KR" dirty="0" smtClean="0"/>
              <a:t>(</a:t>
            </a:r>
            <a:r>
              <a:rPr lang="ko-KR" altLang="en-US" dirty="0" smtClean="0"/>
              <a:t>≤</a:t>
            </a:r>
            <a:r>
              <a:rPr lang="en-US" altLang="ko-KR" dirty="0" smtClean="0"/>
              <a:t>10</a:t>
            </a:r>
            <a:r>
              <a:rPr lang="ko-KR" altLang="en-US" dirty="0" smtClean="0"/>
              <a:t> </a:t>
            </a:r>
            <a:r>
              <a:rPr lang="en-US" altLang="ko-KR" dirty="0" smtClean="0"/>
              <a:t>days) vs. Late surgery group (&gt;10 days)</a:t>
            </a:r>
          </a:p>
          <a:p>
            <a:pPr lvl="1">
              <a:lnSpc>
                <a:spcPct val="140000"/>
              </a:lnSpc>
            </a:pPr>
            <a:r>
              <a:rPr lang="en-US" altLang="ko-KR" dirty="0" smtClean="0"/>
              <a:t>Late </a:t>
            </a:r>
            <a:r>
              <a:rPr lang="en-US" altLang="ko-KR" dirty="0"/>
              <a:t>group </a:t>
            </a:r>
            <a:r>
              <a:rPr lang="en-US" altLang="ko-KR" dirty="0" smtClean="0"/>
              <a:t>: increased </a:t>
            </a:r>
            <a:r>
              <a:rPr lang="en-US" altLang="ko-KR" dirty="0"/>
              <a:t>incidence in bronchopulmonary </a:t>
            </a:r>
            <a:r>
              <a:rPr lang="en-US" altLang="ko-KR" dirty="0" smtClean="0"/>
              <a:t>dysplasia (p=0.017</a:t>
            </a:r>
            <a:r>
              <a:rPr lang="en-US" altLang="ko-KR" dirty="0"/>
              <a:t>) and pneumonia </a:t>
            </a:r>
            <a:r>
              <a:rPr lang="en-US" altLang="ko-KR" dirty="0" smtClean="0"/>
              <a:t>(p=0.065).</a:t>
            </a:r>
          </a:p>
          <a:p>
            <a:pPr>
              <a:lnSpc>
                <a:spcPct val="140000"/>
              </a:lnSpc>
            </a:pPr>
            <a:endParaRPr lang="en-US" altLang="ko-KR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411949"/>
              </p:ext>
            </p:extLst>
          </p:nvPr>
        </p:nvGraphicFramePr>
        <p:xfrm>
          <a:off x="755576" y="2953573"/>
          <a:ext cx="7768675" cy="3715786"/>
        </p:xfrm>
        <a:graphic>
          <a:graphicData uri="http://schemas.openxmlformats.org/drawingml/2006/table">
            <a:tbl>
              <a:tblPr/>
              <a:tblGrid>
                <a:gridCol w="3806627"/>
                <a:gridCol w="1368152"/>
                <a:gridCol w="1191437"/>
                <a:gridCol w="1402459"/>
              </a:tblGrid>
              <a:tr h="415045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Early</a:t>
                      </a:r>
                      <a:r>
                        <a:rPr lang="ko-KR" alt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ko-KR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(n=</a:t>
                      </a:r>
                      <a:r>
                        <a:rPr lang="en-US" altLang="ko-KR" sz="18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ko-KR" sz="18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56)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vs. 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Late (</a:t>
                      </a:r>
                      <a:r>
                        <a:rPr lang="en-US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n=61) </a:t>
                      </a:r>
                      <a:endParaRPr lang="en-US" sz="1200" dirty="0">
                        <a:effectLst/>
                      </a:endParaRPr>
                    </a:p>
                  </a:txBody>
                  <a:tcPr marL="49410" marR="49410" marT="24705" marB="2470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Odds Ratio</a:t>
                      </a:r>
                      <a:endParaRPr lang="en-US" sz="1200" dirty="0">
                        <a:effectLst/>
                      </a:endParaRPr>
                    </a:p>
                  </a:txBody>
                  <a:tcPr marL="49410" marR="49410" marT="24705" marB="2470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Χ</a:t>
                      </a:r>
                      <a:r>
                        <a:rPr lang="el-GR" sz="1100" b="1" i="0" u="none" strike="noStrike" baseline="300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l-GR" sz="1200" dirty="0">
                        <a:effectLst/>
                      </a:endParaRPr>
                    </a:p>
                  </a:txBody>
                  <a:tcPr marL="49410" marR="49410" marT="24705" marB="2470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 value</a:t>
                      </a:r>
                      <a:endParaRPr lang="en-US" sz="1200" dirty="0">
                        <a:effectLst/>
                      </a:endParaRPr>
                    </a:p>
                  </a:txBody>
                  <a:tcPr marL="49410" marR="49410" marT="24705" marB="2470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66749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Bronchopulmonary dysplasia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410" marR="49410" marT="24705" marB="2470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3.35</a:t>
                      </a:r>
                      <a:endParaRPr lang="ko-KR" alt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5.69</a:t>
                      </a:r>
                      <a:endParaRPr lang="ko-KR" alt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0.017</a:t>
                      </a:r>
                      <a:endParaRPr lang="ko-KR" alt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66749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   Moderate to Severe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410" marR="49410" marT="24705" marB="2470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2.06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3.56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0.059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66749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Use of Steroid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410" marR="49410" marT="24705" marB="2470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6.28</a:t>
                      </a:r>
                      <a:endParaRPr lang="ko-KR" alt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9.35</a:t>
                      </a:r>
                      <a:endParaRPr lang="ko-KR" alt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0.002</a:t>
                      </a:r>
                      <a:endParaRPr lang="ko-KR" alt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66749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Pneumonia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410" marR="49410" marT="24705" marB="2470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4.08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3.40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0.065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66749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Necrotizing enterocolitis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410" marR="49410" marT="24705" marB="2470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0.21</a:t>
                      </a:r>
                      <a:endParaRPr lang="ko-KR" altLang="en-US" sz="120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6.01</a:t>
                      </a:r>
                      <a:endParaRPr lang="ko-KR" alt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0.014</a:t>
                      </a:r>
                      <a:endParaRPr lang="ko-KR" alt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66749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Mortality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410" marR="49410" marT="24705" marB="2470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0.36</a:t>
                      </a:r>
                      <a:endParaRPr lang="ko-KR" alt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410" marR="49410" marT="24705" marB="2470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3.84</a:t>
                      </a:r>
                      <a:endParaRPr lang="ko-KR" alt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410" marR="49410" marT="24705" marB="2470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0.050</a:t>
                      </a:r>
                      <a:endParaRPr lang="ko-KR" alt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410" marR="49410" marT="24705" marB="2470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66749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Intraventricular hemorrhage</a:t>
                      </a:r>
                      <a:endParaRPr lang="en-US" sz="1200" dirty="0">
                        <a:effectLst/>
                      </a:endParaRPr>
                    </a:p>
                  </a:txBody>
                  <a:tcPr marL="49410" marR="49410" marT="24705" marB="2470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0.107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749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Acute kidney injury</a:t>
                      </a:r>
                      <a:endParaRPr lang="en-US" sz="1200" dirty="0">
                        <a:effectLst/>
                      </a:endParaRPr>
                    </a:p>
                  </a:txBody>
                  <a:tcPr marL="49410" marR="49410" marT="24705" marB="2470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0.470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749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Sepsis</a:t>
                      </a:r>
                      <a:endParaRPr lang="en-US" sz="1200" dirty="0">
                        <a:effectLst/>
                      </a:endParaRPr>
                    </a:p>
                  </a:txBody>
                  <a:tcPr marL="49410" marR="49410" marT="24705" marB="2470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0.190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9882" marR="9882" marT="29646" marB="29646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78500" y="393294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83251" y="902047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855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24745"/>
            <a:ext cx="8229600" cy="1296144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en-US" altLang="ko-KR" sz="2000" dirty="0" smtClean="0"/>
              <a:t>Subgroup analysis (Primary surgery vs. Surgery after medication)</a:t>
            </a:r>
          </a:p>
          <a:p>
            <a:pPr lvl="1">
              <a:lnSpc>
                <a:spcPct val="140000"/>
              </a:lnSpc>
            </a:pPr>
            <a:r>
              <a:rPr lang="en-US" altLang="ko-KR" sz="1600" dirty="0" smtClean="0"/>
              <a:t>Early (10 days) primary surgical closure group : fewer  bronchopulmonary dysplasia (p=0.004) and pneumonia (p=0.023)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78500" y="393294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806694"/>
              </p:ext>
            </p:extLst>
          </p:nvPr>
        </p:nvGraphicFramePr>
        <p:xfrm>
          <a:off x="683251" y="2564904"/>
          <a:ext cx="7859216" cy="3930716"/>
        </p:xfrm>
        <a:graphic>
          <a:graphicData uri="http://schemas.openxmlformats.org/drawingml/2006/table">
            <a:tbl>
              <a:tblPr/>
              <a:tblGrid>
                <a:gridCol w="4242208"/>
                <a:gridCol w="1406700"/>
                <a:gridCol w="1094100"/>
                <a:gridCol w="1116208"/>
              </a:tblGrid>
              <a:tr h="559749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Primary </a:t>
                      </a:r>
                      <a:r>
                        <a:rPr lang="en-US" sz="17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17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n=40)</a:t>
                      </a:r>
                      <a:r>
                        <a:rPr lang="en-US" sz="17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7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US" sz="17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Secondary (</a:t>
                      </a:r>
                      <a:r>
                        <a:rPr lang="en-US" sz="17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n=16) </a:t>
                      </a:r>
                      <a:endParaRPr lang="en-US" sz="1700" b="1" i="0" u="none" strike="noStrike" dirty="0" smtClean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 </a:t>
                      </a:r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the </a:t>
                      </a:r>
                      <a:r>
                        <a:rPr lang="en-US" sz="17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Early </a:t>
                      </a:r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  <a:r>
                        <a:rPr lang="en-US" sz="17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roup</a:t>
                      </a:r>
                      <a:endParaRPr lang="en-US" sz="1200" dirty="0"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Odds Ratio</a:t>
                      </a:r>
                      <a:endParaRPr lang="en-US" sz="1200" dirty="0"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Χ</a:t>
                      </a:r>
                      <a:r>
                        <a:rPr lang="el-GR" sz="1000" b="1" i="0" u="none" strike="noStrike" baseline="300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l-GR" sz="1200" dirty="0"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 value</a:t>
                      </a:r>
                      <a:endParaRPr lang="en-US" sz="1200" dirty="0"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36336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Bronchopulmonary dysplasia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1.60</a:t>
                      </a:r>
                      <a:endParaRPr lang="ko-KR" altLang="en-US" sz="12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8.20</a:t>
                      </a:r>
                      <a:endParaRPr lang="ko-KR" altLang="en-US" sz="12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0.004</a:t>
                      </a:r>
                      <a:endParaRPr lang="ko-KR" altLang="en-US" sz="12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6336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   Moderate to Severe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2.69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2.58</a:t>
                      </a:r>
                      <a:endParaRPr lang="ko-KR" altLang="en-US" sz="12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0.108</a:t>
                      </a:r>
                      <a:endParaRPr lang="ko-KR" altLang="en-US" sz="12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6336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Use of Steroid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1.23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7.93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0.020</a:t>
                      </a:r>
                      <a:endParaRPr lang="ko-KR" altLang="en-US" sz="12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6336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Pneumonia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1.14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5.19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0.023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6336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Necrotizing enterocolitis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7.00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8.25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0.004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6336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Intraventricular hemorrhage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0.12</a:t>
                      </a:r>
                      <a:endParaRPr lang="ko-KR" altLang="en-US" sz="12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4.82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0.028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6336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Sepsis</a:t>
                      </a:r>
                      <a:endParaRPr lang="en-US" sz="1200" dirty="0"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</a:t>
                      </a:r>
                      <a:endParaRPr lang="ko-KR" altLang="en-US" sz="1200"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6336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Retinopathy of prematurity</a:t>
                      </a:r>
                      <a:endParaRPr lang="en-US" sz="1200"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0.299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6336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Acute kidney injury</a:t>
                      </a:r>
                      <a:endParaRPr lang="en-US" sz="1200" dirty="0"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0.206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9839" marR="9839" marT="29517" marB="29517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6336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Mortality</a:t>
                      </a:r>
                      <a:endParaRPr lang="en-US" sz="1200" dirty="0"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0.082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49195" marR="49195" marT="24598" marB="2459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83251" y="897361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98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43409"/>
            <a:ext cx="8229600" cy="1033463"/>
          </a:xfrm>
        </p:spPr>
        <p:txBody>
          <a:bodyPr>
            <a:normAutofit/>
          </a:bodyPr>
          <a:lstStyle/>
          <a:p>
            <a:r>
              <a:rPr lang="en-US" altLang="ko-KR" sz="2000" dirty="0" smtClean="0"/>
              <a:t>Bronchopulmonary </a:t>
            </a:r>
            <a:r>
              <a:rPr lang="en-US" altLang="ko-KR" sz="2000" dirty="0"/>
              <a:t>dysplasia and pneumonia 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    - Associated </a:t>
            </a:r>
            <a:r>
              <a:rPr lang="en-US" altLang="ko-KR" sz="2000" dirty="0"/>
              <a:t>with an increased risk of </a:t>
            </a:r>
            <a:r>
              <a:rPr lang="en-US" altLang="ko-KR" sz="2000" dirty="0" smtClean="0"/>
              <a:t>mortality </a:t>
            </a:r>
            <a:r>
              <a:rPr lang="en-US" altLang="ko-KR" sz="2000" dirty="0"/>
              <a:t> </a:t>
            </a:r>
            <a:endParaRPr lang="en-US" altLang="ko-KR" sz="2000" dirty="0" smtClean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945297"/>
              </p:ext>
            </p:extLst>
          </p:nvPr>
        </p:nvGraphicFramePr>
        <p:xfrm>
          <a:off x="539551" y="2276872"/>
          <a:ext cx="8280921" cy="2582715"/>
        </p:xfrm>
        <a:graphic>
          <a:graphicData uri="http://schemas.openxmlformats.org/drawingml/2006/table">
            <a:tbl>
              <a:tblPr/>
              <a:tblGrid>
                <a:gridCol w="4104456"/>
                <a:gridCol w="1224136"/>
                <a:gridCol w="1728192"/>
                <a:gridCol w="1224137"/>
              </a:tblGrid>
              <a:tr h="439195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Postoperative outcomes</a:t>
                      </a:r>
                      <a:endParaRPr lang="en-US" sz="1800" dirty="0"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β</a:t>
                      </a:r>
                      <a:endParaRPr lang="el-GR" sz="1800" dirty="0"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Odds Ratio</a:t>
                      </a:r>
                      <a:endParaRPr lang="en-US" sz="1800" dirty="0"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 value</a:t>
                      </a:r>
                      <a:endParaRPr lang="en-US" sz="1800" dirty="0"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28704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Bronchopulmonary dysplasia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28.6 (5.3-166.7)</a:t>
                      </a:r>
                      <a:endParaRPr lang="ko-KR" altLang="en-US" sz="18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0.000</a:t>
                      </a:r>
                      <a:endParaRPr lang="ko-KR" altLang="en-US" sz="18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031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8704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Pneumonia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3.1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22.4 (2.4-206.8)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0.006</a:t>
                      </a:r>
                      <a:endParaRPr lang="ko-KR" altLang="en-US" sz="18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8704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Hypotension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1.9</a:t>
                      </a:r>
                      <a:endParaRPr lang="ko-KR" altLang="en-US" sz="18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6.38 (1.4-28.2)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0.014</a:t>
                      </a:r>
                      <a:endParaRPr lang="ko-KR" altLang="en-US" sz="18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8704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Pulmonary hypertension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1.9</a:t>
                      </a:r>
                      <a:endParaRPr lang="ko-KR" altLang="en-US" sz="18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6.5 (1.3-33.1)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0.025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8704"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Sepsis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1.8</a:t>
                      </a:r>
                      <a:endParaRPr lang="ko-KR" altLang="en-US" sz="18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6.0 (1.2-30.3)</a:t>
                      </a:r>
                      <a:endParaRPr lang="ko-KR" altLang="en-US" sz="18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0.031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9302" marR="49302" marT="24651" marB="24651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58850" y="496027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5152407"/>
            <a:ext cx="8467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Valuables not significant : acute kidney injury, mean age at operation, gestational age, body weight, early surgical occlusion, primary occlusion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5286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dirty="0"/>
              <a:t>Early occlusion (age at operation ≤ 10 days) of PDA </a:t>
            </a:r>
            <a:r>
              <a:rPr lang="en-US" altLang="ko-KR" sz="2000" dirty="0"/>
              <a:t>in </a:t>
            </a:r>
            <a:r>
              <a:rPr lang="en-US" altLang="ko-KR" sz="2000" b="1" dirty="0"/>
              <a:t>symptomatic preterm neonates </a:t>
            </a:r>
            <a:r>
              <a:rPr lang="en-US" altLang="ko-KR" sz="2000" dirty="0"/>
              <a:t>is associated with </a:t>
            </a:r>
            <a:r>
              <a:rPr lang="en-US" altLang="ko-KR" sz="2000" b="1" dirty="0"/>
              <a:t>fewer</a:t>
            </a:r>
            <a:r>
              <a:rPr lang="en-US" altLang="ko-KR" sz="2000" dirty="0"/>
              <a:t> incidence of </a:t>
            </a:r>
            <a:r>
              <a:rPr lang="en-US" altLang="ko-KR" sz="2000" b="1" dirty="0"/>
              <a:t>pulmonary complications. </a:t>
            </a:r>
            <a:endParaRPr lang="en-US" altLang="ko-KR" sz="2000" b="1" dirty="0" smtClean="0"/>
          </a:p>
          <a:p>
            <a:pPr>
              <a:lnSpc>
                <a:spcPct val="150000"/>
              </a:lnSpc>
            </a:pPr>
            <a:endParaRPr lang="en-US" altLang="ko-KR" sz="2000" dirty="0" smtClean="0"/>
          </a:p>
          <a:p>
            <a:pPr>
              <a:lnSpc>
                <a:spcPct val="150000"/>
              </a:lnSpc>
            </a:pPr>
            <a:r>
              <a:rPr lang="en-US" altLang="ko-KR" sz="2000" dirty="0" smtClean="0"/>
              <a:t>Pulmonary </a:t>
            </a:r>
            <a:r>
              <a:rPr lang="en-US" altLang="ko-KR" sz="2000" dirty="0"/>
              <a:t>complications were associated with </a:t>
            </a:r>
            <a:r>
              <a:rPr lang="en-US" altLang="ko-KR" sz="2000" b="1" dirty="0"/>
              <a:t>an increased risk for </a:t>
            </a:r>
            <a:r>
              <a:rPr lang="en-US" altLang="ko-KR" sz="2000" b="1" dirty="0" smtClean="0"/>
              <a:t>mortality.</a:t>
            </a:r>
          </a:p>
          <a:p>
            <a:pPr>
              <a:lnSpc>
                <a:spcPct val="150000"/>
              </a:lnSpc>
            </a:pPr>
            <a:endParaRPr lang="en-US" altLang="ko-KR" sz="2000" dirty="0" smtClean="0"/>
          </a:p>
          <a:p>
            <a:pPr>
              <a:lnSpc>
                <a:spcPct val="150000"/>
              </a:lnSpc>
            </a:pPr>
            <a:r>
              <a:rPr lang="en-US" altLang="ko-KR" sz="2000" b="1" dirty="0"/>
              <a:t>E</a:t>
            </a:r>
            <a:r>
              <a:rPr lang="en-US" altLang="ko-KR" sz="2000" b="1" dirty="0" smtClean="0"/>
              <a:t>arly </a:t>
            </a:r>
            <a:r>
              <a:rPr lang="en-US" altLang="ko-KR" sz="2000" b="1" dirty="0"/>
              <a:t>surgical closure of PDA when indicated may improve respiratory outcomes </a:t>
            </a:r>
            <a:r>
              <a:rPr lang="en-US" altLang="ko-KR" sz="2000" dirty="0"/>
              <a:t>of symptomatic preterm neonates with an acceptable safety</a:t>
            </a:r>
            <a:r>
              <a:rPr lang="en-US" altLang="ko-KR" sz="2000" dirty="0" smtClean="0"/>
              <a:t>.</a:t>
            </a: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186299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2830</TotalTime>
  <Words>434</Words>
  <Application>Microsoft Office PowerPoint</Application>
  <PresentationFormat>화면 슬라이드 쇼(4:3)</PresentationFormat>
  <Paragraphs>129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맑은 고딕</vt:lpstr>
      <vt:lpstr>Arial</vt:lpstr>
      <vt:lpstr>Calibri</vt:lpstr>
      <vt:lpstr>Office 테마</vt:lpstr>
      <vt:lpstr>Early Surgical Closure of  Patent Ductus Arteriosus  in Preterm Neonates </vt:lpstr>
      <vt:lpstr>Purpose</vt:lpstr>
      <vt:lpstr>Methods</vt:lpstr>
      <vt:lpstr>Results</vt:lpstr>
      <vt:lpstr>Results</vt:lpstr>
      <vt:lpstr>Results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DM300T3A</dc:creator>
  <cp:lastModifiedBy>LG</cp:lastModifiedBy>
  <cp:revision>18</cp:revision>
  <dcterms:created xsi:type="dcterms:W3CDTF">2017-07-25T23:31:23Z</dcterms:created>
  <dcterms:modified xsi:type="dcterms:W3CDTF">2017-08-18T12:40:48Z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D:\바탕화면\원외 위원회 활동\학술위원회 - 흉부외과\대한흉부심장혈관외과학회 제49차 추계학술대회 - 소아분야 초록 template.pptx</vt:lpwstr>
  </property>
</Properties>
</file>