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53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3091-647C-44BB-9621-B794F4214B86}" type="datetimeFigureOut">
              <a:rPr lang="ko-KR" altLang="en-US" smtClean="0"/>
              <a:t>2017-08-20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B899A-C389-4CA4-8384-9112CBF57C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4489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3091-647C-44BB-9621-B794F4214B86}" type="datetimeFigureOut">
              <a:rPr lang="ko-KR" altLang="en-US" smtClean="0"/>
              <a:t>2017-08-21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B899A-C389-4CA4-8384-9112CBF57C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7374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3091-647C-44BB-9621-B794F4214B86}" type="datetimeFigureOut">
              <a:rPr lang="ko-KR" altLang="en-US" smtClean="0"/>
              <a:t>2017-08-21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B899A-C389-4CA4-8384-9112CBF57C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0875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3091-647C-44BB-9621-B794F4214B86}" type="datetimeFigureOut">
              <a:rPr lang="ko-KR" altLang="en-US" smtClean="0"/>
              <a:t>2017-08-21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B899A-C389-4CA4-8384-9112CBF57C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2429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3091-647C-44BB-9621-B794F4214B86}" type="datetimeFigureOut">
              <a:rPr lang="ko-KR" altLang="en-US" smtClean="0"/>
              <a:t>2017-08-21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B899A-C389-4CA4-8384-9112CBF57C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76624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3091-647C-44BB-9621-B794F4214B86}" type="datetimeFigureOut">
              <a:rPr lang="ko-KR" altLang="en-US" smtClean="0"/>
              <a:t>2017-08-21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B899A-C389-4CA4-8384-9112CBF57C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1598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3091-647C-44BB-9621-B794F4214B86}" type="datetimeFigureOut">
              <a:rPr lang="ko-KR" altLang="en-US" smtClean="0"/>
              <a:t>2017-08-21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B899A-C389-4CA4-8384-9112CBF57C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0863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3091-647C-44BB-9621-B794F4214B86}" type="datetimeFigureOut">
              <a:rPr lang="ko-KR" altLang="en-US" smtClean="0"/>
              <a:t>2017-08-21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B899A-C389-4CA4-8384-9112CBF57C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4676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3091-647C-44BB-9621-B794F4214B86}" type="datetimeFigureOut">
              <a:rPr lang="ko-KR" altLang="en-US" smtClean="0"/>
              <a:t>2017-08-21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B899A-C389-4CA4-8384-9112CBF57C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21592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3091-647C-44BB-9621-B794F4214B86}" type="datetimeFigureOut">
              <a:rPr lang="ko-KR" altLang="en-US" smtClean="0"/>
              <a:t>2017-08-21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B899A-C389-4CA4-8384-9112CBF57C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858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3091-647C-44BB-9621-B794F4214B86}" type="datetimeFigureOut">
              <a:rPr lang="ko-KR" altLang="en-US" smtClean="0"/>
              <a:t>2017-08-21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B899A-C389-4CA4-8384-9112CBF57C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6115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E3091-647C-44BB-9621-B794F4214B86}" type="datetimeFigureOut">
              <a:rPr lang="ko-KR" altLang="en-US" smtClean="0"/>
              <a:t>2017-08-20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B899A-C389-4CA4-8384-9112CBF57C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8003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692696"/>
            <a:ext cx="7772400" cy="2619722"/>
          </a:xfrm>
        </p:spPr>
        <p:txBody>
          <a:bodyPr>
            <a:noAutofit/>
          </a:bodyPr>
          <a:lstStyle/>
          <a:p>
            <a:r>
              <a:rPr lang="en-US" altLang="ko-KR" sz="3200" b="1" dirty="0"/>
              <a:t>Ventricular assist device is a feasible option for cardiac support in palliated circulation with systemic arterial or venous blood as a major source for pulmonary blood flow in children</a:t>
            </a:r>
            <a:endParaRPr lang="ko-KR" altLang="en-US" sz="3200" b="1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717032"/>
            <a:ext cx="6400800" cy="259228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30000"/>
              </a:lnSpc>
            </a:pPr>
            <a:r>
              <a:rPr lang="en-US" altLang="ko-KR" b="1" dirty="0" smtClean="0">
                <a:solidFill>
                  <a:schemeClr val="tx1"/>
                </a:solidFill>
              </a:rPr>
              <a:t>Division of Pediatric Cardiac Surgery, </a:t>
            </a:r>
            <a:r>
              <a:rPr lang="en-US" altLang="ko-KR" b="1" dirty="0" err="1" smtClean="0">
                <a:solidFill>
                  <a:schemeClr val="tx1"/>
                </a:solidFill>
              </a:rPr>
              <a:t>Asan</a:t>
            </a:r>
            <a:r>
              <a:rPr lang="en-US" altLang="ko-KR" b="1" dirty="0" smtClean="0">
                <a:solidFill>
                  <a:schemeClr val="tx1"/>
                </a:solidFill>
              </a:rPr>
              <a:t> Medical Center</a:t>
            </a:r>
          </a:p>
          <a:p>
            <a:pPr>
              <a:lnSpc>
                <a:spcPct val="130000"/>
              </a:lnSpc>
            </a:pPr>
            <a:r>
              <a:rPr lang="en-US" altLang="ko-KR" b="1" dirty="0">
                <a:solidFill>
                  <a:schemeClr val="tx1"/>
                </a:solidFill>
              </a:rPr>
              <a:t>Young </a:t>
            </a:r>
            <a:r>
              <a:rPr lang="en-US" altLang="ko-KR" b="1" dirty="0" err="1">
                <a:solidFill>
                  <a:schemeClr val="tx1"/>
                </a:solidFill>
              </a:rPr>
              <a:t>Hwa</a:t>
            </a:r>
            <a:r>
              <a:rPr lang="en-US" altLang="ko-KR" b="1" dirty="0">
                <a:solidFill>
                  <a:schemeClr val="tx1"/>
                </a:solidFill>
              </a:rPr>
              <a:t> Lee, </a:t>
            </a:r>
            <a:r>
              <a:rPr lang="en-US" altLang="ko-KR" b="1" dirty="0" err="1">
                <a:solidFill>
                  <a:schemeClr val="tx1"/>
                </a:solidFill>
              </a:rPr>
              <a:t>Hye</a:t>
            </a:r>
            <a:r>
              <a:rPr lang="en-US" altLang="ko-KR" b="1" dirty="0">
                <a:solidFill>
                  <a:schemeClr val="tx1"/>
                </a:solidFill>
              </a:rPr>
              <a:t> Jin Park, So </a:t>
            </a:r>
            <a:r>
              <a:rPr lang="en-US" altLang="ko-KR" b="1" dirty="0" err="1">
                <a:solidFill>
                  <a:schemeClr val="tx1"/>
                </a:solidFill>
              </a:rPr>
              <a:t>Yeon</a:t>
            </a:r>
            <a:r>
              <a:rPr lang="en-US" altLang="ko-KR" b="1" dirty="0">
                <a:solidFill>
                  <a:schemeClr val="tx1"/>
                </a:solidFill>
              </a:rPr>
              <a:t> Park, Won </a:t>
            </a:r>
            <a:r>
              <a:rPr lang="en-US" altLang="ko-KR" b="1" dirty="0" err="1">
                <a:solidFill>
                  <a:schemeClr val="tx1"/>
                </a:solidFill>
              </a:rPr>
              <a:t>Kyun</a:t>
            </a:r>
            <a:r>
              <a:rPr lang="en-US" altLang="ko-KR" b="1" dirty="0">
                <a:solidFill>
                  <a:schemeClr val="tx1"/>
                </a:solidFill>
              </a:rPr>
              <a:t> Park, Won Young Lee, Chun </a:t>
            </a:r>
            <a:r>
              <a:rPr lang="en-US" altLang="ko-KR" b="1" dirty="0" err="1">
                <a:solidFill>
                  <a:schemeClr val="tx1"/>
                </a:solidFill>
              </a:rPr>
              <a:t>Soo</a:t>
            </a:r>
            <a:r>
              <a:rPr lang="en-US" altLang="ko-KR" b="1" dirty="0">
                <a:solidFill>
                  <a:schemeClr val="tx1"/>
                </a:solidFill>
              </a:rPr>
              <a:t> Park, Tae-Jin Yun</a:t>
            </a:r>
            <a:endParaRPr lang="ko-KR" altLang="ko-KR" b="1" dirty="0">
              <a:solidFill>
                <a:schemeClr val="tx1"/>
              </a:solidFill>
            </a:endParaRPr>
          </a:p>
          <a:p>
            <a:pPr>
              <a:lnSpc>
                <a:spcPct val="130000"/>
              </a:lnSpc>
            </a:pPr>
            <a:endParaRPr lang="en-US" altLang="ko-KR" b="1" dirty="0" smtClean="0">
              <a:solidFill>
                <a:schemeClr val="tx1"/>
              </a:solidFill>
            </a:endParaRPr>
          </a:p>
          <a:p>
            <a:pPr>
              <a:lnSpc>
                <a:spcPct val="130000"/>
              </a:lnSpc>
            </a:pPr>
            <a:endParaRPr lang="ko-KR" alt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9147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Purpose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30000"/>
              </a:lnSpc>
            </a:pPr>
            <a:r>
              <a:rPr lang="en-US" altLang="ko-KR" dirty="0" smtClean="0"/>
              <a:t>In </a:t>
            </a:r>
            <a:r>
              <a:rPr lang="en-US" altLang="ko-KR" dirty="0"/>
              <a:t>palliated circulation with systemic arterial or venous blood as a major source for pulmonary blood flow (PBF), </a:t>
            </a:r>
            <a:r>
              <a:rPr lang="en-US" altLang="ko-KR" dirty="0" smtClean="0"/>
              <a:t>VAD </a:t>
            </a:r>
            <a:r>
              <a:rPr lang="en-US" altLang="ko-KR" dirty="0"/>
              <a:t>can be used for cardiac support with adequate oxygen saturation, if it is certain that lung condition is adequate and atrial mixing is sufficient</a:t>
            </a:r>
            <a:r>
              <a:rPr lang="en-US" altLang="ko-KR" dirty="0" smtClean="0"/>
              <a:t>.</a:t>
            </a:r>
          </a:p>
          <a:p>
            <a:pPr>
              <a:lnSpc>
                <a:spcPct val="130000"/>
              </a:lnSpc>
            </a:pPr>
            <a:r>
              <a:rPr lang="en-US" altLang="ko-KR" dirty="0" smtClean="0"/>
              <a:t> </a:t>
            </a:r>
            <a:r>
              <a:rPr lang="en-US" altLang="ko-KR" dirty="0"/>
              <a:t>This study will analyze the outcome of VAD compared with that of ECMO in above-mentioned condition.</a:t>
            </a:r>
            <a:endParaRPr lang="ko-KR" altLang="ko-KR" dirty="0"/>
          </a:p>
          <a:p>
            <a:pPr>
              <a:lnSpc>
                <a:spcPct val="130000"/>
              </a:lnSpc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77865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Methods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40000"/>
              </a:lnSpc>
            </a:pPr>
            <a:r>
              <a:rPr lang="en-US" altLang="ko-KR" dirty="0" smtClean="0"/>
              <a:t>Mar</a:t>
            </a:r>
            <a:r>
              <a:rPr lang="en-US" altLang="ko-KR" dirty="0"/>
              <a:t>. 2002 </a:t>
            </a:r>
            <a:r>
              <a:rPr lang="en-US" altLang="ko-KR" dirty="0" smtClean="0"/>
              <a:t>~ Apr</a:t>
            </a:r>
            <a:r>
              <a:rPr lang="en-US" altLang="ko-KR" dirty="0"/>
              <a:t>. </a:t>
            </a:r>
            <a:r>
              <a:rPr lang="en-US" altLang="ko-KR" dirty="0" smtClean="0"/>
              <a:t>2016</a:t>
            </a:r>
          </a:p>
          <a:p>
            <a:pPr>
              <a:lnSpc>
                <a:spcPct val="140000"/>
              </a:lnSpc>
            </a:pPr>
            <a:r>
              <a:rPr lang="en-US" altLang="ko-KR" dirty="0" smtClean="0"/>
              <a:t>Inclusion</a:t>
            </a:r>
          </a:p>
          <a:p>
            <a:pPr lvl="1">
              <a:lnSpc>
                <a:spcPct val="140000"/>
              </a:lnSpc>
            </a:pPr>
            <a:r>
              <a:rPr lang="en-US" altLang="ko-KR" dirty="0" smtClean="0"/>
              <a:t>post-</a:t>
            </a:r>
            <a:r>
              <a:rPr lang="en-US" altLang="ko-KR" dirty="0" err="1" smtClean="0"/>
              <a:t>sternotomy</a:t>
            </a:r>
            <a:r>
              <a:rPr lang="en-US" altLang="ko-KR" dirty="0" smtClean="0"/>
              <a:t> </a:t>
            </a:r>
            <a:r>
              <a:rPr lang="en-US" altLang="ko-KR" dirty="0"/>
              <a:t>cardiac </a:t>
            </a:r>
            <a:r>
              <a:rPr lang="en-US" altLang="ko-KR" dirty="0" smtClean="0"/>
              <a:t>support</a:t>
            </a:r>
          </a:p>
          <a:p>
            <a:pPr lvl="1">
              <a:lnSpc>
                <a:spcPct val="140000"/>
              </a:lnSpc>
            </a:pPr>
            <a:r>
              <a:rPr lang="en-US" altLang="ko-KR" dirty="0" smtClean="0"/>
              <a:t>source </a:t>
            </a:r>
            <a:r>
              <a:rPr lang="en-US" altLang="ko-KR" dirty="0"/>
              <a:t>for PBF is systemic-to-pulmonary arterial shunt (SPS), bidirectional Glenn shunt (BDG), or banded bilateral pulmonary arteries (</a:t>
            </a:r>
            <a:r>
              <a:rPr lang="en-US" altLang="ko-KR" dirty="0" err="1"/>
              <a:t>bPAB</a:t>
            </a:r>
            <a:r>
              <a:rPr lang="en-US" altLang="ko-KR" dirty="0" smtClean="0"/>
              <a:t>)</a:t>
            </a:r>
          </a:p>
          <a:p>
            <a:pPr lvl="1">
              <a:lnSpc>
                <a:spcPct val="140000"/>
              </a:lnSpc>
            </a:pPr>
            <a:r>
              <a:rPr lang="en-US" altLang="ko-KR" dirty="0" smtClean="0"/>
              <a:t>N=45</a:t>
            </a:r>
          </a:p>
          <a:p>
            <a:pPr>
              <a:lnSpc>
                <a:spcPct val="140000"/>
              </a:lnSpc>
            </a:pPr>
            <a:r>
              <a:rPr lang="en-US" altLang="ko-KR" dirty="0" smtClean="0"/>
              <a:t>Median age: 41 </a:t>
            </a:r>
            <a:r>
              <a:rPr lang="en-US" altLang="ko-KR" dirty="0"/>
              <a:t>days (8-4327 days</a:t>
            </a:r>
            <a:r>
              <a:rPr lang="en-US" altLang="ko-KR" dirty="0" smtClean="0"/>
              <a:t>)</a:t>
            </a:r>
          </a:p>
          <a:p>
            <a:pPr>
              <a:lnSpc>
                <a:spcPct val="140000"/>
              </a:lnSpc>
            </a:pPr>
            <a:r>
              <a:rPr lang="en-US" altLang="ko-KR" dirty="0" smtClean="0"/>
              <a:t>Median weight: 3.46 </a:t>
            </a:r>
            <a:r>
              <a:rPr lang="en-US" altLang="ko-KR" dirty="0"/>
              <a:t>kg (2.38-27.2 kg</a:t>
            </a:r>
            <a:r>
              <a:rPr lang="en-US" altLang="ko-KR" dirty="0" smtClean="0"/>
              <a:t>)</a:t>
            </a:r>
          </a:p>
          <a:p>
            <a:pPr>
              <a:lnSpc>
                <a:spcPct val="140000"/>
              </a:lnSpc>
            </a:pPr>
            <a:r>
              <a:rPr lang="en-US" altLang="ko-KR" dirty="0" smtClean="0"/>
              <a:t>Source </a:t>
            </a:r>
            <a:r>
              <a:rPr lang="en-US" altLang="ko-KR" dirty="0"/>
              <a:t>of </a:t>
            </a:r>
            <a:r>
              <a:rPr lang="en-US" altLang="ko-KR" dirty="0" smtClean="0"/>
              <a:t>PBF</a:t>
            </a:r>
          </a:p>
          <a:p>
            <a:pPr lvl="1">
              <a:lnSpc>
                <a:spcPct val="140000"/>
              </a:lnSpc>
            </a:pPr>
            <a:r>
              <a:rPr lang="en-US" altLang="ko-KR" dirty="0" smtClean="0"/>
              <a:t>SPS </a:t>
            </a:r>
            <a:r>
              <a:rPr lang="en-US" altLang="ko-KR" dirty="0"/>
              <a:t>in </a:t>
            </a:r>
            <a:r>
              <a:rPr lang="en-US" altLang="ko-KR" dirty="0" smtClean="0"/>
              <a:t>31/ BDG </a:t>
            </a:r>
            <a:r>
              <a:rPr lang="en-US" altLang="ko-KR" dirty="0"/>
              <a:t>in </a:t>
            </a:r>
            <a:r>
              <a:rPr lang="en-US" altLang="ko-KR" dirty="0" smtClean="0"/>
              <a:t>8/ </a:t>
            </a:r>
            <a:r>
              <a:rPr lang="en-US" altLang="ko-KR" dirty="0" err="1" smtClean="0"/>
              <a:t>bPAB</a:t>
            </a:r>
            <a:r>
              <a:rPr lang="en-US" altLang="ko-KR" dirty="0" smtClean="0"/>
              <a:t> </a:t>
            </a:r>
            <a:r>
              <a:rPr lang="en-US" altLang="ko-KR" dirty="0"/>
              <a:t>in </a:t>
            </a:r>
            <a:r>
              <a:rPr lang="en-US" altLang="ko-KR" dirty="0" smtClean="0"/>
              <a:t>6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384590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Results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661248"/>
          </a:xfrm>
        </p:spPr>
        <p:txBody>
          <a:bodyPr>
            <a:noAutofit/>
          </a:bodyPr>
          <a:lstStyle/>
          <a:p>
            <a:pPr>
              <a:lnSpc>
                <a:spcPct val="140000"/>
              </a:lnSpc>
            </a:pPr>
            <a:r>
              <a:rPr lang="en-US" altLang="ko-KR" sz="2000" dirty="0"/>
              <a:t>Initial </a:t>
            </a:r>
            <a:r>
              <a:rPr lang="en-US" altLang="ko-KR" sz="2000" dirty="0" smtClean="0"/>
              <a:t>choice: VAD </a:t>
            </a:r>
            <a:r>
              <a:rPr lang="en-US" altLang="ko-KR" sz="2000" dirty="0"/>
              <a:t>in </a:t>
            </a:r>
            <a:r>
              <a:rPr lang="en-US" altLang="ko-KR" sz="2000" dirty="0" smtClean="0"/>
              <a:t>9 </a:t>
            </a:r>
            <a:r>
              <a:rPr lang="en-US" altLang="ko-KR" sz="2000" dirty="0" err="1" smtClean="0"/>
              <a:t>vs</a:t>
            </a:r>
            <a:r>
              <a:rPr lang="en-US" altLang="ko-KR" sz="2000" dirty="0" smtClean="0"/>
              <a:t> ECMO </a:t>
            </a:r>
            <a:r>
              <a:rPr lang="en-US" altLang="ko-KR" sz="2000" dirty="0"/>
              <a:t>in </a:t>
            </a:r>
            <a:r>
              <a:rPr lang="en-US" altLang="ko-KR" sz="2000" dirty="0" smtClean="0"/>
              <a:t>36</a:t>
            </a:r>
          </a:p>
          <a:p>
            <a:pPr>
              <a:lnSpc>
                <a:spcPct val="140000"/>
              </a:lnSpc>
            </a:pPr>
            <a:r>
              <a:rPr lang="en-US" altLang="ko-KR" sz="2000" dirty="0" smtClean="0"/>
              <a:t>Mode conversion</a:t>
            </a:r>
          </a:p>
          <a:p>
            <a:pPr lvl="1">
              <a:lnSpc>
                <a:spcPct val="140000"/>
              </a:lnSpc>
            </a:pPr>
            <a:r>
              <a:rPr lang="en-US" altLang="ko-KR" sz="1600" dirty="0" smtClean="0"/>
              <a:t>VAD </a:t>
            </a:r>
            <a:r>
              <a:rPr lang="en-US" altLang="ko-KR" sz="1600" dirty="0"/>
              <a:t>to </a:t>
            </a:r>
            <a:r>
              <a:rPr lang="en-US" altLang="ko-KR" sz="1600" dirty="0" smtClean="0"/>
              <a:t>ECMO: 1</a:t>
            </a:r>
          </a:p>
          <a:p>
            <a:pPr lvl="1">
              <a:lnSpc>
                <a:spcPct val="140000"/>
              </a:lnSpc>
            </a:pPr>
            <a:r>
              <a:rPr lang="en-US" altLang="ko-KR" sz="1600" dirty="0" smtClean="0"/>
              <a:t>ECMO </a:t>
            </a:r>
            <a:r>
              <a:rPr lang="en-US" altLang="ko-KR" sz="1600" dirty="0"/>
              <a:t>to </a:t>
            </a:r>
            <a:r>
              <a:rPr lang="en-US" altLang="ko-KR" sz="1600" dirty="0" smtClean="0"/>
              <a:t>VAD: 4</a:t>
            </a:r>
          </a:p>
          <a:p>
            <a:pPr>
              <a:lnSpc>
                <a:spcPct val="140000"/>
              </a:lnSpc>
            </a:pPr>
            <a:r>
              <a:rPr lang="en-US" altLang="ko-KR" sz="2000" dirty="0" smtClean="0"/>
              <a:t>Final </a:t>
            </a:r>
            <a:r>
              <a:rPr lang="en-US" altLang="ko-KR" sz="2000" dirty="0"/>
              <a:t>mode of </a:t>
            </a:r>
            <a:r>
              <a:rPr lang="en-US" altLang="ko-KR" sz="2000" dirty="0" smtClean="0"/>
              <a:t>support: VAD n 12 </a:t>
            </a:r>
            <a:r>
              <a:rPr lang="en-US" altLang="ko-KR" sz="2000" dirty="0" err="1" smtClean="0"/>
              <a:t>vs</a:t>
            </a:r>
            <a:r>
              <a:rPr lang="en-US" altLang="ko-KR" sz="2000" dirty="0" smtClean="0"/>
              <a:t> ECMO </a:t>
            </a:r>
            <a:r>
              <a:rPr lang="en-US" altLang="ko-KR" sz="2000" dirty="0"/>
              <a:t>in </a:t>
            </a:r>
            <a:r>
              <a:rPr lang="en-US" altLang="ko-KR" sz="2000" dirty="0" smtClean="0"/>
              <a:t>33</a:t>
            </a:r>
          </a:p>
          <a:p>
            <a:pPr>
              <a:lnSpc>
                <a:spcPct val="140000"/>
              </a:lnSpc>
            </a:pPr>
            <a:r>
              <a:rPr lang="en-US" altLang="ko-KR" sz="2000" dirty="0" smtClean="0"/>
              <a:t>Weaning success</a:t>
            </a:r>
          </a:p>
          <a:p>
            <a:pPr lvl="1">
              <a:lnSpc>
                <a:spcPct val="140000"/>
              </a:lnSpc>
            </a:pPr>
            <a:r>
              <a:rPr lang="en-US" altLang="ko-KR" sz="1600" dirty="0" smtClean="0"/>
              <a:t>Final VAD: 8 </a:t>
            </a:r>
            <a:r>
              <a:rPr lang="en-US" altLang="ko-KR" sz="1600" dirty="0"/>
              <a:t>patients </a:t>
            </a:r>
            <a:r>
              <a:rPr lang="en-US" altLang="ko-KR" sz="1600" dirty="0" smtClean="0"/>
              <a:t>(</a:t>
            </a:r>
            <a:r>
              <a:rPr lang="en-US" altLang="ko-KR" sz="1600" dirty="0"/>
              <a:t>8/12, 66.7</a:t>
            </a:r>
            <a:r>
              <a:rPr lang="en-US" altLang="ko-KR" sz="1600" dirty="0" smtClean="0"/>
              <a:t>%)</a:t>
            </a:r>
          </a:p>
          <a:p>
            <a:pPr lvl="1">
              <a:lnSpc>
                <a:spcPct val="140000"/>
              </a:lnSpc>
            </a:pPr>
            <a:r>
              <a:rPr lang="en-US" altLang="ko-KR" sz="1600" dirty="0" smtClean="0"/>
              <a:t>Final ECMO: 7 </a:t>
            </a:r>
            <a:r>
              <a:rPr lang="en-US" altLang="ko-KR" sz="1600" dirty="0"/>
              <a:t>patients </a:t>
            </a:r>
            <a:r>
              <a:rPr lang="en-US" altLang="ko-KR" sz="1600" dirty="0" smtClean="0"/>
              <a:t>(</a:t>
            </a:r>
            <a:r>
              <a:rPr lang="en-US" altLang="ko-KR" sz="1600" dirty="0"/>
              <a:t>7/33, 21.2</a:t>
            </a:r>
            <a:r>
              <a:rPr lang="en-US" altLang="ko-KR" sz="1600" dirty="0" smtClean="0"/>
              <a:t>%)</a:t>
            </a:r>
          </a:p>
          <a:p>
            <a:pPr lvl="1">
              <a:lnSpc>
                <a:spcPct val="140000"/>
              </a:lnSpc>
            </a:pPr>
            <a:r>
              <a:rPr lang="en-US" altLang="ko-KR" sz="1600" dirty="0" smtClean="0"/>
              <a:t>p=0.01</a:t>
            </a:r>
          </a:p>
          <a:p>
            <a:pPr>
              <a:lnSpc>
                <a:spcPct val="140000"/>
              </a:lnSpc>
            </a:pPr>
            <a:r>
              <a:rPr lang="en-US" altLang="ko-KR" sz="2000" dirty="0" smtClean="0"/>
              <a:t>Survive-to-discharge</a:t>
            </a:r>
          </a:p>
          <a:p>
            <a:pPr lvl="1">
              <a:lnSpc>
                <a:spcPct val="140000"/>
              </a:lnSpc>
            </a:pPr>
            <a:r>
              <a:rPr lang="en-US" altLang="ko-KR" sz="1600" dirty="0" smtClean="0"/>
              <a:t>Final VAD: 4 </a:t>
            </a:r>
            <a:r>
              <a:rPr lang="en-US" altLang="ko-KR" sz="1600" dirty="0"/>
              <a:t>patients </a:t>
            </a:r>
            <a:r>
              <a:rPr lang="en-US" altLang="ko-KR" sz="1600" dirty="0" smtClean="0"/>
              <a:t>(</a:t>
            </a:r>
            <a:r>
              <a:rPr lang="en-US" altLang="ko-KR" sz="1600" dirty="0"/>
              <a:t>4/12, 33.3</a:t>
            </a:r>
            <a:r>
              <a:rPr lang="en-US" altLang="ko-KR" sz="1600" dirty="0" smtClean="0"/>
              <a:t>%)</a:t>
            </a:r>
          </a:p>
          <a:p>
            <a:pPr lvl="1">
              <a:lnSpc>
                <a:spcPct val="140000"/>
              </a:lnSpc>
            </a:pPr>
            <a:r>
              <a:rPr lang="en-US" altLang="ko-KR" sz="1600" dirty="0" smtClean="0"/>
              <a:t>Final ECMO: 3 patients </a:t>
            </a:r>
            <a:r>
              <a:rPr lang="en-US" altLang="ko-KR" sz="1600" dirty="0" smtClean="0"/>
              <a:t>(3/33, 9.1%)</a:t>
            </a:r>
          </a:p>
          <a:p>
            <a:pPr lvl="1">
              <a:lnSpc>
                <a:spcPct val="140000"/>
              </a:lnSpc>
            </a:pPr>
            <a:r>
              <a:rPr lang="en-US" altLang="ko-KR" sz="1600" dirty="0" smtClean="0"/>
              <a:t>p=0.069</a:t>
            </a:r>
            <a:endParaRPr lang="ko-KR" altLang="en-US" sz="1600" dirty="0"/>
          </a:p>
        </p:txBody>
      </p:sp>
    </p:spTree>
    <p:extLst>
      <p:ext uri="{BB962C8B-B14F-4D97-AF65-F5344CB8AC3E}">
        <p14:creationId xmlns:p14="http://schemas.microsoft.com/office/powerpoint/2010/main" val="1591805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Conclusions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altLang="ko-KR" dirty="0"/>
              <a:t>VAD can be feasible for cardiac support in palliated circulation with systemic arterial or venous blood as a major source for PBF in children and might be better in selected patients compared with ECMO.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70049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315</Words>
  <Application>Microsoft Office PowerPoint</Application>
  <PresentationFormat>화면 슬라이드 쇼(4:3)</PresentationFormat>
  <Paragraphs>32</Paragraphs>
  <Slides>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6" baseType="lpstr">
      <vt:lpstr>Office 테마</vt:lpstr>
      <vt:lpstr>Ventricular assist device is a feasible option for cardiac support in palliated circulation with systemic arterial or venous blood as a major source for pulmonary blood flow in children</vt:lpstr>
      <vt:lpstr>Purpose</vt:lpstr>
      <vt:lpstr>Methods</vt:lpstr>
      <vt:lpstr>Results</vt:lpstr>
      <vt:lpstr>Conclusions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Ventricular assist device is a feasible option for cardiac support in palliated circulation with systemic arterial or venous blood as a major source for pulmonary blood flow in children</dc:title>
  <dc:creator>admin</dc:creator>
  <cp:lastModifiedBy>admin</cp:lastModifiedBy>
  <cp:revision>2</cp:revision>
  <dcterms:created xsi:type="dcterms:W3CDTF">2017-08-20T14:59:55Z</dcterms:created>
  <dcterms:modified xsi:type="dcterms:W3CDTF">2017-08-20T15:11:51Z</dcterms:modified>
</cp:coreProperties>
</file>