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7199" autoAdjust="0"/>
  </p:normalViewPr>
  <p:slideViewPr>
    <p:cSldViewPr showGuides="1">
      <p:cViewPr>
        <p:scale>
          <a:sx n="95" d="100"/>
          <a:sy n="95" d="100"/>
        </p:scale>
        <p:origin x="-20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84607-0D23-40E8-8D57-A9E669DB7AD4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E4F562-B479-4C9C-92ED-219EA98ABF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4557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3234577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hlinkClick r:id="rId3" tooltip="Journal of cardiothoracic surgery."/>
              </a:rPr>
              <a:t>J </a:t>
            </a:r>
            <a:r>
              <a:rPr lang="en-US" altLang="ko-KR" dirty="0" err="1" smtClean="0">
                <a:hlinkClick r:id="rId3" tooltip="Journal of cardiothoracic surgery."/>
              </a:rPr>
              <a:t>Cardiothorac</a:t>
            </a:r>
            <a:r>
              <a:rPr lang="en-US" altLang="ko-KR" dirty="0" smtClean="0">
                <a:hlinkClick r:id="rId3" tooltip="Journal of cardiothoracic surgery."/>
              </a:rPr>
              <a:t> Surg.</a:t>
            </a:r>
            <a:r>
              <a:rPr lang="en-US" altLang="ko-KR" dirty="0" smtClean="0"/>
              <a:t> 2012 Dec 12;7:129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4F562-B479-4C9C-92ED-219EA98ABF9D}" type="slidenum">
              <a:rPr lang="ko-KR" altLang="en-US" smtClean="0"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4F562-B479-4C9C-92ED-219EA98ABF9D}" type="slidenum">
              <a:rPr lang="ko-KR" altLang="en-US" smtClean="0"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4F562-B479-4C9C-92ED-219EA98ABF9D}" type="slidenum">
              <a:rPr lang="ko-KR" altLang="en-US" smtClean="0"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4F562-B479-4C9C-92ED-219EA98ABF9D}" type="slidenum">
              <a:rPr lang="ko-KR" altLang="en-US" smtClean="0"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pPr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pPr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pPr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pPr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pPr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pPr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pPr/>
              <a:t>2017-08-20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pPr/>
              <a:t>2017-08-20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pPr/>
              <a:t>2017-08-20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pPr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pPr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pPr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Pulmonary Artery Banding </a:t>
            </a:r>
            <a:br>
              <a:rPr lang="en-US" altLang="ko-KR" dirty="0" smtClean="0"/>
            </a:br>
            <a:r>
              <a:rPr lang="en-US" altLang="ko-KR" dirty="0" smtClean="0"/>
              <a:t>in Very-low-birth-weight Premature Infants </a:t>
            </a:r>
            <a:br>
              <a:rPr lang="en-US" altLang="ko-KR" dirty="0" smtClean="0"/>
            </a:br>
            <a:r>
              <a:rPr lang="en-US" altLang="ko-KR" dirty="0" smtClean="0"/>
              <a:t>in Neonatal Intensive Care Unit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atinLnBrk="0">
              <a:spcBef>
                <a:spcPts val="0"/>
              </a:spcBef>
            </a:pPr>
            <a:r>
              <a:rPr lang="en-US" altLang="ko-KR" b="1" dirty="0" smtClean="0"/>
              <a:t>Pulmonary artery banding</a:t>
            </a:r>
          </a:p>
          <a:p>
            <a:pPr lvl="1" latinLnBrk="0">
              <a:spcBef>
                <a:spcPts val="0"/>
              </a:spcBef>
            </a:pPr>
            <a:r>
              <a:rPr lang="en-US" altLang="ko-KR" dirty="0" smtClean="0"/>
              <a:t>For control excessive pulmonary blood flow </a:t>
            </a:r>
          </a:p>
          <a:p>
            <a:pPr lvl="1" latinLnBrk="0">
              <a:spcBef>
                <a:spcPts val="0"/>
              </a:spcBef>
              <a:buNone/>
            </a:pPr>
            <a:endParaRPr lang="en-US" altLang="ko-KR" dirty="0" smtClean="0"/>
          </a:p>
          <a:p>
            <a:pPr latinLnBrk="0">
              <a:spcBef>
                <a:spcPts val="0"/>
              </a:spcBef>
            </a:pPr>
            <a:r>
              <a:rPr lang="en-US" altLang="ko-KR" b="1" dirty="0" smtClean="0"/>
              <a:t>Very-low-birth-weight premature infants</a:t>
            </a:r>
          </a:p>
          <a:p>
            <a:pPr lvl="1" latinLnBrk="0">
              <a:spcBef>
                <a:spcPts val="0"/>
              </a:spcBef>
            </a:pPr>
            <a:r>
              <a:rPr lang="en-US" altLang="ko-KR" dirty="0" err="1" smtClean="0"/>
              <a:t>Intubated</a:t>
            </a:r>
            <a:endParaRPr lang="en-US" altLang="ko-KR" dirty="0" smtClean="0"/>
          </a:p>
          <a:p>
            <a:pPr lvl="1" latinLnBrk="0">
              <a:spcBef>
                <a:spcPts val="0"/>
              </a:spcBef>
            </a:pPr>
            <a:r>
              <a:rPr lang="en-US" altLang="ko-KR" dirty="0" smtClean="0"/>
              <a:t>Monitoring &amp; Drug-infusion lines</a:t>
            </a:r>
          </a:p>
          <a:p>
            <a:pPr lvl="1" latinLnBrk="0">
              <a:spcBef>
                <a:spcPts val="0"/>
              </a:spcBef>
            </a:pPr>
            <a:endParaRPr lang="en-US" altLang="ko-KR" dirty="0" smtClean="0"/>
          </a:p>
          <a:p>
            <a:pPr latinLnBrk="0">
              <a:spcBef>
                <a:spcPts val="0"/>
              </a:spcBef>
            </a:pPr>
            <a:r>
              <a:rPr lang="en-US" altLang="ko-KR" dirty="0" smtClean="0"/>
              <a:t>PDA ligation in the intensive care units has reported excellent results , but pulmonary artery banding in the ICUs which little is reported.</a:t>
            </a:r>
          </a:p>
          <a:p>
            <a:pPr lvl="1" latinLnBrk="0">
              <a:spcBef>
                <a:spcPts val="0"/>
              </a:spcBef>
            </a:pPr>
            <a:endParaRPr lang="en-US" altLang="ko-KR" dirty="0" smtClean="0"/>
          </a:p>
          <a:p>
            <a:pPr latinLnBrk="0">
              <a:spcBef>
                <a:spcPts val="0"/>
              </a:spcBef>
            </a:pPr>
            <a:r>
              <a:rPr lang="en-US" altLang="ko-KR" dirty="0" smtClean="0"/>
              <a:t>To eliminate the risks associated with transportation, we perform the operation in the neonatal intensive care unit (NICU).</a:t>
            </a:r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412776"/>
            <a:ext cx="5077072" cy="496855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Between  May 2007 </a:t>
            </a:r>
            <a:r>
              <a:rPr lang="mr-IN" altLang="ko-KR" sz="2400" dirty="0" smtClean="0"/>
              <a:t>–</a:t>
            </a:r>
            <a:r>
              <a:rPr lang="en-US" altLang="ko-KR" sz="2400" dirty="0" smtClean="0"/>
              <a:t> May 2017 </a:t>
            </a:r>
          </a:p>
          <a:p>
            <a:r>
              <a:rPr lang="en-US" altLang="ko-KR" sz="2400" dirty="0" smtClean="0"/>
              <a:t>9 infants </a:t>
            </a:r>
          </a:p>
          <a:p>
            <a:pPr lvl="1"/>
            <a:r>
              <a:rPr lang="en-US" altLang="ko-KR" sz="2400" dirty="0" smtClean="0"/>
              <a:t>5 male / 4 female</a:t>
            </a:r>
          </a:p>
          <a:p>
            <a:pPr lvl="1"/>
            <a:r>
              <a:rPr lang="en-US" altLang="ko-KR" sz="2400" dirty="0" smtClean="0"/>
              <a:t>At birth</a:t>
            </a:r>
          </a:p>
          <a:p>
            <a:pPr lvl="2"/>
            <a:r>
              <a:rPr lang="en-US" altLang="ko-KR" sz="2000" dirty="0" smtClean="0"/>
              <a:t>Mean GA 32+4 weeks </a:t>
            </a:r>
          </a:p>
          <a:p>
            <a:pPr lvl="2">
              <a:buNone/>
            </a:pPr>
            <a:r>
              <a:rPr lang="en-US" altLang="ko-KR" sz="2000" dirty="0" smtClean="0"/>
              <a:t>          (range, 26+6 – 38+1)</a:t>
            </a:r>
          </a:p>
          <a:p>
            <a:pPr lvl="2"/>
            <a:r>
              <a:rPr lang="en-US" altLang="ko-KR" sz="2000" dirty="0" smtClean="0"/>
              <a:t>Mean bodyweight 1.41 kg </a:t>
            </a:r>
          </a:p>
          <a:p>
            <a:pPr lvl="2">
              <a:buNone/>
            </a:pPr>
            <a:r>
              <a:rPr lang="en-US" altLang="ko-KR" sz="2000" dirty="0" smtClean="0"/>
              <a:t>          (range, 0.72-1.93)</a:t>
            </a:r>
          </a:p>
          <a:p>
            <a:pPr lvl="1"/>
            <a:r>
              <a:rPr lang="en-US" altLang="ko-KR" sz="2400" dirty="0" smtClean="0"/>
              <a:t>At operation</a:t>
            </a:r>
          </a:p>
          <a:p>
            <a:pPr lvl="2"/>
            <a:r>
              <a:rPr lang="en-US" altLang="ko-KR" sz="2000" dirty="0" smtClean="0"/>
              <a:t>Mean age 16 days (range, 6-36)</a:t>
            </a:r>
          </a:p>
          <a:p>
            <a:pPr lvl="2"/>
            <a:r>
              <a:rPr lang="en-US" altLang="ko-KR" sz="2000" dirty="0" smtClean="0"/>
              <a:t>Mean bodyweight 1.45kg </a:t>
            </a:r>
          </a:p>
          <a:p>
            <a:pPr lvl="2">
              <a:buNone/>
            </a:pPr>
            <a:r>
              <a:rPr lang="en-US" altLang="ko-KR" sz="2000" dirty="0" smtClean="0"/>
              <a:t>          (range, 0.72-1.91)</a:t>
            </a:r>
          </a:p>
          <a:p>
            <a:pPr lvl="1"/>
            <a:endParaRPr lang="en-US" altLang="ko-KR" sz="2400" dirty="0" smtClean="0"/>
          </a:p>
          <a:p>
            <a:pPr lvl="1"/>
            <a:endParaRPr lang="ko-KR" alt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5637" y="1916832"/>
            <a:ext cx="396311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ko-KR" b="1" dirty="0" smtClean="0"/>
              <a:t>Monitoring </a:t>
            </a:r>
          </a:p>
          <a:p>
            <a:pPr lvl="1"/>
            <a:r>
              <a:rPr lang="en-US" altLang="ko-KR" sz="2600" dirty="0" smtClean="0"/>
              <a:t>Essential requirement : Saturation monitoring </a:t>
            </a:r>
          </a:p>
          <a:p>
            <a:pPr lvl="1"/>
            <a:r>
              <a:rPr lang="en-US" altLang="ko-KR" sz="2600" dirty="0" smtClean="0"/>
              <a:t>Option : A-line, C-line</a:t>
            </a:r>
          </a:p>
          <a:p>
            <a:endParaRPr lang="en-US" altLang="ko-KR" b="1" dirty="0" smtClean="0"/>
          </a:p>
          <a:p>
            <a:r>
              <a:rPr lang="en-US" altLang="ko-KR" b="1" dirty="0" smtClean="0"/>
              <a:t>Surgical procedures</a:t>
            </a:r>
          </a:p>
          <a:p>
            <a:pPr lvl="1"/>
            <a:r>
              <a:rPr lang="en-US" altLang="ko-KR" dirty="0" smtClean="0"/>
              <a:t>Median </a:t>
            </a:r>
            <a:r>
              <a:rPr lang="en-US" altLang="ko-KR" dirty="0" err="1" smtClean="0"/>
              <a:t>sternotomy</a:t>
            </a:r>
            <a:r>
              <a:rPr lang="en-US" altLang="ko-KR" dirty="0" smtClean="0"/>
              <a:t> with blade </a:t>
            </a:r>
          </a:p>
          <a:p>
            <a:pPr lvl="1"/>
            <a:r>
              <a:rPr lang="en-US" altLang="ko-KR" dirty="0" smtClean="0"/>
              <a:t>Pulmonary artery banding with </a:t>
            </a:r>
          </a:p>
          <a:p>
            <a:pPr lvl="2"/>
            <a:r>
              <a:rPr lang="en-US" altLang="ko-KR" dirty="0" smtClean="0"/>
              <a:t>Gore-</a:t>
            </a:r>
            <a:r>
              <a:rPr lang="en-US" altLang="ko-KR" dirty="0" err="1" smtClean="0"/>
              <a:t>tex</a:t>
            </a:r>
            <a:r>
              <a:rPr lang="en-US" altLang="ko-KR" dirty="0" smtClean="0"/>
              <a:t> strip</a:t>
            </a:r>
          </a:p>
          <a:p>
            <a:pPr lvl="2"/>
            <a:r>
              <a:rPr lang="en-US" altLang="ko-KR" dirty="0" smtClean="0"/>
              <a:t>Umbilical tape</a:t>
            </a:r>
          </a:p>
          <a:p>
            <a:pPr lvl="2"/>
            <a:r>
              <a:rPr lang="en-US" altLang="ko-KR" dirty="0" smtClean="0"/>
              <a:t>Vessel loop</a:t>
            </a:r>
          </a:p>
          <a:p>
            <a:pPr lvl="1"/>
            <a:r>
              <a:rPr lang="en-US" altLang="ko-KR" dirty="0" smtClean="0"/>
              <a:t>J-P drain </a:t>
            </a:r>
          </a:p>
          <a:p>
            <a:pPr lvl="1"/>
            <a:r>
              <a:rPr lang="en-US" altLang="ko-KR" dirty="0" smtClean="0"/>
              <a:t>Sternum approximation with </a:t>
            </a:r>
            <a:r>
              <a:rPr lang="en-US" altLang="ko-KR" dirty="0" err="1" smtClean="0"/>
              <a:t>Vicryl</a:t>
            </a:r>
            <a:r>
              <a:rPr lang="en-US" altLang="ko-KR" dirty="0" smtClean="0"/>
              <a:t> and/or steel wire 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7385" y="1268413"/>
            <a:ext cx="462923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sz="2400" dirty="0" smtClean="0"/>
              <a:t>Mean follow up duration : 28.44 months (range, 2-97)</a:t>
            </a:r>
          </a:p>
          <a:p>
            <a:r>
              <a:rPr lang="en-US" altLang="ko-KR" sz="2400" dirty="0" smtClean="0"/>
              <a:t>Mean interval between PAB to staged OP</a:t>
            </a:r>
          </a:p>
          <a:p>
            <a:pPr>
              <a:buNone/>
            </a:pPr>
            <a:r>
              <a:rPr lang="en-US" altLang="ko-KR" sz="2400" dirty="0" smtClean="0"/>
              <a:t>                                     : 5.1 months (range, 2-9)</a:t>
            </a:r>
          </a:p>
          <a:p>
            <a:pPr marL="57150" indent="0">
              <a:buNone/>
            </a:pPr>
            <a:endParaRPr lang="en-US" altLang="ko-KR" sz="2400" dirty="0" smtClean="0"/>
          </a:p>
        </p:txBody>
      </p:sp>
      <p:sp>
        <p:nvSpPr>
          <p:cNvPr id="4" name="직사각형 3"/>
          <p:cNvSpPr/>
          <p:nvPr/>
        </p:nvSpPr>
        <p:spPr>
          <a:xfrm>
            <a:off x="2555776" y="2852936"/>
            <a:ext cx="2016224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</a:rPr>
              <a:t>9 patients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5" name="설명선 1 4"/>
          <p:cNvSpPr/>
          <p:nvPr/>
        </p:nvSpPr>
        <p:spPr>
          <a:xfrm>
            <a:off x="251520" y="4005064"/>
            <a:ext cx="2736304" cy="1296144"/>
          </a:xfrm>
          <a:prstGeom prst="borderCallout1">
            <a:avLst>
              <a:gd name="adj1" fmla="val -447"/>
              <a:gd name="adj2" fmla="val 72118"/>
              <a:gd name="adj3" fmla="val -45274"/>
              <a:gd name="adj4" fmla="val 10631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1 patient</a:t>
            </a:r>
          </a:p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in hospital death </a:t>
            </a:r>
            <a:r>
              <a:rPr lang="en-US" altLang="ko-KR" sz="2000" dirty="0" smtClean="0">
                <a:solidFill>
                  <a:schemeClr val="tx1"/>
                </a:solidFill>
              </a:rPr>
              <a:t>: 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</a:rPr>
              <a:t>NEC, </a:t>
            </a:r>
            <a:r>
              <a:rPr lang="en-US" altLang="ko-KR" sz="2000" dirty="0" err="1" smtClean="0">
                <a:solidFill>
                  <a:schemeClr val="tx1"/>
                </a:solidFill>
              </a:rPr>
              <a:t>heaptic</a:t>
            </a:r>
            <a:r>
              <a:rPr lang="en-US" altLang="ko-KR" sz="2000" dirty="0" smtClean="0">
                <a:solidFill>
                  <a:schemeClr val="tx1"/>
                </a:solidFill>
              </a:rPr>
              <a:t> failure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</a:rPr>
              <a:t>POD # 59 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6" name="설명선 1 5"/>
          <p:cNvSpPr/>
          <p:nvPr/>
        </p:nvSpPr>
        <p:spPr>
          <a:xfrm>
            <a:off x="3995936" y="3789040"/>
            <a:ext cx="4824536" cy="2880320"/>
          </a:xfrm>
          <a:prstGeom prst="borderCallout1">
            <a:avLst>
              <a:gd name="adj1" fmla="val -525"/>
              <a:gd name="adj2" fmla="val 20999"/>
              <a:gd name="adj3" fmla="val -12218"/>
              <a:gd name="adj4" fmla="val -132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7 patients had staged OP </a:t>
            </a:r>
          </a:p>
          <a:p>
            <a:pPr algn="ctr"/>
            <a:endParaRPr lang="en-US" altLang="ko-KR" dirty="0" smtClean="0">
              <a:solidFill>
                <a:schemeClr val="tx1"/>
              </a:solidFill>
            </a:endParaRPr>
          </a:p>
          <a:p>
            <a:pPr algn="ctr"/>
            <a:endParaRPr lang="en-US" altLang="ko-KR" dirty="0" smtClean="0">
              <a:solidFill>
                <a:schemeClr val="tx1"/>
              </a:solidFill>
            </a:endParaRPr>
          </a:p>
          <a:p>
            <a:pPr algn="ctr"/>
            <a:endParaRPr lang="en-US" altLang="ko-KR" dirty="0" smtClean="0">
              <a:solidFill>
                <a:schemeClr val="tx1"/>
              </a:solidFill>
            </a:endParaRPr>
          </a:p>
          <a:p>
            <a:pPr algn="ctr"/>
            <a:endParaRPr lang="en-US" altLang="ko-KR" dirty="0" smtClean="0">
              <a:solidFill>
                <a:schemeClr val="tx1"/>
              </a:solidFill>
            </a:endParaRPr>
          </a:p>
          <a:p>
            <a:pPr algn="ctr"/>
            <a:endParaRPr lang="en-US" altLang="ko-KR" dirty="0" smtClean="0">
              <a:solidFill>
                <a:schemeClr val="tx1"/>
              </a:solidFill>
            </a:endParaRPr>
          </a:p>
          <a:p>
            <a:pPr algn="ctr"/>
            <a:endParaRPr lang="en-US" altLang="ko-KR" dirty="0" smtClean="0">
              <a:solidFill>
                <a:schemeClr val="tx1"/>
              </a:solidFill>
            </a:endParaRPr>
          </a:p>
          <a:p>
            <a:pPr algn="ctr"/>
            <a:endParaRPr lang="en-US" altLang="ko-KR" dirty="0" smtClean="0">
              <a:solidFill>
                <a:schemeClr val="tx1"/>
              </a:solidFill>
            </a:endParaRPr>
          </a:p>
          <a:p>
            <a:pPr algn="ctr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7" name="설명선 1 6"/>
          <p:cNvSpPr/>
          <p:nvPr/>
        </p:nvSpPr>
        <p:spPr>
          <a:xfrm>
            <a:off x="539552" y="5589240"/>
            <a:ext cx="2736304" cy="1107504"/>
          </a:xfrm>
          <a:prstGeom prst="borderCallout1">
            <a:avLst>
              <a:gd name="adj1" fmla="val -446"/>
              <a:gd name="adj2" fmla="val 94396"/>
              <a:gd name="adj3" fmla="val -193179"/>
              <a:gd name="adj4" fmla="val 11386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1 patient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</a:rPr>
              <a:t>MPA </a:t>
            </a:r>
            <a:r>
              <a:rPr lang="en-US" altLang="ko-KR" sz="2000" dirty="0" err="1" smtClean="0">
                <a:solidFill>
                  <a:schemeClr val="tx1"/>
                </a:solidFill>
              </a:rPr>
              <a:t>debanding</a:t>
            </a:r>
            <a:r>
              <a:rPr lang="en-US" altLang="ko-KR" sz="20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</a:rPr>
              <a:t>POD # 124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509120"/>
            <a:ext cx="4532303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/>
              <a:t>Safe and effective </a:t>
            </a:r>
            <a:r>
              <a:rPr lang="en-US" altLang="ko-KR" dirty="0" smtClean="0"/>
              <a:t>to perform bedside pulmonary artery banding in the NICU</a:t>
            </a:r>
          </a:p>
          <a:p>
            <a:endParaRPr lang="en-US" altLang="ko-KR" dirty="0" smtClean="0"/>
          </a:p>
          <a:p>
            <a:r>
              <a:rPr lang="en-US" altLang="ko-KR" b="1" dirty="0" smtClean="0"/>
              <a:t>Team approach </a:t>
            </a:r>
            <a:r>
              <a:rPr lang="en-US" altLang="ko-KR" dirty="0" smtClean="0"/>
              <a:t>is important</a:t>
            </a:r>
          </a:p>
          <a:p>
            <a:pPr lvl="1"/>
            <a:r>
              <a:rPr lang="en-US" altLang="ko-KR" dirty="0" smtClean="0"/>
              <a:t>Cardiac surgeon</a:t>
            </a:r>
          </a:p>
          <a:p>
            <a:pPr lvl="1"/>
            <a:r>
              <a:rPr lang="en-US" altLang="ko-KR" dirty="0" smtClean="0"/>
              <a:t>Pediatric cardiologist</a:t>
            </a:r>
          </a:p>
          <a:p>
            <a:pPr lvl="1"/>
            <a:r>
              <a:rPr lang="en-US" altLang="ko-KR" dirty="0" smtClean="0"/>
              <a:t>Neonatal intensive care specialist </a:t>
            </a:r>
          </a:p>
          <a:p>
            <a:pPr lvl="1"/>
            <a:r>
              <a:rPr lang="en-US" altLang="ko-KR" dirty="0" smtClean="0"/>
              <a:t>Scrub and circulating nurse</a:t>
            </a:r>
          </a:p>
          <a:p>
            <a:pPr lvl="1"/>
            <a:r>
              <a:rPr lang="en-US" altLang="ko-KR" dirty="0" smtClean="0"/>
              <a:t>NICU nurse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1620</TotalTime>
  <Words>260</Words>
  <Application>Microsoft Office PowerPoint</Application>
  <PresentationFormat>화면 슬라이드 쇼(4:3)</PresentationFormat>
  <Paragraphs>72</Paragraphs>
  <Slides>7</Slides>
  <Notes>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Pulmonary Artery Banding  in Very-low-birth-weight Premature Infants  in Neonatal Intensive Care Unit </vt:lpstr>
      <vt:lpstr>Introduction</vt:lpstr>
      <vt:lpstr>Methods</vt:lpstr>
      <vt:lpstr>Methods</vt:lpstr>
      <vt:lpstr>Methods</vt:lpstr>
      <vt:lpstr>Results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볼케이노은성</cp:lastModifiedBy>
  <cp:revision>54</cp:revision>
  <dcterms:created xsi:type="dcterms:W3CDTF">2017-07-25T23:31:23Z</dcterms:created>
  <dcterms:modified xsi:type="dcterms:W3CDTF">2017-08-20T04:49:51Z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  <property fmtid="{5C58129F-E5B8-477A-9B38-B3E54BFA04C8}" pid="2">
    <vt:lpwstr>2EBEC8CB9066FE5ACFE93E5CD2D056205B40A34FC67BDFCBC7D4B3DB533DB999</vt:lpwstr>
  </property>
</Properties>
</file>