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1" r:id="rId5"/>
    <p:sldId id="262" r:id="rId6"/>
    <p:sldId id="259" r:id="rId7"/>
    <p:sldId id="260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7199" autoAdjust="0"/>
  </p:normalViewPr>
  <p:slideViewPr>
    <p:cSldViewPr showGuides="1">
      <p:cViewPr>
        <p:scale>
          <a:sx n="95" d="100"/>
          <a:sy n="95" d="100"/>
        </p:scale>
        <p:origin x="-209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C84607-0D23-40E8-8D57-A9E669DB7AD4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E4F562-B479-4C9C-92ED-219EA98ABF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4557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bi.nlm.nih.gov/pubmed/23234577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hlinkClick r:id="rId3" tooltip="Journal of cardiothoracic surgery."/>
              </a:rPr>
              <a:t>J </a:t>
            </a:r>
            <a:r>
              <a:rPr lang="en-US" altLang="ko-KR" dirty="0" err="1" smtClean="0">
                <a:hlinkClick r:id="rId3" tooltip="Journal of cardiothoracic surgery."/>
              </a:rPr>
              <a:t>Cardiothorac</a:t>
            </a:r>
            <a:r>
              <a:rPr lang="en-US" altLang="ko-KR" dirty="0" smtClean="0">
                <a:hlinkClick r:id="rId3" tooltip="Journal of cardiothoracic surgery."/>
              </a:rPr>
              <a:t> Surg.</a:t>
            </a:r>
            <a:r>
              <a:rPr lang="en-US" altLang="ko-KR" dirty="0" smtClean="0"/>
              <a:t> 2012 Dec 12;7:129</a:t>
            </a:r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4F562-B479-4C9C-92ED-219EA98ABF9D}" type="slidenum">
              <a:rPr lang="ko-KR" altLang="en-US" smtClean="0"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4F562-B479-4C9C-92ED-219EA98ABF9D}" type="slidenum">
              <a:rPr lang="ko-KR" altLang="en-US" smtClean="0"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4F562-B479-4C9C-92ED-219EA98ABF9D}" type="slidenum">
              <a:rPr lang="ko-KR" altLang="en-US" smtClean="0"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4F562-B479-4C9C-92ED-219EA98ABF9D}" type="slidenum">
              <a:rPr lang="ko-KR" altLang="en-US" smtClean="0"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pPr/>
              <a:t>2017-08-20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432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0754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pPr/>
              <a:t>2017-08-20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6801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pPr/>
              <a:t>2017-08-20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7730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317"/>
            <a:ext cx="4114800" cy="908428"/>
          </a:xfrm>
        </p:spPr>
        <p:txBody>
          <a:bodyPr>
            <a:noAutofit/>
          </a:bodyPr>
          <a:lstStyle>
            <a:lvl1pPr algn="l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6855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pPr/>
              <a:t>2017-08-20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-1"/>
            <a:ext cx="4572000" cy="432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6881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pPr/>
              <a:t>2017-08-20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306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pPr/>
              <a:t>2017-08-20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657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pPr/>
              <a:t>2017-08-20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94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pPr/>
              <a:t>2017-08-20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3720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pPr/>
              <a:t>2017-08-20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3995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pPr/>
              <a:t>2017-08-20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7954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pPr/>
              <a:t>2017-08-20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169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0D900-04B7-4FEA-91BF-97BCF1F25B41}" type="datetimeFigureOut">
              <a:rPr lang="ko-KR" altLang="en-US" smtClean="0"/>
              <a:pPr/>
              <a:t>2017-08-20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4DFB8-9DCA-4123-8241-D2B212385B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2062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19168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Pulmonary Artery Banding </a:t>
            </a:r>
            <a:br>
              <a:rPr lang="en-US" altLang="ko-KR" dirty="0" smtClean="0"/>
            </a:br>
            <a:r>
              <a:rPr lang="en-US" altLang="ko-KR" dirty="0" smtClean="0"/>
              <a:t>in Very-low-birth-weight Premature Infants </a:t>
            </a:r>
            <a:br>
              <a:rPr lang="en-US" altLang="ko-KR" dirty="0" smtClean="0"/>
            </a:br>
            <a:r>
              <a:rPr lang="en-US" altLang="ko-KR" dirty="0" smtClean="0"/>
              <a:t>in Neonatal Intensive Care Unit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84924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Introduction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atinLnBrk="0">
              <a:spcBef>
                <a:spcPts val="0"/>
              </a:spcBef>
            </a:pPr>
            <a:r>
              <a:rPr lang="en-US" altLang="ko-KR" b="1" dirty="0" smtClean="0"/>
              <a:t>Pulmonary artery banding</a:t>
            </a:r>
          </a:p>
          <a:p>
            <a:pPr lvl="1" latinLnBrk="0">
              <a:spcBef>
                <a:spcPts val="0"/>
              </a:spcBef>
            </a:pPr>
            <a:r>
              <a:rPr lang="en-US" altLang="ko-KR" dirty="0" smtClean="0"/>
              <a:t>For control excessive pulmonary blood flow </a:t>
            </a:r>
          </a:p>
          <a:p>
            <a:pPr lvl="1" latinLnBrk="0">
              <a:spcBef>
                <a:spcPts val="0"/>
              </a:spcBef>
              <a:buNone/>
            </a:pPr>
            <a:endParaRPr lang="en-US" altLang="ko-KR" dirty="0" smtClean="0"/>
          </a:p>
          <a:p>
            <a:pPr latinLnBrk="0">
              <a:spcBef>
                <a:spcPts val="0"/>
              </a:spcBef>
            </a:pPr>
            <a:r>
              <a:rPr lang="en-US" altLang="ko-KR" b="1" dirty="0" smtClean="0"/>
              <a:t>Very-low-birth-weight premature infants</a:t>
            </a:r>
          </a:p>
          <a:p>
            <a:pPr lvl="1" latinLnBrk="0">
              <a:spcBef>
                <a:spcPts val="0"/>
              </a:spcBef>
            </a:pPr>
            <a:r>
              <a:rPr lang="en-US" altLang="ko-KR" dirty="0" err="1" smtClean="0"/>
              <a:t>Intubated</a:t>
            </a:r>
            <a:endParaRPr lang="en-US" altLang="ko-KR" dirty="0" smtClean="0"/>
          </a:p>
          <a:p>
            <a:pPr lvl="1" latinLnBrk="0">
              <a:spcBef>
                <a:spcPts val="0"/>
              </a:spcBef>
            </a:pPr>
            <a:r>
              <a:rPr lang="en-US" altLang="ko-KR" dirty="0" smtClean="0"/>
              <a:t>Monitoring &amp; Drug-infusion lines</a:t>
            </a:r>
          </a:p>
          <a:p>
            <a:pPr lvl="1" latinLnBrk="0">
              <a:spcBef>
                <a:spcPts val="0"/>
              </a:spcBef>
            </a:pPr>
            <a:endParaRPr lang="en-US" altLang="ko-KR" dirty="0" smtClean="0"/>
          </a:p>
          <a:p>
            <a:pPr latinLnBrk="0">
              <a:spcBef>
                <a:spcPts val="0"/>
              </a:spcBef>
            </a:pPr>
            <a:r>
              <a:rPr lang="en-US" altLang="ko-KR" dirty="0" smtClean="0"/>
              <a:t>PDA ligation in the intensive care units has reported excellent results , but pulmonary artery banding in the ICUs which little is reported.</a:t>
            </a:r>
          </a:p>
          <a:p>
            <a:pPr lvl="1" latinLnBrk="0">
              <a:spcBef>
                <a:spcPts val="0"/>
              </a:spcBef>
            </a:pPr>
            <a:endParaRPr lang="en-US" altLang="ko-KR" dirty="0" smtClean="0"/>
          </a:p>
          <a:p>
            <a:pPr latinLnBrk="0">
              <a:spcBef>
                <a:spcPts val="0"/>
              </a:spcBef>
            </a:pPr>
            <a:r>
              <a:rPr lang="en-US" altLang="ko-KR" dirty="0" smtClean="0"/>
              <a:t>To eliminate the risks associated with transportation, we perform the operation in the neonatal intensive care unit (NICU).</a:t>
            </a:r>
          </a:p>
        </p:txBody>
      </p:sp>
    </p:spTree>
    <p:extLst>
      <p:ext uri="{BB962C8B-B14F-4D97-AF65-F5344CB8AC3E}">
        <p14:creationId xmlns:p14="http://schemas.microsoft.com/office/powerpoint/2010/main" val="3357015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Methods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1412776"/>
            <a:ext cx="5077072" cy="4968552"/>
          </a:xfrm>
        </p:spPr>
        <p:txBody>
          <a:bodyPr>
            <a:normAutofit/>
          </a:bodyPr>
          <a:lstStyle/>
          <a:p>
            <a:r>
              <a:rPr lang="en-US" altLang="ko-KR" sz="2400" dirty="0" smtClean="0"/>
              <a:t>Between  May 2007 </a:t>
            </a:r>
            <a:r>
              <a:rPr lang="mr-IN" altLang="ko-KR" sz="2400" dirty="0" smtClean="0"/>
              <a:t>–</a:t>
            </a:r>
            <a:r>
              <a:rPr lang="en-US" altLang="ko-KR" sz="2400" dirty="0" smtClean="0"/>
              <a:t> May 2017 </a:t>
            </a:r>
          </a:p>
          <a:p>
            <a:r>
              <a:rPr lang="en-US" altLang="ko-KR" sz="2400" dirty="0" smtClean="0"/>
              <a:t>9 infants </a:t>
            </a:r>
          </a:p>
          <a:p>
            <a:pPr lvl="1"/>
            <a:r>
              <a:rPr lang="en-US" altLang="ko-KR" sz="2400" dirty="0" smtClean="0"/>
              <a:t>5 male / 4 female</a:t>
            </a:r>
          </a:p>
          <a:p>
            <a:pPr lvl="1"/>
            <a:r>
              <a:rPr lang="en-US" altLang="ko-KR" sz="2400" dirty="0" smtClean="0"/>
              <a:t>At birth</a:t>
            </a:r>
          </a:p>
          <a:p>
            <a:pPr lvl="2"/>
            <a:r>
              <a:rPr lang="en-US" altLang="ko-KR" sz="2000" dirty="0" smtClean="0"/>
              <a:t>Mean GA 32+4 weeks </a:t>
            </a:r>
          </a:p>
          <a:p>
            <a:pPr lvl="2">
              <a:buNone/>
            </a:pPr>
            <a:r>
              <a:rPr lang="en-US" altLang="ko-KR" sz="2000" dirty="0" smtClean="0"/>
              <a:t>          (range, 26+6 – 38+1)</a:t>
            </a:r>
          </a:p>
          <a:p>
            <a:pPr lvl="2"/>
            <a:r>
              <a:rPr lang="en-US" altLang="ko-KR" sz="2000" dirty="0" smtClean="0"/>
              <a:t>Mean bodyweight 1.41 kg </a:t>
            </a:r>
          </a:p>
          <a:p>
            <a:pPr lvl="2">
              <a:buNone/>
            </a:pPr>
            <a:r>
              <a:rPr lang="en-US" altLang="ko-KR" sz="2000" dirty="0" smtClean="0"/>
              <a:t>          (range, 0.72-1.93)</a:t>
            </a:r>
          </a:p>
          <a:p>
            <a:pPr lvl="1"/>
            <a:r>
              <a:rPr lang="en-US" altLang="ko-KR" sz="2400" dirty="0" smtClean="0"/>
              <a:t>At operation</a:t>
            </a:r>
          </a:p>
          <a:p>
            <a:pPr lvl="2"/>
            <a:r>
              <a:rPr lang="en-US" altLang="ko-KR" sz="2000" dirty="0" smtClean="0"/>
              <a:t>Mean age 16 days (range, 6-36)</a:t>
            </a:r>
          </a:p>
          <a:p>
            <a:pPr lvl="2"/>
            <a:r>
              <a:rPr lang="en-US" altLang="ko-KR" sz="2000" dirty="0" smtClean="0"/>
              <a:t>Mean bodyweight 1.45kg </a:t>
            </a:r>
          </a:p>
          <a:p>
            <a:pPr lvl="2">
              <a:buNone/>
            </a:pPr>
            <a:r>
              <a:rPr lang="en-US" altLang="ko-KR" sz="2000" dirty="0" smtClean="0"/>
              <a:t>          (range, 0.72-1.91)</a:t>
            </a:r>
          </a:p>
          <a:p>
            <a:pPr lvl="1"/>
            <a:endParaRPr lang="en-US" altLang="ko-KR" sz="2400" dirty="0" smtClean="0"/>
          </a:p>
          <a:p>
            <a:pPr lvl="1"/>
            <a:endParaRPr lang="ko-KR" altLang="en-US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5637" y="1916832"/>
            <a:ext cx="3963116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37352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Methods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ko-KR" b="1" dirty="0" smtClean="0"/>
              <a:t>Monitoring </a:t>
            </a:r>
          </a:p>
          <a:p>
            <a:pPr lvl="1"/>
            <a:r>
              <a:rPr lang="en-US" altLang="ko-KR" sz="2600" dirty="0" smtClean="0"/>
              <a:t>Essential requirement : Saturation monitoring </a:t>
            </a:r>
          </a:p>
          <a:p>
            <a:pPr lvl="1"/>
            <a:r>
              <a:rPr lang="en-US" altLang="ko-KR" sz="2600" dirty="0" smtClean="0"/>
              <a:t>Option : A-line, C-line</a:t>
            </a:r>
          </a:p>
          <a:p>
            <a:endParaRPr lang="en-US" altLang="ko-KR" b="1" dirty="0" smtClean="0"/>
          </a:p>
          <a:p>
            <a:r>
              <a:rPr lang="en-US" altLang="ko-KR" b="1" dirty="0" smtClean="0"/>
              <a:t>Surgical procedures</a:t>
            </a:r>
          </a:p>
          <a:p>
            <a:pPr lvl="1"/>
            <a:r>
              <a:rPr lang="en-US" altLang="ko-KR" dirty="0" smtClean="0"/>
              <a:t>Median </a:t>
            </a:r>
            <a:r>
              <a:rPr lang="en-US" altLang="ko-KR" dirty="0" err="1" smtClean="0"/>
              <a:t>sternotomy</a:t>
            </a:r>
            <a:r>
              <a:rPr lang="en-US" altLang="ko-KR" dirty="0" smtClean="0"/>
              <a:t> with blade </a:t>
            </a:r>
          </a:p>
          <a:p>
            <a:pPr lvl="1"/>
            <a:r>
              <a:rPr lang="en-US" altLang="ko-KR" dirty="0" smtClean="0"/>
              <a:t>Pulmonary artery banding with </a:t>
            </a:r>
          </a:p>
          <a:p>
            <a:pPr lvl="2"/>
            <a:r>
              <a:rPr lang="en-US" altLang="ko-KR" dirty="0" smtClean="0"/>
              <a:t>Gore-</a:t>
            </a:r>
            <a:r>
              <a:rPr lang="en-US" altLang="ko-KR" dirty="0" err="1" smtClean="0"/>
              <a:t>tex</a:t>
            </a:r>
            <a:r>
              <a:rPr lang="en-US" altLang="ko-KR" dirty="0" smtClean="0"/>
              <a:t> strip</a:t>
            </a:r>
          </a:p>
          <a:p>
            <a:pPr lvl="2"/>
            <a:r>
              <a:rPr lang="en-US" altLang="ko-KR" dirty="0" smtClean="0"/>
              <a:t>Umbilical tape</a:t>
            </a:r>
          </a:p>
          <a:p>
            <a:pPr lvl="2"/>
            <a:r>
              <a:rPr lang="en-US" altLang="ko-KR" dirty="0" smtClean="0"/>
              <a:t>Vessel loop</a:t>
            </a:r>
          </a:p>
          <a:p>
            <a:pPr lvl="1"/>
            <a:r>
              <a:rPr lang="en-US" altLang="ko-KR" dirty="0" smtClean="0"/>
              <a:t>J-P drain </a:t>
            </a:r>
          </a:p>
          <a:p>
            <a:pPr lvl="1"/>
            <a:r>
              <a:rPr lang="en-US" altLang="ko-KR" dirty="0" smtClean="0"/>
              <a:t>Sternum approximation with </a:t>
            </a:r>
            <a:r>
              <a:rPr lang="en-US" altLang="ko-KR" dirty="0" err="1" smtClean="0"/>
              <a:t>Vicryl</a:t>
            </a:r>
            <a:r>
              <a:rPr lang="en-US" altLang="ko-KR" dirty="0" smtClean="0"/>
              <a:t> and/or steel wire 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Methods</a:t>
            </a:r>
            <a:endParaRPr lang="ko-KR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7385" y="1268413"/>
            <a:ext cx="4629230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Results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ko-KR" sz="2400" dirty="0" smtClean="0"/>
              <a:t>Mean follow up duration : 28.44 months (range, 2-97)</a:t>
            </a:r>
          </a:p>
          <a:p>
            <a:r>
              <a:rPr lang="en-US" altLang="ko-KR" sz="2400" dirty="0" smtClean="0"/>
              <a:t>Mean interval between PAB to staged OP</a:t>
            </a:r>
          </a:p>
          <a:p>
            <a:pPr>
              <a:buNone/>
            </a:pPr>
            <a:r>
              <a:rPr lang="en-US" altLang="ko-KR" sz="2400" dirty="0" smtClean="0"/>
              <a:t>                                     : 5.1 months (range, 2-9)</a:t>
            </a:r>
          </a:p>
          <a:p>
            <a:pPr marL="57150" indent="0">
              <a:buNone/>
            </a:pPr>
            <a:endParaRPr lang="en-US" altLang="ko-KR" sz="2400" dirty="0" smtClean="0"/>
          </a:p>
        </p:txBody>
      </p:sp>
      <p:sp>
        <p:nvSpPr>
          <p:cNvPr id="4" name="직사각형 3"/>
          <p:cNvSpPr/>
          <p:nvPr/>
        </p:nvSpPr>
        <p:spPr>
          <a:xfrm>
            <a:off x="2555776" y="2852936"/>
            <a:ext cx="2016224" cy="5760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>
                <a:solidFill>
                  <a:schemeClr val="tx1"/>
                </a:solidFill>
              </a:rPr>
              <a:t>9 patients</a:t>
            </a:r>
            <a:endParaRPr lang="ko-KR" altLang="en-US" sz="2000" dirty="0">
              <a:solidFill>
                <a:schemeClr val="tx1"/>
              </a:solidFill>
            </a:endParaRPr>
          </a:p>
        </p:txBody>
      </p:sp>
      <p:sp>
        <p:nvSpPr>
          <p:cNvPr id="5" name="설명선 1 4"/>
          <p:cNvSpPr/>
          <p:nvPr/>
        </p:nvSpPr>
        <p:spPr>
          <a:xfrm>
            <a:off x="251520" y="4005064"/>
            <a:ext cx="2736304" cy="1296144"/>
          </a:xfrm>
          <a:prstGeom prst="borderCallout1">
            <a:avLst>
              <a:gd name="adj1" fmla="val -447"/>
              <a:gd name="adj2" fmla="val 72118"/>
              <a:gd name="adj3" fmla="val -45274"/>
              <a:gd name="adj4" fmla="val 10631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b="1" dirty="0" smtClean="0">
                <a:solidFill>
                  <a:schemeClr val="tx1"/>
                </a:solidFill>
              </a:rPr>
              <a:t>1 patient</a:t>
            </a:r>
          </a:p>
          <a:p>
            <a:pPr algn="ctr"/>
            <a:r>
              <a:rPr lang="en-US" altLang="ko-KR" sz="2000" b="1" dirty="0" smtClean="0">
                <a:solidFill>
                  <a:schemeClr val="tx1"/>
                </a:solidFill>
              </a:rPr>
              <a:t>in hospital death </a:t>
            </a:r>
            <a:r>
              <a:rPr lang="en-US" altLang="ko-KR" sz="2000" dirty="0" smtClean="0">
                <a:solidFill>
                  <a:schemeClr val="tx1"/>
                </a:solidFill>
              </a:rPr>
              <a:t>: </a:t>
            </a:r>
          </a:p>
          <a:p>
            <a:pPr algn="ctr"/>
            <a:r>
              <a:rPr lang="en-US" altLang="ko-KR" sz="2000" dirty="0" smtClean="0">
                <a:solidFill>
                  <a:schemeClr val="tx1"/>
                </a:solidFill>
              </a:rPr>
              <a:t>NEC, </a:t>
            </a:r>
            <a:r>
              <a:rPr lang="en-US" altLang="ko-KR" sz="2000" dirty="0" err="1" smtClean="0">
                <a:solidFill>
                  <a:schemeClr val="tx1"/>
                </a:solidFill>
              </a:rPr>
              <a:t>heaptic</a:t>
            </a:r>
            <a:r>
              <a:rPr lang="en-US" altLang="ko-KR" sz="2000" dirty="0" smtClean="0">
                <a:solidFill>
                  <a:schemeClr val="tx1"/>
                </a:solidFill>
              </a:rPr>
              <a:t> failure</a:t>
            </a:r>
          </a:p>
          <a:p>
            <a:pPr algn="ctr"/>
            <a:r>
              <a:rPr lang="en-US" altLang="ko-KR" sz="2000" dirty="0" smtClean="0">
                <a:solidFill>
                  <a:schemeClr val="tx1"/>
                </a:solidFill>
              </a:rPr>
              <a:t>POD # 59 </a:t>
            </a:r>
            <a:endParaRPr lang="ko-KR" altLang="en-US" sz="2000" dirty="0">
              <a:solidFill>
                <a:schemeClr val="tx1"/>
              </a:solidFill>
            </a:endParaRPr>
          </a:p>
        </p:txBody>
      </p:sp>
      <p:sp>
        <p:nvSpPr>
          <p:cNvPr id="6" name="설명선 1 5"/>
          <p:cNvSpPr/>
          <p:nvPr/>
        </p:nvSpPr>
        <p:spPr>
          <a:xfrm>
            <a:off x="3995936" y="3789040"/>
            <a:ext cx="4824536" cy="2880320"/>
          </a:xfrm>
          <a:prstGeom prst="borderCallout1">
            <a:avLst>
              <a:gd name="adj1" fmla="val -525"/>
              <a:gd name="adj2" fmla="val 20999"/>
              <a:gd name="adj3" fmla="val -12218"/>
              <a:gd name="adj4" fmla="val -132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b="1" dirty="0" smtClean="0">
                <a:solidFill>
                  <a:schemeClr val="tx1"/>
                </a:solidFill>
              </a:rPr>
              <a:t>7 patients had staged OP </a:t>
            </a: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</p:txBody>
      </p:sp>
      <p:sp>
        <p:nvSpPr>
          <p:cNvPr id="7" name="설명선 1 6"/>
          <p:cNvSpPr/>
          <p:nvPr/>
        </p:nvSpPr>
        <p:spPr>
          <a:xfrm>
            <a:off x="539552" y="5589240"/>
            <a:ext cx="2736304" cy="1107504"/>
          </a:xfrm>
          <a:prstGeom prst="borderCallout1">
            <a:avLst>
              <a:gd name="adj1" fmla="val -446"/>
              <a:gd name="adj2" fmla="val 94396"/>
              <a:gd name="adj3" fmla="val -193179"/>
              <a:gd name="adj4" fmla="val 11386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b="1" dirty="0" smtClean="0">
                <a:solidFill>
                  <a:schemeClr val="tx1"/>
                </a:solidFill>
              </a:rPr>
              <a:t>1 patient</a:t>
            </a:r>
          </a:p>
          <a:p>
            <a:pPr algn="ctr"/>
            <a:r>
              <a:rPr lang="en-US" altLang="ko-KR" sz="2000" dirty="0" smtClean="0">
                <a:solidFill>
                  <a:schemeClr val="tx1"/>
                </a:solidFill>
              </a:rPr>
              <a:t>MPA </a:t>
            </a:r>
            <a:r>
              <a:rPr lang="en-US" altLang="ko-KR" sz="2000" dirty="0" err="1" smtClean="0">
                <a:solidFill>
                  <a:schemeClr val="tx1"/>
                </a:solidFill>
              </a:rPr>
              <a:t>debanding</a:t>
            </a:r>
            <a:r>
              <a:rPr lang="en-US" altLang="ko-KR" sz="2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altLang="ko-KR" sz="2000" dirty="0" smtClean="0">
                <a:solidFill>
                  <a:schemeClr val="tx1"/>
                </a:solidFill>
              </a:rPr>
              <a:t>POD # 124</a:t>
            </a:r>
            <a:endParaRPr lang="ko-KR" altLang="en-US" sz="2000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4509120"/>
            <a:ext cx="4532303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52860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Conclusion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b="1" dirty="0" smtClean="0"/>
              <a:t>Safe and effective </a:t>
            </a:r>
            <a:r>
              <a:rPr lang="en-US" altLang="ko-KR" dirty="0" smtClean="0"/>
              <a:t>to perform bedside pulmonary artery banding in the NICU</a:t>
            </a:r>
          </a:p>
          <a:p>
            <a:endParaRPr lang="en-US" altLang="ko-KR" dirty="0" smtClean="0"/>
          </a:p>
          <a:p>
            <a:r>
              <a:rPr lang="en-US" altLang="ko-KR" b="1" dirty="0" smtClean="0"/>
              <a:t>Team approach </a:t>
            </a:r>
            <a:r>
              <a:rPr lang="en-US" altLang="ko-KR" dirty="0" smtClean="0"/>
              <a:t>is important</a:t>
            </a:r>
          </a:p>
          <a:p>
            <a:pPr lvl="1"/>
            <a:r>
              <a:rPr lang="en-US" altLang="ko-KR" dirty="0" smtClean="0"/>
              <a:t>Cardiac surgeon</a:t>
            </a:r>
          </a:p>
          <a:p>
            <a:pPr lvl="1"/>
            <a:r>
              <a:rPr lang="en-US" altLang="ko-KR" dirty="0" smtClean="0"/>
              <a:t>Pediatric cardiologist</a:t>
            </a:r>
          </a:p>
          <a:p>
            <a:pPr lvl="1"/>
            <a:r>
              <a:rPr lang="en-US" altLang="ko-KR" dirty="0" smtClean="0"/>
              <a:t>Neonatal intensive care specialist </a:t>
            </a:r>
          </a:p>
          <a:p>
            <a:pPr lvl="1"/>
            <a:r>
              <a:rPr lang="en-US" altLang="ko-KR" dirty="0" smtClean="0"/>
              <a:t>Scrub and circulating nurse</a:t>
            </a:r>
          </a:p>
          <a:p>
            <a:pPr lvl="1"/>
            <a:r>
              <a:rPr lang="en-US" altLang="ko-KR" dirty="0" smtClean="0"/>
              <a:t>NICU nurse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62996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1620</TotalTime>
  <Words>260</Words>
  <Application>Microsoft Office PowerPoint</Application>
  <PresentationFormat>화면 슬라이드 쇼(4:3)</PresentationFormat>
  <Paragraphs>72</Paragraphs>
  <Slides>7</Slides>
  <Notes>4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Office 테마</vt:lpstr>
      <vt:lpstr>Pulmonary Artery Banding  in Very-low-birth-weight Premature Infants  in Neonatal Intensive Care Unit </vt:lpstr>
      <vt:lpstr>Introduction</vt:lpstr>
      <vt:lpstr>Methods</vt:lpstr>
      <vt:lpstr>Methods</vt:lpstr>
      <vt:lpstr>Methods</vt:lpstr>
      <vt:lpstr>Results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DM300T3A</dc:creator>
  <cp:lastModifiedBy>볼케이노은성</cp:lastModifiedBy>
  <cp:revision>54</cp:revision>
  <dcterms:created xsi:type="dcterms:W3CDTF">2017-07-25T23:31:23Z</dcterms:created>
  <dcterms:modified xsi:type="dcterms:W3CDTF">2017-08-20T04:49:51Z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D:\바탕화면\원외 위원회 활동\학술위원회 - 흉부외과\대한흉부심장혈관외과학회 제49차 추계학술대회 - 소아분야 초록 template.pptx</vt:lpwstr>
  </property>
  <property fmtid="{5C58129F-E5B8-477A-9B38-B3E54BFA04C8}" pid="2">
    <vt:lpwstr>2EBEC8CB9066FE5ACFE93E5CD2D056205B40A34FC67BDFCBC7D4B3DB533DB999</vt:lpwstr>
  </property>
</Properties>
</file>