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4" r:id="rId5"/>
    <p:sldId id="265" r:id="rId6"/>
    <p:sldId id="261" r:id="rId7"/>
    <p:sldId id="262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66"/>
    <p:restoredTop sz="94539"/>
  </p:normalViewPr>
  <p:slideViewPr>
    <p:cSldViewPr snapToGrid="0" snapToObjects="1" showGuides="1">
      <p:cViewPr>
        <p:scale>
          <a:sx n="80" d="100"/>
          <a:sy n="80" d="100"/>
        </p:scale>
        <p:origin x="960" y="14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Long-Term Durability of Bioprosthetic Valves at Right Ventricular Outflow Tract…"/>
          <p:cNvSpPr txBox="1">
            <a:spLocks noGrp="1"/>
          </p:cNvSpPr>
          <p:nvPr>
            <p:ph type="ctrTitle"/>
          </p:nvPr>
        </p:nvSpPr>
        <p:spPr>
          <a:xfrm>
            <a:off x="1270000" y="1633487"/>
            <a:ext cx="10464800" cy="222731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321310">
              <a:defRPr sz="4400"/>
            </a:pPr>
            <a:r>
              <a:rPr dirty="0"/>
              <a:t>Long-Term Durability of Bioprosthetic Valves at Right Ventricular Outflow Tract</a:t>
            </a:r>
          </a:p>
          <a:p>
            <a:pPr defTabSz="321310">
              <a:defRPr sz="4400"/>
            </a:pPr>
            <a:r>
              <a:rPr dirty="0"/>
              <a:t>: Pericardial </a:t>
            </a:r>
            <a:r>
              <a:rPr dirty="0" smtClean="0"/>
              <a:t>Valve </a:t>
            </a:r>
            <a:r>
              <a:rPr dirty="0"/>
              <a:t>versus Porcine Valve</a:t>
            </a:r>
          </a:p>
        </p:txBody>
      </p:sp>
      <p:sp>
        <p:nvSpPr>
          <p:cNvPr id="120" name="Jae Gun Kwak1, Chang-Ha Lee2, Woong-Han Kim1, Yong Jin Kim2, Jeong Ryul Lee1…"/>
          <p:cNvSpPr txBox="1">
            <a:spLocks noGrp="1"/>
          </p:cNvSpPr>
          <p:nvPr>
            <p:ph type="subTitle" sz="half" idx="1"/>
          </p:nvPr>
        </p:nvSpPr>
        <p:spPr>
          <a:xfrm>
            <a:off x="113903" y="4734421"/>
            <a:ext cx="12776994" cy="2653606"/>
          </a:xfrm>
          <a:prstGeom prst="rect">
            <a:avLst/>
          </a:prstGeom>
        </p:spPr>
        <p:txBody>
          <a:bodyPr/>
          <a:lstStyle/>
          <a:p>
            <a:pPr defTabSz="549148">
              <a:lnSpc>
                <a:spcPct val="120000"/>
              </a:lnSpc>
              <a:defRPr sz="2256"/>
            </a:pPr>
            <a:r>
              <a:t>Jae Gun Kwak</a:t>
            </a:r>
            <a:r>
              <a:rPr baseline="31999"/>
              <a:t>1</a:t>
            </a:r>
            <a:r>
              <a:t>, Chang-Ha Lee</a:t>
            </a:r>
            <a:r>
              <a:rPr baseline="31999"/>
              <a:t>2</a:t>
            </a:r>
            <a:r>
              <a:t>, Woong-Han Kim</a:t>
            </a:r>
            <a:r>
              <a:rPr baseline="31999"/>
              <a:t>1</a:t>
            </a:r>
            <a:r>
              <a:t>, Yong Jin Kim</a:t>
            </a:r>
            <a:r>
              <a:rPr baseline="31999"/>
              <a:t>2</a:t>
            </a:r>
            <a:r>
              <a:t>, Jeong Ryul Lee</a:t>
            </a:r>
            <a:r>
              <a:rPr baseline="31999"/>
              <a:t>1</a:t>
            </a:r>
          </a:p>
          <a:p>
            <a:pPr defTabSz="549148">
              <a:lnSpc>
                <a:spcPct val="120000"/>
              </a:lnSpc>
              <a:defRPr sz="2256"/>
            </a:pPr>
            <a:r>
              <a:t>Ji Hyun Bang</a:t>
            </a:r>
            <a:r>
              <a:rPr baseline="31999"/>
              <a:t>1</a:t>
            </a:r>
            <a:r>
              <a:t>, SungKyu Cho</a:t>
            </a:r>
            <a:r>
              <a:rPr baseline="31999"/>
              <a:t>2</a:t>
            </a:r>
            <a:r>
              <a:t>, Beatrice Chia-Hui Shih</a:t>
            </a:r>
            <a:r>
              <a:rPr baseline="31999"/>
              <a:t>1</a:t>
            </a:r>
          </a:p>
          <a:p>
            <a:pPr defTabSz="549148">
              <a:lnSpc>
                <a:spcPct val="120000"/>
              </a:lnSpc>
              <a:defRPr sz="2256"/>
            </a:pPr>
            <a:endParaRPr baseline="31999"/>
          </a:p>
          <a:p>
            <a:pPr defTabSz="549148">
              <a:lnSpc>
                <a:spcPct val="120000"/>
              </a:lnSpc>
              <a:defRPr sz="2256"/>
            </a:pPr>
            <a:r>
              <a:rPr baseline="31999"/>
              <a:t>1</a:t>
            </a:r>
            <a:r>
              <a:t>Department of Thoracic and Cardiovascular Surgery, Seoul National University Children’s Hospital</a:t>
            </a:r>
          </a:p>
          <a:p>
            <a:pPr defTabSz="549148">
              <a:lnSpc>
                <a:spcPct val="120000"/>
              </a:lnSpc>
              <a:defRPr sz="2256"/>
            </a:pPr>
            <a:r>
              <a:rPr baseline="31999"/>
              <a:t>2</a:t>
            </a:r>
            <a:r>
              <a:t>Department of Thoracic and Cardiovascular Surgery, Sejong General Hospital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Purpose</a:t>
            </a:r>
            <a:endParaRPr dirty="0"/>
          </a:p>
        </p:txBody>
      </p:sp>
      <p:sp>
        <p:nvSpPr>
          <p:cNvPr id="126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To </a:t>
            </a:r>
            <a:r>
              <a:rPr lang="en-US" dirty="0"/>
              <a:t>compare long-term durability of the pericardial valve (</a:t>
            </a:r>
            <a:r>
              <a:rPr lang="en-US" dirty="0" err="1"/>
              <a:t>Carpentier</a:t>
            </a:r>
            <a:r>
              <a:rPr lang="en-US" dirty="0"/>
              <a:t>-Edward </a:t>
            </a:r>
            <a:r>
              <a:rPr lang="en-US" dirty="0" err="1"/>
              <a:t>Perimount</a:t>
            </a:r>
            <a:r>
              <a:rPr lang="en-US" dirty="0"/>
              <a:t> Magna valve, Edwards Lifesciences, Irvine, CA) and the porcine valve (Hancock II valve, Medtronic, Minneapolis, MN) in the pulmonic position in patients with </a:t>
            </a:r>
            <a:r>
              <a:rPr lang="en-US" dirty="0" err="1"/>
              <a:t>conotruncal</a:t>
            </a:r>
            <a:r>
              <a:rPr lang="en-US" dirty="0"/>
              <a:t> anomalies accompanying with pulmonary atresia or </a:t>
            </a:r>
            <a:r>
              <a:rPr lang="en-US" dirty="0" smtClean="0"/>
              <a:t>stenosis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Methods</a:t>
            </a:r>
            <a:endParaRPr dirty="0"/>
          </a:p>
        </p:txBody>
      </p:sp>
      <p:sp>
        <p:nvSpPr>
          <p:cNvPr id="129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Retrospective study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From 2 institutions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258 cases of pulmonary valve implantation between 2001 and 2009 in 248 patients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Comparison between </a:t>
            </a:r>
            <a:r>
              <a:rPr lang="en-US" dirty="0" err="1"/>
              <a:t>Carpentier</a:t>
            </a:r>
            <a:r>
              <a:rPr lang="en-US" dirty="0"/>
              <a:t>-Edward </a:t>
            </a:r>
            <a:r>
              <a:rPr lang="en-US" dirty="0" err="1"/>
              <a:t>Perimount</a:t>
            </a:r>
            <a:r>
              <a:rPr lang="en-US" dirty="0"/>
              <a:t> Magna </a:t>
            </a:r>
            <a:r>
              <a:rPr lang="en-US" dirty="0" smtClean="0"/>
              <a:t>valve (n=129) and </a:t>
            </a:r>
            <a:r>
              <a:rPr lang="en-US" dirty="0"/>
              <a:t>Hancock II </a:t>
            </a:r>
            <a:r>
              <a:rPr lang="en-US" dirty="0" smtClean="0"/>
              <a:t>valve (n=129)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Patients with other valves were excluded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Results</a:t>
            </a:r>
            <a:endParaRPr dirty="0"/>
          </a:p>
        </p:txBody>
      </p:sp>
      <p:sp>
        <p:nvSpPr>
          <p:cNvPr id="129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/>
              <a:t>Preoperative diagnosis 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Tetralogy of Fallot (n=180, 69.8%)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Pulmonary Atresia with Ventricular Septal Defect (n=38, 14.7%)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Double Outlet Right Ventricle (n=15, 5.8%)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Transposition of Great Arteries (n=7, 2.6%)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Truncus Arteriosus (n=4, 1.5%)</a:t>
            </a:r>
          </a:p>
        </p:txBody>
      </p:sp>
    </p:spTree>
    <p:extLst>
      <p:ext uri="{BB962C8B-B14F-4D97-AF65-F5344CB8AC3E}">
        <p14:creationId xmlns:p14="http://schemas.microsoft.com/office/powerpoint/2010/main" val="5876682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Results</a:t>
            </a:r>
            <a:endParaRPr dirty="0"/>
          </a:p>
        </p:txBody>
      </p:sp>
      <p:sp>
        <p:nvSpPr>
          <p:cNvPr id="129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800" dirty="0" smtClean="0"/>
              <a:t>Patients’ Age at operation: 14.9 ± 8.7 years</a:t>
            </a:r>
          </a:p>
          <a:p>
            <a:pPr>
              <a:lnSpc>
                <a:spcPct val="110000"/>
              </a:lnSpc>
            </a:pPr>
            <a:r>
              <a:rPr lang="en-US" sz="2800" dirty="0" smtClean="0"/>
              <a:t>Mean follow-up duration: 12.3 </a:t>
            </a:r>
            <a:r>
              <a:rPr lang="en-US" sz="2400" dirty="0" smtClean="0"/>
              <a:t>± 5.9 years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Follow-up data </a:t>
            </a:r>
            <a:r>
              <a:rPr lang="en-US" sz="2400" dirty="0" err="1" smtClean="0"/>
              <a:t>completation</a:t>
            </a:r>
            <a:r>
              <a:rPr lang="en-US" sz="2400" dirty="0"/>
              <a:t> </a:t>
            </a:r>
            <a:r>
              <a:rPr lang="en-US" sz="2400" dirty="0" smtClean="0"/>
              <a:t>in 219 cases (84.9 %)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10 patients died (4.0 %)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64 patients: reoperation for PVR</a:t>
            </a:r>
          </a:p>
          <a:p>
            <a:pPr lvl="2">
              <a:lnSpc>
                <a:spcPct val="110000"/>
              </a:lnSpc>
            </a:pPr>
            <a:r>
              <a:rPr lang="en-US" sz="2400" dirty="0"/>
              <a:t> </a:t>
            </a:r>
            <a:r>
              <a:rPr lang="en-US" sz="2400" dirty="0" smtClean="0"/>
              <a:t>10 patients: reoperation between 2001 and 2009</a:t>
            </a:r>
          </a:p>
        </p:txBody>
      </p:sp>
    </p:spTree>
    <p:extLst>
      <p:ext uri="{BB962C8B-B14F-4D97-AF65-F5344CB8AC3E}">
        <p14:creationId xmlns:p14="http://schemas.microsoft.com/office/powerpoint/2010/main" val="9796029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Results</a:t>
            </a:r>
            <a:endParaRPr dirty="0"/>
          </a:p>
        </p:txBody>
      </p:sp>
      <p:sp>
        <p:nvSpPr>
          <p:cNvPr id="135" name="Body"/>
          <p:cNvSpPr txBox="1">
            <a:spLocks noGrp="1"/>
          </p:cNvSpPr>
          <p:nvPr>
            <p:ph type="body" idx="1"/>
          </p:nvPr>
        </p:nvSpPr>
        <p:spPr>
          <a:xfrm>
            <a:off x="329943" y="2279409"/>
            <a:ext cx="12167114" cy="17099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/>
              <a:t>Overall freedom from redo pulmonary valve replacement at 5, 10 and 15 years was 95.7%, 82.4% and 71.6%, </a:t>
            </a:r>
            <a:r>
              <a:rPr lang="en-US" sz="2400" dirty="0" smtClean="0"/>
              <a:t>respectively</a:t>
            </a:r>
          </a:p>
          <a:p>
            <a:r>
              <a:rPr lang="en-US" sz="2400" dirty="0" smtClean="0"/>
              <a:t>Prosthetic valve dysfunction: moderate or severe PR, PS ≥ 3.5 m/s of velocity </a:t>
            </a:r>
            <a:endParaRPr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6" t="10609" r="30435" b="51337"/>
          <a:stretch/>
        </p:blipFill>
        <p:spPr>
          <a:xfrm>
            <a:off x="16159" y="4185592"/>
            <a:ext cx="6397341" cy="5404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t="8250" r="30435" b="50000"/>
          <a:stretch/>
        </p:blipFill>
        <p:spPr>
          <a:xfrm>
            <a:off x="6682048" y="4185592"/>
            <a:ext cx="5549900" cy="5214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5189" y="6259929"/>
            <a:ext cx="620711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CE</a:t>
            </a:r>
            <a:endParaRPr kumimoji="0" lang="en-US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46918" y="6259929"/>
            <a:ext cx="620711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CE</a:t>
            </a:r>
            <a:endParaRPr kumimoji="0" lang="en-US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78057" y="4939694"/>
            <a:ext cx="91544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Hancock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05857" y="4939694"/>
            <a:ext cx="91544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Hancock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47467" y="7365394"/>
            <a:ext cx="91544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 = 0.001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93737" y="7364788"/>
            <a:ext cx="91544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 = 0.02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The porcine valve (Hancock II) showed more favorable re-operation free rate and long-term </a:t>
            </a:r>
            <a:r>
              <a:rPr lang="en-US" dirty="0" err="1" smtClean="0"/>
              <a:t>valvular</a:t>
            </a:r>
            <a:r>
              <a:rPr lang="en-US" dirty="0" smtClean="0"/>
              <a:t> function than pericardial valve (</a:t>
            </a:r>
            <a:r>
              <a:rPr lang="en-US" dirty="0" err="1" smtClean="0"/>
              <a:t>Carpentier</a:t>
            </a:r>
            <a:r>
              <a:rPr lang="en-US" dirty="0" smtClean="0"/>
              <a:t>-Edward Magna) in pulmonic position </a:t>
            </a:r>
            <a:r>
              <a:rPr lang="en-US" dirty="0"/>
              <a:t>in patients with various type of congenital cardiac anomalies accompanying with right ventricular outflow tract stenosis or </a:t>
            </a:r>
            <a:r>
              <a:rPr lang="en-US" dirty="0" smtClean="0"/>
              <a:t>atresia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8017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349</Words>
  <Application>Microsoft Macintosh PowerPoint</Application>
  <PresentationFormat>Custom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Long-Term Durability of Bioprosthetic Valves at Right Ventricular Outflow Tract : Pericardial Valve versus Porcine Valve</vt:lpstr>
      <vt:lpstr>Purpose</vt:lpstr>
      <vt:lpstr>Methods</vt:lpstr>
      <vt:lpstr>Results</vt:lpstr>
      <vt:lpstr>Results</vt:lpstr>
      <vt:lpstr>Results</vt:lpstr>
      <vt:lpstr>Conclusions</vt:lpstr>
    </vt:vector>
  </TitlesOfParts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Long-Term Durability of Bioprosthetic Valves at Right Ventricular Outflow Tract : Pericardial Valve  versus Porcine Valve</dc:title>
  <cp:lastModifiedBy>jae  gun kwak</cp:lastModifiedBy>
  <cp:revision>8</cp:revision>
  <dcterms:modified xsi:type="dcterms:W3CDTF">2017-08-20T11:28:33Z</dcterms:modified>
</cp:coreProperties>
</file>