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0" r:id="rId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98" d="100"/>
          <a:sy n="98" d="100"/>
        </p:scale>
        <p:origin x="-354" y="-3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432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0754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6801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7730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317"/>
            <a:ext cx="4114800" cy="908428"/>
          </a:xfrm>
        </p:spPr>
        <p:txBody>
          <a:bodyPr>
            <a:noAutofit/>
          </a:bodyPr>
          <a:lstStyle>
            <a:lvl1pPr algn="l">
              <a:defRPr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96855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1"/>
            <a:ext cx="4572000" cy="432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6881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306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657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94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3720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3995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7954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2169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206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238895"/>
            <a:ext cx="7772400" cy="2550145"/>
          </a:xfrm>
        </p:spPr>
        <p:txBody>
          <a:bodyPr>
            <a:noAutofit/>
          </a:bodyPr>
          <a:lstStyle/>
          <a:p>
            <a:r>
              <a:rPr lang="en-US" altLang="ko-KR" dirty="0" smtClean="0">
                <a:effectLst/>
              </a:rPr>
              <a:t/>
            </a:r>
            <a:br>
              <a:rPr lang="en-US" altLang="ko-KR" dirty="0" smtClean="0">
                <a:effectLst/>
              </a:rPr>
            </a:br>
            <a:r>
              <a:rPr lang="en-US" altLang="ko-KR" dirty="0" smtClean="0">
                <a:effectLst/>
              </a:rPr>
              <a:t>Impact </a:t>
            </a:r>
            <a:r>
              <a:rPr lang="en-US" altLang="ko-KR" dirty="0">
                <a:effectLst/>
              </a:rPr>
              <a:t>of Ventricular Morphology on </a:t>
            </a:r>
            <a:r>
              <a:rPr lang="en-US" altLang="ko-KR" dirty="0" smtClean="0">
                <a:effectLst/>
              </a:rPr>
              <a:t>Clinical outcome </a:t>
            </a:r>
            <a:r>
              <a:rPr lang="en-US" altLang="ko-KR" dirty="0">
                <a:effectLst/>
              </a:rPr>
              <a:t>After the Fontan Palliation</a:t>
            </a:r>
            <a:r>
              <a:rPr lang="ko-KR" altLang="ko-KR" dirty="0">
                <a:effectLst/>
              </a:rPr>
              <a:t/>
            </a:r>
            <a:br>
              <a:rPr lang="ko-KR" altLang="ko-KR" dirty="0">
                <a:effectLst/>
              </a:rPr>
            </a:br>
            <a:r>
              <a:rPr lang="ko-KR" altLang="ko-KR" dirty="0">
                <a:effectLst/>
              </a:rPr>
              <a:t/>
            </a:r>
            <a:br>
              <a:rPr lang="ko-KR" altLang="ko-KR" dirty="0">
                <a:effectLst/>
              </a:rPr>
            </a:b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492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Purpose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680520"/>
          </a:xfrm>
        </p:spPr>
        <p:txBody>
          <a:bodyPr/>
          <a:lstStyle/>
          <a:p>
            <a:r>
              <a:rPr lang="en-US" altLang="ko-KR" sz="2400" dirty="0"/>
              <a:t>Whether the right ventricle structure is less equipped to support systemic circulation is still a controversial issue. </a:t>
            </a:r>
            <a:endParaRPr lang="en-US" altLang="ko-KR" sz="2400" dirty="0" smtClean="0"/>
          </a:p>
          <a:p>
            <a:r>
              <a:rPr lang="en-US" altLang="ko-KR" sz="2400" dirty="0" smtClean="0"/>
              <a:t>We </a:t>
            </a:r>
            <a:r>
              <a:rPr lang="en-US" altLang="ko-KR" sz="2400" dirty="0"/>
              <a:t>examined the effect of dominant ventricle morphology on Fontan palliation outcomes. </a:t>
            </a:r>
            <a:endParaRPr lang="ko-KR" altLang="ko-KR" sz="2400" dirty="0"/>
          </a:p>
          <a:p>
            <a:endParaRPr lang="ko-KR" altLang="ko-KR" sz="2400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5701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752528"/>
          </a:xfrm>
        </p:spPr>
        <p:txBody>
          <a:bodyPr>
            <a:normAutofit/>
          </a:bodyPr>
          <a:lstStyle/>
          <a:p>
            <a:r>
              <a:rPr lang="en-US" altLang="ko-KR" sz="2400" dirty="0"/>
              <a:t>Medical records of 389 (female: male=156: 233) patients undergoing Fontan palliation in a single center between May 1993, and May 2017 were reviewed retrospectively. </a:t>
            </a:r>
            <a:endParaRPr lang="en-US" altLang="ko-KR" sz="2400" dirty="0" smtClean="0"/>
          </a:p>
          <a:p>
            <a:r>
              <a:rPr lang="en-US" altLang="ko-KR" sz="2400" dirty="0" smtClean="0"/>
              <a:t>Patients </a:t>
            </a:r>
            <a:r>
              <a:rPr lang="en-US" altLang="ko-KR" sz="2400" dirty="0"/>
              <a:t>were categorized into three groups based on dominant ventricle morphology; left dominant ventricle (LV group; n=158), right dominant ventricle (RV group; n=144) and balanced or indeterminate ventricles (n=87) which were excluded in this </a:t>
            </a:r>
            <a:r>
              <a:rPr lang="en-US" altLang="ko-KR" sz="2400" dirty="0" smtClean="0"/>
              <a:t>study.</a:t>
            </a:r>
          </a:p>
          <a:p>
            <a:r>
              <a:rPr lang="en-US" altLang="ko-KR" sz="2400" dirty="0" smtClean="0"/>
              <a:t>Impact </a:t>
            </a:r>
            <a:r>
              <a:rPr lang="en-US" altLang="ko-KR" sz="2400" dirty="0"/>
              <a:t>of ventricular morphology on clinical outcomes following the Fontan palliation was examined. </a:t>
            </a:r>
            <a:endParaRPr lang="ko-KR" altLang="ko-KR" sz="2400" dirty="0"/>
          </a:p>
          <a:p>
            <a:endParaRPr lang="ko-KR" altLang="ko-KR" dirty="0"/>
          </a:p>
        </p:txBody>
      </p:sp>
    </p:spTree>
    <p:extLst>
      <p:ext uri="{BB962C8B-B14F-4D97-AF65-F5344CB8AC3E}">
        <p14:creationId xmlns:p14="http://schemas.microsoft.com/office/powerpoint/2010/main" val="413735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/>
              <a:t>At a median follow-up time of 107.8 months, 20 patients had died. </a:t>
            </a:r>
            <a:endParaRPr lang="en-US" altLang="ko-KR" sz="2400" dirty="0" smtClean="0"/>
          </a:p>
          <a:p>
            <a:r>
              <a:rPr lang="en-US" altLang="ko-KR" sz="2400" dirty="0" smtClean="0"/>
              <a:t>Survival </a:t>
            </a:r>
            <a:r>
              <a:rPr lang="en-US" altLang="ko-KR" sz="2400" dirty="0"/>
              <a:t>of study population was 97.3</a:t>
            </a:r>
            <a:r>
              <a:rPr lang="ko-KR" altLang="ko-KR" sz="2400" dirty="0"/>
              <a:t>±</a:t>
            </a:r>
            <a:r>
              <a:rPr lang="en-US" altLang="ko-KR" sz="2400" dirty="0"/>
              <a:t>0.9%, 92.5</a:t>
            </a:r>
            <a:r>
              <a:rPr lang="ko-KR" altLang="ko-KR" sz="2400" dirty="0"/>
              <a:t>±</a:t>
            </a:r>
            <a:r>
              <a:rPr lang="en-US" altLang="ko-KR" sz="2400" dirty="0"/>
              <a:t>1.7% and 90.5</a:t>
            </a:r>
            <a:r>
              <a:rPr lang="ko-KR" altLang="ko-KR" sz="2400" dirty="0"/>
              <a:t>±</a:t>
            </a:r>
            <a:r>
              <a:rPr lang="en-US" altLang="ko-KR" sz="2400" dirty="0"/>
              <a:t>2.4% at 1, 10 and 20 years, respectively. </a:t>
            </a:r>
            <a:endParaRPr lang="en-US" altLang="ko-KR" sz="2400" dirty="0" smtClean="0"/>
          </a:p>
          <a:p>
            <a:r>
              <a:rPr lang="en-US" altLang="ko-KR" sz="2400" dirty="0" smtClean="0"/>
              <a:t>No </a:t>
            </a:r>
            <a:r>
              <a:rPr lang="en-US" altLang="ko-KR" sz="2400" dirty="0"/>
              <a:t>statistically significant difference was noted on failure-free survival (death, Fontan take-down and heart transplantation); 93.7</a:t>
            </a:r>
            <a:r>
              <a:rPr lang="ko-KR" altLang="ko-KR" sz="2400" dirty="0"/>
              <a:t>±</a:t>
            </a:r>
            <a:r>
              <a:rPr lang="en-US" altLang="ko-KR" sz="2400" dirty="0"/>
              <a:t>2.2% and 89.6</a:t>
            </a:r>
            <a:r>
              <a:rPr lang="ko-KR" altLang="ko-KR" sz="2400" dirty="0"/>
              <a:t>±</a:t>
            </a:r>
            <a:r>
              <a:rPr lang="en-US" altLang="ko-KR" sz="2400" dirty="0"/>
              <a:t>3.1% in each LV and RV group (p=0.318). 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87601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/>
              <a:t>Freedom from death or ventricular dysfunction were comparable in two groups; 88.8</a:t>
            </a:r>
            <a:r>
              <a:rPr lang="ko-KR" altLang="ko-KR" sz="2400" dirty="0"/>
              <a:t>±</a:t>
            </a:r>
            <a:r>
              <a:rPr lang="en-US" altLang="ko-KR" sz="2400" dirty="0"/>
              <a:t>3.4% and 80.6</a:t>
            </a:r>
            <a:r>
              <a:rPr lang="ko-KR" altLang="ko-KR" sz="2400" dirty="0"/>
              <a:t>±</a:t>
            </a:r>
            <a:r>
              <a:rPr lang="en-US" altLang="ko-KR" sz="2400" dirty="0"/>
              <a:t>4.6% in each LV and RV group (p=0.069). </a:t>
            </a:r>
            <a:endParaRPr lang="en-US" altLang="ko-KR" sz="2400" dirty="0" smtClean="0"/>
          </a:p>
          <a:p>
            <a:r>
              <a:rPr lang="en-US" altLang="ko-KR" sz="2400" dirty="0" smtClean="0"/>
              <a:t>Freedom </a:t>
            </a:r>
            <a:r>
              <a:rPr lang="en-US" altLang="ko-KR" sz="2400" dirty="0"/>
              <a:t>from death or significant atrioventricular valve regurgitation was 91.1</a:t>
            </a:r>
            <a:r>
              <a:rPr lang="ko-KR" altLang="ko-KR" sz="2400" dirty="0"/>
              <a:t>±</a:t>
            </a:r>
            <a:r>
              <a:rPr lang="en-US" altLang="ko-KR" sz="2400" dirty="0"/>
              <a:t>3.2% in LV group and 82.2</a:t>
            </a:r>
            <a:r>
              <a:rPr lang="ko-KR" altLang="ko-KR" sz="2400" dirty="0"/>
              <a:t>±</a:t>
            </a:r>
            <a:r>
              <a:rPr lang="en-US" altLang="ko-KR" sz="2400" dirty="0"/>
              <a:t>4.5% in RV group (p=0.076). </a:t>
            </a:r>
            <a:endParaRPr lang="en-US" altLang="ko-KR" sz="2400" dirty="0" smtClean="0"/>
          </a:p>
          <a:p>
            <a:r>
              <a:rPr lang="en-US" altLang="ko-KR" sz="2400" dirty="0" smtClean="0"/>
              <a:t>Cumulative </a:t>
            </a:r>
            <a:r>
              <a:rPr lang="en-US" altLang="ko-KR" sz="2400" dirty="0"/>
              <a:t>incidence rates were estimated by the Kaplan-Meir method and compared by the log-rank test. </a:t>
            </a:r>
            <a:endParaRPr lang="ko-KR" altLang="ko-KR" sz="2400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44394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Conclusion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/>
              <a:t>Right ventricle dominance is not a risk factor for mortality, ventricular dysfunction or significant atrioventricular valve regurgitation after Fontan palliation. </a:t>
            </a:r>
            <a:endParaRPr lang="en-US" altLang="ko-KR" sz="2400" dirty="0" smtClean="0"/>
          </a:p>
          <a:p>
            <a:r>
              <a:rPr lang="en-US" altLang="ko-KR" sz="2400" dirty="0" smtClean="0"/>
              <a:t>However</a:t>
            </a:r>
            <a:r>
              <a:rPr lang="en-US" altLang="ko-KR" sz="2400" dirty="0"/>
              <a:t>, careful follow-up is required to confirm the findings of this study.  </a:t>
            </a:r>
            <a:endParaRPr lang="ko-KR" altLang="ko-KR" sz="2400" dirty="0"/>
          </a:p>
          <a:p>
            <a:endParaRPr lang="ko-KR" altLang="ko-KR" sz="2400" dirty="0"/>
          </a:p>
        </p:txBody>
      </p:sp>
    </p:spTree>
    <p:extLst>
      <p:ext uri="{BB962C8B-B14F-4D97-AF65-F5344CB8AC3E}">
        <p14:creationId xmlns:p14="http://schemas.microsoft.com/office/powerpoint/2010/main" val="186299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312</Words>
  <Application>Microsoft Office PowerPoint</Application>
  <PresentationFormat>화면 슬라이드 쇼(4:3)</PresentationFormat>
  <Paragraphs>19</Paragraphs>
  <Slides>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7" baseType="lpstr">
      <vt:lpstr>Office 테마</vt:lpstr>
      <vt:lpstr> Impact of Ventricular Morphology on Clinical outcome After the Fontan Palliation   </vt:lpstr>
      <vt:lpstr>Purpose</vt:lpstr>
      <vt:lpstr>Methods</vt:lpstr>
      <vt:lpstr>Results</vt:lpstr>
      <vt:lpstr>Results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DM300T3A</dc:creator>
  <cp:lastModifiedBy>admin</cp:lastModifiedBy>
  <cp:revision>12</cp:revision>
  <dcterms:created xsi:type="dcterms:W3CDTF">2017-07-25T23:31:23Z</dcterms:created>
  <dcterms:modified xsi:type="dcterms:W3CDTF">2017-08-20T14:11:36Z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SCPROP">
    <vt:lpwstr>NSCCustomProperty</vt:lpwstr>
  </property>
  <property fmtid="{D5CDD505-2E9C-101B-9397-08002B2CF9AE}" pid="3" name="NSCPROP_SA">
    <vt:lpwstr>D:\바탕화면\원외 위원회 활동\학술위원회 - 흉부외과\대한흉부심장혈관외과학회 제49차 추계학술대회 - 소아분야 초록 template.pptx</vt:lpwstr>
  </property>
</Properties>
</file>