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9" r:id="rId5"/>
    <p:sldId id="263" r:id="rId6"/>
    <p:sldId id="264" r:id="rId7"/>
    <p:sldId id="260" r:id="rId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07" d="100"/>
          <a:sy n="107" d="100"/>
        </p:scale>
        <p:origin x="-8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432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0754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6801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7730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16317"/>
            <a:ext cx="4114800" cy="908428"/>
          </a:xfrm>
        </p:spPr>
        <p:txBody>
          <a:bodyPr>
            <a:noAutofit/>
          </a:bodyPr>
          <a:lstStyle>
            <a:lvl1pPr algn="l">
              <a:defRPr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96855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-1"/>
            <a:ext cx="4572000" cy="432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6881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306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657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794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3720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3995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7954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2169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206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238895"/>
            <a:ext cx="7772400" cy="1470025"/>
          </a:xfrm>
        </p:spPr>
        <p:txBody>
          <a:bodyPr>
            <a:noAutofit/>
          </a:bodyPr>
          <a:lstStyle/>
          <a:p>
            <a:r>
              <a:rPr lang="en-US" altLang="ko-KR" sz="2400" dirty="0" smtClean="0">
                <a:effectLst/>
              </a:rPr>
              <a:t>Excellent </a:t>
            </a:r>
            <a:r>
              <a:rPr lang="en-US" altLang="ko-KR" sz="2400" dirty="0">
                <a:effectLst/>
              </a:rPr>
              <a:t>Durability and Bothersome Events after Mechanical Pulmonary Valve Replacement </a:t>
            </a:r>
            <a:r>
              <a:rPr lang="ko-KR" altLang="en-US" sz="2400" dirty="0" smtClean="0"/>
              <a:t> </a:t>
            </a:r>
            <a:endParaRPr lang="ko-KR" altLang="en-US" sz="24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899592" y="3886200"/>
            <a:ext cx="7344816" cy="17526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ko-KR" altLang="en-US" sz="2800" dirty="0" smtClean="0">
                <a:solidFill>
                  <a:schemeClr val="accent2"/>
                </a:solidFill>
              </a:rPr>
              <a:t>공지사항</a:t>
            </a:r>
            <a:endParaRPr lang="en-US" altLang="ko-KR" sz="2800" dirty="0" smtClean="0">
              <a:solidFill>
                <a:schemeClr val="accent2"/>
              </a:solidFill>
            </a:endParaRP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solidFill>
                  <a:schemeClr val="accent2"/>
                </a:solidFill>
              </a:rPr>
              <a:t>소속기관이나 저자명이 드러나지 않도록 해주세요</a:t>
            </a:r>
            <a:endParaRPr lang="en-US" altLang="ko-KR" sz="2000" dirty="0" smtClean="0">
              <a:solidFill>
                <a:schemeClr val="accent2"/>
              </a:solidFill>
            </a:endParaRP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solidFill>
                  <a:schemeClr val="accent2"/>
                </a:solidFill>
              </a:rPr>
              <a:t>제목 슬라이드 제외 최대 </a:t>
            </a:r>
            <a:r>
              <a:rPr lang="en-US" altLang="ko-KR" sz="2000" dirty="0" smtClean="0">
                <a:solidFill>
                  <a:schemeClr val="accent2"/>
                </a:solidFill>
              </a:rPr>
              <a:t>6</a:t>
            </a:r>
            <a:r>
              <a:rPr lang="ko-KR" altLang="en-US" sz="2000" dirty="0" smtClean="0">
                <a:solidFill>
                  <a:schemeClr val="accent2"/>
                </a:solidFill>
              </a:rPr>
              <a:t>장</a:t>
            </a:r>
            <a:r>
              <a:rPr lang="en-US" altLang="ko-KR" sz="2000" dirty="0" smtClean="0">
                <a:solidFill>
                  <a:schemeClr val="accent2"/>
                </a:solidFill>
              </a:rPr>
              <a:t>, Font size 20 </a:t>
            </a:r>
            <a:r>
              <a:rPr lang="ko-KR" altLang="en-US" sz="2000" dirty="0" smtClean="0">
                <a:solidFill>
                  <a:schemeClr val="accent2"/>
                </a:solidFill>
              </a:rPr>
              <a:t>이상</a:t>
            </a:r>
            <a:endParaRPr lang="en-US" altLang="ko-KR" sz="2000" dirty="0" smtClean="0">
              <a:solidFill>
                <a:schemeClr val="accent2"/>
              </a:solidFill>
            </a:endParaRP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solidFill>
                  <a:schemeClr val="accent2"/>
                </a:solidFill>
              </a:rPr>
              <a:t>사진</a:t>
            </a:r>
            <a:r>
              <a:rPr lang="en-US" altLang="ko-KR" sz="2000" dirty="0" smtClean="0">
                <a:solidFill>
                  <a:schemeClr val="accent2"/>
                </a:solidFill>
              </a:rPr>
              <a:t>/illustration</a:t>
            </a:r>
            <a:r>
              <a:rPr lang="ko-KR" altLang="en-US" sz="2000" dirty="0" smtClean="0">
                <a:solidFill>
                  <a:schemeClr val="accent2"/>
                </a:solidFill>
              </a:rPr>
              <a:t>등으로 인해 용량이 큰 경우 </a:t>
            </a:r>
            <a:r>
              <a:rPr lang="en-US" altLang="ko-KR" sz="2000" dirty="0" smtClean="0">
                <a:solidFill>
                  <a:schemeClr val="accent2"/>
                </a:solidFill>
              </a:rPr>
              <a:t>PDF</a:t>
            </a:r>
            <a:r>
              <a:rPr lang="ko-KR" altLang="en-US" sz="2000" dirty="0" smtClean="0">
                <a:solidFill>
                  <a:schemeClr val="accent2"/>
                </a:solidFill>
              </a:rPr>
              <a:t>로 전환해서 접수 </a:t>
            </a:r>
            <a:endParaRPr lang="ko-KR" altLang="en-US" sz="2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924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Purpose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/>
              <a:t>A mechanical prosthesis plays a role in pulmonary valve replacement (PVR) to avoid multiple reoperations. </a:t>
            </a:r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/>
              <a:t>However, thromboembolic risk and bleeding complications are major drawbacks for mechanical </a:t>
            </a:r>
            <a:r>
              <a:rPr lang="en-US" altLang="ko-KR" sz="2000" dirty="0" smtClean="0"/>
              <a:t>PVR. </a:t>
            </a:r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The </a:t>
            </a:r>
            <a:r>
              <a:rPr lang="en-US" altLang="ko-KR" sz="2000" dirty="0"/>
              <a:t>aim of this study is to investigate outcomes of mechanical prosthetic </a:t>
            </a:r>
            <a:r>
              <a:rPr lang="en-US" altLang="ko-KR" sz="2000" dirty="0" smtClean="0"/>
              <a:t>valves in pulmonary position </a:t>
            </a:r>
            <a:r>
              <a:rPr lang="en-US" altLang="ko-KR" sz="2000" dirty="0"/>
              <a:t>in a single center. 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357015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ko-KR" sz="24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Patients</a:t>
            </a:r>
          </a:p>
          <a:p>
            <a:pPr lvl="1"/>
            <a:r>
              <a:rPr lang="en-US" altLang="ko-KR" sz="2000" dirty="0" smtClean="0"/>
              <a:t>Patients who underwent </a:t>
            </a:r>
            <a:r>
              <a:rPr lang="en-US" altLang="ko-KR" sz="2000" dirty="0"/>
              <a:t>mechanical PVR between January 2005 and December </a:t>
            </a:r>
            <a:r>
              <a:rPr lang="en-US" altLang="ko-KR" sz="2000" dirty="0" smtClean="0"/>
              <a:t>2015</a:t>
            </a:r>
            <a:endParaRPr lang="en-US" altLang="ko-KR" sz="2000" dirty="0"/>
          </a:p>
          <a:p>
            <a:pPr lvl="1"/>
            <a:endParaRPr lang="en-US" altLang="ko-KR" sz="2000" dirty="0" smtClean="0"/>
          </a:p>
          <a:p>
            <a:r>
              <a:rPr lang="en-US" altLang="ko-KR" sz="24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Retrospective </a:t>
            </a:r>
            <a:r>
              <a:rPr lang="en-US" altLang="ko-KR" sz="24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analysis</a:t>
            </a:r>
          </a:p>
          <a:p>
            <a:endParaRPr lang="en-US" altLang="ko-KR" sz="24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r>
              <a:rPr lang="en-US" altLang="ko-KR" sz="24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Outcomes</a:t>
            </a:r>
          </a:p>
          <a:p>
            <a:pPr lvl="1"/>
            <a:r>
              <a:rPr lang="en-US" altLang="ko-KR" sz="24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Survival</a:t>
            </a:r>
          </a:p>
          <a:p>
            <a:pPr lvl="1"/>
            <a:endParaRPr lang="en-US" altLang="ko-KR" sz="24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 lvl="1"/>
            <a:r>
              <a:rPr lang="en-US" altLang="ko-KR" sz="24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Prosthetic valve failure</a:t>
            </a:r>
          </a:p>
          <a:p>
            <a:pPr lvl="2"/>
            <a:r>
              <a:rPr lang="en-US" altLang="ko-KR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Thrombosis</a:t>
            </a:r>
          </a:p>
          <a:p>
            <a:pPr lvl="2"/>
            <a:r>
              <a:rPr lang="en-US" altLang="ko-KR" dirty="0" err="1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Pannus</a:t>
            </a:r>
            <a:r>
              <a:rPr lang="en-US" altLang="ko-KR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formation </a:t>
            </a:r>
          </a:p>
          <a:p>
            <a:pPr lvl="2"/>
            <a:endParaRPr lang="en-US" altLang="ko-KR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 lvl="1"/>
            <a:r>
              <a:rPr lang="en-US" altLang="ko-KR" sz="24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Anticoagulation related problems</a:t>
            </a:r>
          </a:p>
          <a:p>
            <a:pPr lvl="2"/>
            <a:r>
              <a:rPr lang="en-US" altLang="ko-KR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Bleeding</a:t>
            </a:r>
          </a:p>
          <a:p>
            <a:pPr lvl="2"/>
            <a:r>
              <a:rPr lang="en-US" altLang="ko-KR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Repeated admission to control </a:t>
            </a:r>
            <a:r>
              <a:rPr lang="en-US" altLang="ko-KR" dirty="0" err="1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prothrombin</a:t>
            </a:r>
            <a:r>
              <a:rPr lang="en-US" altLang="ko-KR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time</a:t>
            </a:r>
          </a:p>
          <a:p>
            <a:endParaRPr lang="en-US" altLang="ko-KR" sz="24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31619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N=46</a:t>
            </a:r>
            <a:endParaRPr lang="ko-KR" altLang="en-US" sz="2400" dirty="0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1648968"/>
              </p:ext>
            </p:extLst>
          </p:nvPr>
        </p:nvGraphicFramePr>
        <p:xfrm>
          <a:off x="539552" y="3501008"/>
          <a:ext cx="7776864" cy="2664296"/>
        </p:xfrm>
        <a:graphic>
          <a:graphicData uri="http://schemas.openxmlformats.org/drawingml/2006/table">
            <a:tbl>
              <a:tblPr firstRow="1" firstCol="1">
                <a:tableStyleId>{9D7B26C5-4107-4FEC-AEDC-1716B250A1EF}</a:tableStyleId>
              </a:tblPr>
              <a:tblGrid>
                <a:gridCol w="3888432"/>
                <a:gridCol w="3888432"/>
              </a:tblGrid>
              <a:tr h="441898">
                <a:tc gridSpan="2"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000" b="1" kern="100" baseline="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맑은 고딕"/>
                          <a:cs typeface="Times New Roman"/>
                        </a:rPr>
                        <a:t>Prosthetic valve failure </a:t>
                      </a:r>
                      <a:r>
                        <a:rPr lang="en-US" altLang="ko-KR" sz="1600" b="0" kern="100" baseline="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맑은 고딕"/>
                          <a:cs typeface="Times New Roman"/>
                        </a:rPr>
                        <a:t>(N=3, 7%)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ko-KR" sz="800" kern="100" dirty="0">
                        <a:solidFill>
                          <a:srgbClr val="000000"/>
                        </a:solidFill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58088" marR="58088" marT="0" marB="0"/>
                </a:tc>
              </a:tr>
              <a:tr h="2222398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b="0" kern="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/>
                          <a:cs typeface="Times New Roman"/>
                        </a:rPr>
                        <a:t>  Thrombosis</a:t>
                      </a:r>
                    </a:p>
                    <a:p>
                      <a:pPr algn="just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b="0" kern="1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/>
                          <a:cs typeface="Times New Roman"/>
                        </a:rPr>
                        <a:t>  Pannus formation   </a:t>
                      </a:r>
                    </a:p>
                    <a:p>
                      <a:pPr algn="just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altLang="ko-KR" sz="1600" b="0" kern="1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맑은 고딕"/>
                        <a:cs typeface="Times New Roman"/>
                      </a:endParaRPr>
                    </a:p>
                    <a:p>
                      <a:pPr algn="just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altLang="ko-KR" sz="1600" b="0" kern="1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맑은 고딕"/>
                        <a:cs typeface="Times New Roman"/>
                      </a:endParaRPr>
                    </a:p>
                    <a:p>
                      <a:pPr algn="just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b="0" u="none" kern="1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/>
                          <a:cs typeface="Times New Roman"/>
                        </a:rPr>
                        <a:t> </a:t>
                      </a:r>
                      <a:r>
                        <a:rPr lang="en-US" altLang="ko-KR" sz="1600" b="0" u="sng" kern="1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/>
                          <a:cs typeface="Times New Roman"/>
                        </a:rPr>
                        <a:t>By method of implantation</a:t>
                      </a:r>
                    </a:p>
                    <a:p>
                      <a:pPr algn="just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b="0" kern="1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/>
                          <a:cs typeface="Times New Roman"/>
                        </a:rPr>
                        <a:t>  in-graft</a:t>
                      </a:r>
                    </a:p>
                    <a:p>
                      <a:pPr algn="just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b="0" kern="1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/>
                          <a:cs typeface="Times New Roman"/>
                        </a:rPr>
                        <a:t>  direct</a:t>
                      </a:r>
                      <a:endParaRPr lang="ko-KR" sz="1600" b="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b="0" kern="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/>
                          <a:cs typeface="Times New Roman"/>
                        </a:rPr>
                        <a:t>2</a:t>
                      </a:r>
                    </a:p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b="0" kern="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/>
                          <a:cs typeface="Times New Roman"/>
                        </a:rPr>
                        <a:t>1</a:t>
                      </a:r>
                    </a:p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altLang="ko-KR" sz="1600" b="0" kern="1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맑은 고딕"/>
                        <a:cs typeface="Times New Roman"/>
                      </a:endParaRPr>
                    </a:p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altLang="ko-KR" sz="1600" b="0" kern="1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맑은 고딕"/>
                        <a:cs typeface="Times New Roman"/>
                      </a:endParaRPr>
                    </a:p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altLang="ko-KR" sz="1600" b="0" kern="1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맑은 고딕"/>
                        <a:cs typeface="Times New Roman"/>
                      </a:endParaRPr>
                    </a:p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b="0" kern="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/>
                          <a:cs typeface="Times New Roman"/>
                        </a:rPr>
                        <a:t>2</a:t>
                      </a:r>
                    </a:p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b="0" kern="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/>
                          <a:cs typeface="Times New Roman"/>
                        </a:rPr>
                        <a:t>1</a:t>
                      </a:r>
                      <a:endParaRPr lang="ko-KR" sz="1600" b="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8456629"/>
              </p:ext>
            </p:extLst>
          </p:nvPr>
        </p:nvGraphicFramePr>
        <p:xfrm>
          <a:off x="395536" y="1844824"/>
          <a:ext cx="8064896" cy="1433823"/>
        </p:xfrm>
        <a:graphic>
          <a:graphicData uri="http://schemas.openxmlformats.org/drawingml/2006/table">
            <a:tbl>
              <a:tblPr firstRow="1" firstCol="1">
                <a:tableStyleId>{9D7B26C5-4107-4FEC-AEDC-1716B250A1EF}</a:tableStyleId>
              </a:tblPr>
              <a:tblGrid>
                <a:gridCol w="4032448"/>
                <a:gridCol w="4032448"/>
              </a:tblGrid>
              <a:tr h="339393">
                <a:tc gridSpan="2"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000" b="1" kern="100" baseline="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맑은 고딕"/>
                          <a:cs typeface="Times New Roman"/>
                        </a:rPr>
                        <a:t>Baseline Characteristics</a:t>
                      </a:r>
                      <a:endParaRPr lang="ko-KR" sz="2000" b="1" kern="100" baseline="0" dirty="0">
                        <a:solidFill>
                          <a:schemeClr val="bg1"/>
                        </a:solidFill>
                        <a:effectLst/>
                        <a:latin typeface="+mj-lt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ko-KR" sz="800" kern="100" dirty="0">
                        <a:solidFill>
                          <a:srgbClr val="000000"/>
                        </a:solidFill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58088" marR="58088" marT="0" marB="0"/>
                </a:tc>
              </a:tr>
              <a:tr h="364810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 smtClean="0">
                          <a:effectLst/>
                          <a:latin typeface="+mn-lt"/>
                        </a:rPr>
                        <a:t> Male sex</a:t>
                      </a:r>
                      <a:endParaRPr lang="ko-KR" sz="1600" b="0" kern="100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 smtClean="0">
                          <a:effectLst/>
                          <a:latin typeface="+mn-lt"/>
                        </a:rPr>
                        <a:t>37 (80%)</a:t>
                      </a:r>
                      <a:endParaRPr lang="ko-KR" sz="1600" b="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64810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b="0" kern="1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Age at PVR, range</a:t>
                      </a:r>
                      <a:endParaRPr lang="ko-KR" sz="1600" b="0" kern="100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b="0" kern="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/>
                          <a:cs typeface="Times New Roman"/>
                        </a:rPr>
                        <a:t>11 – 55 years</a:t>
                      </a:r>
                      <a:endParaRPr lang="ko-KR" sz="1600" b="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64810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b="0" kern="1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Follow-up duration (range)</a:t>
                      </a:r>
                      <a:endParaRPr lang="ko-KR" sz="1600" b="0" kern="100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b="0" kern="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8.6 </a:t>
                      </a:r>
                      <a:r>
                        <a:rPr lang="en-US" altLang="ko-KR" sz="1600" b="0" kern="100" dirty="0" smtClean="0">
                          <a:effectLst/>
                          <a:latin typeface="+mn-lt"/>
                        </a:rPr>
                        <a:t>± 0.5 years </a:t>
                      </a:r>
                      <a:endParaRPr lang="ko-KR" sz="1600" b="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2860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8167834"/>
              </p:ext>
            </p:extLst>
          </p:nvPr>
        </p:nvGraphicFramePr>
        <p:xfrm>
          <a:off x="755576" y="1124744"/>
          <a:ext cx="7560840" cy="1656180"/>
        </p:xfrm>
        <a:graphic>
          <a:graphicData uri="http://schemas.openxmlformats.org/drawingml/2006/table">
            <a:tbl>
              <a:tblPr firstRow="1" firstCol="1">
                <a:tableStyleId>{9D7B26C5-4107-4FEC-AEDC-1716B250A1EF}</a:tableStyleId>
              </a:tblPr>
              <a:tblGrid>
                <a:gridCol w="3780420"/>
                <a:gridCol w="3780420"/>
              </a:tblGrid>
              <a:tr h="339393">
                <a:tc gridSpan="2"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000" b="1" kern="100" baseline="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맑은 고딕"/>
                          <a:cs typeface="Times New Roman"/>
                        </a:rPr>
                        <a:t>Outcomes</a:t>
                      </a:r>
                      <a:endParaRPr lang="ko-KR" sz="2000" b="1" kern="100" baseline="0" dirty="0">
                        <a:solidFill>
                          <a:schemeClr val="bg1"/>
                        </a:solidFill>
                        <a:effectLst/>
                        <a:latin typeface="+mj-lt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ko-KR" sz="800" kern="100" dirty="0">
                        <a:solidFill>
                          <a:srgbClr val="000000"/>
                        </a:solidFill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58088" marR="58088" marT="0" marB="0"/>
                </a:tc>
              </a:tr>
              <a:tr h="1316787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 smtClean="0">
                          <a:effectLst/>
                          <a:latin typeface="+mn-lt"/>
                        </a:rPr>
                        <a:t>  </a:t>
                      </a:r>
                      <a:r>
                        <a:rPr lang="en-US" sz="1600" b="0" u="sng" kern="100" dirty="0" smtClean="0">
                          <a:effectLst/>
                          <a:latin typeface="+mn-lt"/>
                        </a:rPr>
                        <a:t>Reoperations</a:t>
                      </a:r>
                    </a:p>
                    <a:p>
                      <a:pPr algn="just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b="0" u="none" kern="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/>
                          <a:cs typeface="Times New Roman"/>
                        </a:rPr>
                        <a:t>  </a:t>
                      </a:r>
                      <a:r>
                        <a:rPr lang="en-US" altLang="ko-KR" sz="1600" b="0" u="sng" kern="1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/>
                          <a:cs typeface="Times New Roman"/>
                        </a:rPr>
                        <a:t>Reinterventions</a:t>
                      </a:r>
                      <a:endParaRPr lang="en-US" altLang="ko-KR" sz="1600" b="0" u="sng" kern="1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맑은 고딕"/>
                        <a:cs typeface="Times New Roman"/>
                      </a:endParaRPr>
                    </a:p>
                    <a:p>
                      <a:pPr algn="just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b="0" u="none" kern="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/>
                          <a:cs typeface="Times New Roman"/>
                        </a:rPr>
                        <a:t>     </a:t>
                      </a:r>
                      <a:r>
                        <a:rPr lang="en-US" altLang="ko-KR" sz="1400" b="0" u="none" kern="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/>
                          <a:cs typeface="Times New Roman"/>
                        </a:rPr>
                        <a:t>leaflet</a:t>
                      </a:r>
                      <a:r>
                        <a:rPr lang="en-US" altLang="ko-KR" sz="1400" b="0" u="none" kern="1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/>
                          <a:cs typeface="Times New Roman"/>
                        </a:rPr>
                        <a:t> mobilization</a:t>
                      </a:r>
                    </a:p>
                    <a:p>
                      <a:pPr algn="just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0" u="none" kern="1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/>
                          <a:cs typeface="Times New Roman"/>
                        </a:rPr>
                        <a:t>     thrombolysis</a:t>
                      </a:r>
                      <a:endParaRPr lang="ko-KR" sz="1400" b="0" u="none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b="0" kern="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/>
                          <a:cs typeface="Times New Roman"/>
                        </a:rPr>
                        <a:t>2</a:t>
                      </a:r>
                    </a:p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b="0" kern="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/>
                          <a:cs typeface="Times New Roman"/>
                        </a:rPr>
                        <a:t>2</a:t>
                      </a:r>
                    </a:p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0" kern="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/>
                          <a:cs typeface="Times New Roman"/>
                        </a:rPr>
                        <a:t>1</a:t>
                      </a:r>
                    </a:p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0" kern="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/>
                          <a:cs typeface="Times New Roman"/>
                        </a:rPr>
                        <a:t>1</a:t>
                      </a: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212976"/>
            <a:ext cx="3427660" cy="2746488"/>
          </a:xfrm>
          <a:prstGeom prst="rect">
            <a:avLst/>
          </a:prstGeom>
          <a:noFill/>
          <a:ln w="38100">
            <a:solidFill>
              <a:srgbClr val="6EA0B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8572068"/>
              </p:ext>
            </p:extLst>
          </p:nvPr>
        </p:nvGraphicFramePr>
        <p:xfrm>
          <a:off x="4716016" y="3933056"/>
          <a:ext cx="3412968" cy="1173728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706484"/>
                <a:gridCol w="1706484"/>
              </a:tblGrid>
              <a:tr h="43204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 smtClean="0"/>
                        <a:t>5</a:t>
                      </a:r>
                      <a:r>
                        <a:rPr lang="en-US" altLang="ko-KR" b="0" baseline="0" dirty="0" smtClean="0"/>
                        <a:t> -year</a:t>
                      </a:r>
                      <a:endParaRPr lang="ko-KR" alt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 smtClean="0"/>
                        <a:t>98%</a:t>
                      </a:r>
                      <a:endParaRPr lang="ko-KR" altLang="en-US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 smtClean="0"/>
                        <a:t>7</a:t>
                      </a:r>
                      <a:r>
                        <a:rPr lang="en-US" altLang="ko-KR" b="0" baseline="0" dirty="0" smtClean="0"/>
                        <a:t> -year</a:t>
                      </a:r>
                      <a:endParaRPr lang="ko-KR" alt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 smtClean="0"/>
                        <a:t>95%</a:t>
                      </a:r>
                      <a:endParaRPr lang="ko-KR" altLang="en-US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 smtClean="0"/>
                        <a:t>10-year</a:t>
                      </a:r>
                      <a:endParaRPr lang="ko-KR" alt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 smtClean="0"/>
                        <a:t>87%</a:t>
                      </a:r>
                      <a:endParaRPr lang="ko-KR" altLang="en-US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55320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8054428"/>
              </p:ext>
            </p:extLst>
          </p:nvPr>
        </p:nvGraphicFramePr>
        <p:xfrm>
          <a:off x="683568" y="1124744"/>
          <a:ext cx="7704856" cy="1656180"/>
        </p:xfrm>
        <a:graphic>
          <a:graphicData uri="http://schemas.openxmlformats.org/drawingml/2006/table">
            <a:tbl>
              <a:tblPr firstRow="1" firstCol="1">
                <a:tableStyleId>{9D7B26C5-4107-4FEC-AEDC-1716B250A1EF}</a:tableStyleId>
              </a:tblPr>
              <a:tblGrid>
                <a:gridCol w="3852428"/>
                <a:gridCol w="3852428"/>
              </a:tblGrid>
              <a:tr h="339393">
                <a:tc gridSpan="2"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000" b="1" kern="100" baseline="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맑은 고딕"/>
                          <a:cs typeface="Times New Roman"/>
                        </a:rPr>
                        <a:t>Major bleeding complications </a:t>
                      </a:r>
                      <a:r>
                        <a:rPr lang="en-US" altLang="ko-KR" sz="1400" b="0" kern="100" baseline="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맑은 고딕"/>
                          <a:cs typeface="Times New Roman"/>
                        </a:rPr>
                        <a:t>(N=12, 26%)</a:t>
                      </a:r>
                      <a:endParaRPr lang="ko-KR" sz="2000" b="0" kern="100" baseline="0" dirty="0">
                        <a:solidFill>
                          <a:schemeClr val="bg1"/>
                        </a:solidFill>
                        <a:effectLst/>
                        <a:latin typeface="+mj-lt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ko-KR" sz="800" kern="100" dirty="0">
                        <a:solidFill>
                          <a:srgbClr val="000000"/>
                        </a:solidFill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58088" marR="58088" marT="0" marB="0"/>
                </a:tc>
              </a:tr>
              <a:tr h="1316787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0" u="none" kern="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/>
                          <a:cs typeface="Times New Roman"/>
                        </a:rPr>
                        <a:t>  Intracranial</a:t>
                      </a:r>
                      <a:r>
                        <a:rPr lang="en-US" altLang="ko-KR" sz="1400" b="0" u="none" kern="1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/>
                          <a:cs typeface="Times New Roman"/>
                        </a:rPr>
                        <a:t> hemorrhage</a:t>
                      </a:r>
                    </a:p>
                    <a:p>
                      <a:pPr algn="just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0" u="none" kern="1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/>
                          <a:cs typeface="Times New Roman"/>
                        </a:rPr>
                        <a:t>  Vaginal bleeding</a:t>
                      </a:r>
                    </a:p>
                    <a:p>
                      <a:pPr algn="just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0" u="none" kern="1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/>
                          <a:cs typeface="Times New Roman"/>
                        </a:rPr>
                        <a:t>  Hemoptysis</a:t>
                      </a:r>
                    </a:p>
                    <a:p>
                      <a:pPr algn="just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0" u="none" kern="1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/>
                          <a:cs typeface="Times New Roman"/>
                        </a:rPr>
                        <a:t>  Hematuria</a:t>
                      </a:r>
                    </a:p>
                    <a:p>
                      <a:pPr algn="just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0" u="none" kern="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/>
                          <a:cs typeface="Times New Roman"/>
                        </a:rPr>
                        <a:t>  Hematoma</a:t>
                      </a:r>
                      <a:endParaRPr lang="ko-KR" sz="1400" b="0" u="none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0" kern="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/>
                          <a:cs typeface="Times New Roman"/>
                        </a:rPr>
                        <a:t>2</a:t>
                      </a:r>
                    </a:p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0" kern="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/>
                          <a:cs typeface="Times New Roman"/>
                        </a:rPr>
                        <a:t>1</a:t>
                      </a:r>
                    </a:p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0" kern="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/>
                          <a:cs typeface="Times New Roman"/>
                        </a:rPr>
                        <a:t>1</a:t>
                      </a:r>
                    </a:p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0" kern="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/>
                          <a:cs typeface="Times New Roman"/>
                        </a:rPr>
                        <a:t>3</a:t>
                      </a:r>
                    </a:p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0" kern="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/>
                          <a:cs typeface="Times New Roman"/>
                        </a:rPr>
                        <a:t>5</a:t>
                      </a: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6705425"/>
              </p:ext>
            </p:extLst>
          </p:nvPr>
        </p:nvGraphicFramePr>
        <p:xfrm>
          <a:off x="4788024" y="2924944"/>
          <a:ext cx="3412968" cy="1173728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706484"/>
                <a:gridCol w="1706484"/>
              </a:tblGrid>
              <a:tr h="43204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 smtClean="0"/>
                        <a:t>5</a:t>
                      </a:r>
                      <a:r>
                        <a:rPr lang="en-US" altLang="ko-KR" b="0" baseline="0" dirty="0" smtClean="0"/>
                        <a:t> -year</a:t>
                      </a:r>
                      <a:endParaRPr lang="ko-KR" altLang="en-US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 smtClean="0"/>
                        <a:t>81%</a:t>
                      </a:r>
                      <a:endParaRPr lang="ko-KR" altLang="en-US" b="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 smtClean="0"/>
                        <a:t>7</a:t>
                      </a:r>
                      <a:r>
                        <a:rPr lang="en-US" altLang="ko-KR" b="0" baseline="0" dirty="0" smtClean="0"/>
                        <a:t> -year</a:t>
                      </a:r>
                      <a:endParaRPr lang="ko-KR" alt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 smtClean="0"/>
                        <a:t>86%</a:t>
                      </a:r>
                      <a:endParaRPr lang="ko-KR" altLang="en-US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 smtClean="0"/>
                        <a:t>10-year</a:t>
                      </a:r>
                      <a:endParaRPr lang="ko-KR" alt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 smtClean="0"/>
                        <a:t>69%</a:t>
                      </a:r>
                      <a:endParaRPr lang="ko-KR" altLang="en-US" b="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2852936"/>
            <a:ext cx="3024336" cy="2423316"/>
          </a:xfrm>
          <a:prstGeom prst="rect">
            <a:avLst/>
          </a:prstGeom>
          <a:noFill/>
          <a:ln w="38100">
            <a:solidFill>
              <a:srgbClr val="6EA0B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내용 개체 틀 2"/>
          <p:cNvSpPr>
            <a:spLocks noGrp="1"/>
          </p:cNvSpPr>
          <p:nvPr>
            <p:ph idx="1"/>
          </p:nvPr>
        </p:nvSpPr>
        <p:spPr>
          <a:xfrm>
            <a:off x="467544" y="5373216"/>
            <a:ext cx="8352928" cy="576064"/>
          </a:xfrm>
        </p:spPr>
        <p:txBody>
          <a:bodyPr>
            <a:noAutofit/>
          </a:bodyPr>
          <a:lstStyle/>
          <a:p>
            <a:r>
              <a:rPr lang="en-US" altLang="ko-KR" sz="2000" dirty="0" smtClean="0"/>
              <a:t> 1/3 of the patients required hospital admissions to control prothrombin time.</a:t>
            </a:r>
          </a:p>
          <a:p>
            <a:r>
              <a:rPr lang="en-US" altLang="ko-KR" sz="2000" dirty="0"/>
              <a:t> </a:t>
            </a:r>
            <a:r>
              <a:rPr lang="en-US" altLang="ko-KR" sz="2000" dirty="0" smtClean="0"/>
              <a:t>1/3 of them required multiple admissions.</a:t>
            </a:r>
          </a:p>
          <a:p>
            <a:endParaRPr lang="en-US" altLang="ko-KR" sz="2000" dirty="0"/>
          </a:p>
          <a:p>
            <a:endParaRPr lang="en-US" altLang="ko-KR" sz="2000" dirty="0"/>
          </a:p>
          <a:p>
            <a:pPr lvl="1"/>
            <a:endParaRPr lang="en-US" altLang="ko-KR" sz="2000" dirty="0" smtClean="0"/>
          </a:p>
        </p:txBody>
      </p:sp>
    </p:spTree>
    <p:extLst>
      <p:ext uri="{BB962C8B-B14F-4D97-AF65-F5344CB8AC3E}">
        <p14:creationId xmlns:p14="http://schemas.microsoft.com/office/powerpoint/2010/main" val="94029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Conclusion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dirty="0"/>
              <a:t>Pulmonary valve replacement using mechanical prosthesis may be a reasonable solution to avoid multiple reoperations with low risk of </a:t>
            </a:r>
            <a:r>
              <a:rPr lang="en-US" altLang="ko-KR" dirty="0" err="1"/>
              <a:t>pannus</a:t>
            </a:r>
            <a:r>
              <a:rPr lang="en-US" altLang="ko-KR" dirty="0"/>
              <a:t> formation or thrombosis. </a:t>
            </a:r>
          </a:p>
          <a:p>
            <a:pPr>
              <a:buFont typeface="Wingdings" pitchFamily="2" charset="2"/>
              <a:buChar char="§"/>
            </a:pPr>
            <a:endParaRPr lang="en-US" altLang="ko-KR" dirty="0"/>
          </a:p>
          <a:p>
            <a:pPr>
              <a:buFont typeface="Wingdings" pitchFamily="2" charset="2"/>
              <a:buChar char="§"/>
            </a:pPr>
            <a:r>
              <a:rPr lang="en-US" altLang="ko-KR" dirty="0"/>
              <a:t>Re-operation and re-intervention rates were low.</a:t>
            </a:r>
          </a:p>
          <a:p>
            <a:pPr>
              <a:buFont typeface="Wingdings" pitchFamily="2" charset="2"/>
              <a:buChar char="§"/>
            </a:pPr>
            <a:endParaRPr lang="en-US" altLang="ko-KR" dirty="0"/>
          </a:p>
          <a:p>
            <a:pPr>
              <a:buFont typeface="Wingdings" pitchFamily="2" charset="2"/>
              <a:buChar char="§"/>
            </a:pPr>
            <a:r>
              <a:rPr lang="en-US" altLang="ko-KR" dirty="0"/>
              <a:t>However, rates of bleeding complications were higher than previously reported. </a:t>
            </a:r>
          </a:p>
          <a:p>
            <a:pPr>
              <a:buFont typeface="Wingdings" pitchFamily="2" charset="2"/>
              <a:buChar char="§"/>
            </a:pPr>
            <a:endParaRPr lang="en-US" altLang="ko-KR" dirty="0"/>
          </a:p>
          <a:p>
            <a:pPr>
              <a:buFont typeface="Wingdings" pitchFamily="2" charset="2"/>
              <a:buChar char="§"/>
            </a:pPr>
            <a:r>
              <a:rPr lang="en-US" altLang="ko-KR" dirty="0"/>
              <a:t>Need for admission for anticoagulation control was not uncommon.</a:t>
            </a:r>
          </a:p>
          <a:p>
            <a:pPr>
              <a:buFont typeface="Wingdings" pitchFamily="2" charset="2"/>
              <a:buChar char="§"/>
            </a:pPr>
            <a:endParaRPr lang="en-US" altLang="ko-KR" dirty="0"/>
          </a:p>
          <a:p>
            <a:pPr>
              <a:buFont typeface="Wingdings" pitchFamily="2" charset="2"/>
              <a:buChar char="§"/>
            </a:pPr>
            <a:r>
              <a:rPr lang="en-US" altLang="ko-KR" dirty="0"/>
              <a:t>Therefore, mechanical pulmonary valve replacement should be performed in highly selected patients.</a:t>
            </a:r>
            <a:endParaRPr lang="en-US" altLang="ko-KR" dirty="0">
              <a:ea typeface="Arial Unicode MS" pitchFamily="50" charset="-127"/>
              <a:cs typeface="Arial Unicode MS" pitchFamily="50" charset="-127"/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629963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339</Words>
  <Application>Microsoft Office PowerPoint</Application>
  <PresentationFormat>화면 슬라이드 쇼(4:3)</PresentationFormat>
  <Paragraphs>98</Paragraphs>
  <Slides>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8" baseType="lpstr">
      <vt:lpstr>Office 테마</vt:lpstr>
      <vt:lpstr>Excellent Durability and Bothersome Events after Mechanical Pulmonary Valve Replacement  </vt:lpstr>
      <vt:lpstr>Purpose</vt:lpstr>
      <vt:lpstr>Methods</vt:lpstr>
      <vt:lpstr>Results</vt:lpstr>
      <vt:lpstr>Results</vt:lpstr>
      <vt:lpstr>Results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DM300T3A</dc:creator>
  <cp:lastModifiedBy>신유림(흉부외과학교실)</cp:lastModifiedBy>
  <cp:revision>5</cp:revision>
  <dcterms:created xsi:type="dcterms:W3CDTF">2017-07-25T23:31:23Z</dcterms:created>
  <dcterms:modified xsi:type="dcterms:W3CDTF">2017-08-20T07:42:56Z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SCPROP">
    <vt:lpwstr>NSCCustomProperty</vt:lpwstr>
  </property>
  <property fmtid="{D5CDD505-2E9C-101B-9397-08002B2CF9AE}" pid="3" name="NSCPROP_SA">
    <vt:lpwstr>D:\바탕화면\원외 위원회 활동\학술위원회 - 흉부외과\대한흉부심장혈관외과학회 제49차 추계학술대회 - 소아분야 초록 template.pptx</vt:lpwstr>
  </property>
</Properties>
</file>