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0" r:id="rId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18"/>
  </p:normalViewPr>
  <p:slideViewPr>
    <p:cSldViewPr showGuides="1">
      <p:cViewPr varScale="1">
        <p:scale>
          <a:sx n="93" d="100"/>
          <a:sy n="93" d="100"/>
        </p:scale>
        <p:origin x="1664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40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0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307547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268010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37730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16317"/>
            <a:ext cx="4114800" cy="908428"/>
          </a:xfrm>
        </p:spPr>
        <p:txBody>
          <a:bodyPr>
            <a:noAutofit/>
          </a:bodyPr>
          <a:lstStyle>
            <a:lvl1pPr algn="l">
              <a:defRPr sz="3600" b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968552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  <p:pic>
        <p:nvPicPr>
          <p:cNvPr id="8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-1"/>
            <a:ext cx="4572000" cy="43263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268819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3069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6657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0794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037208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43995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67954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2169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50D900-04B7-4FEA-91BF-97BCF1F25B41}" type="datetimeFigureOut">
              <a:rPr lang="ko-KR" altLang="en-US" smtClean="0"/>
              <a:t>2017. 8. 21.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44DFB8-9DCA-4123-8241-D2B212385B2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420626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1238895"/>
            <a:ext cx="7772400" cy="1470025"/>
          </a:xfrm>
        </p:spPr>
        <p:txBody>
          <a:bodyPr>
            <a:normAutofit fontScale="90000"/>
          </a:bodyPr>
          <a:lstStyle/>
          <a:p>
            <a:r>
              <a:rPr lang="en-US" altLang="ko-KR" dirty="0">
                <a:effectLst/>
              </a:rPr>
              <a:t>Long-term outcome of homograft </a:t>
            </a:r>
            <a:r>
              <a:rPr lang="en-US" altLang="ko-KR" dirty="0" err="1">
                <a:effectLst/>
              </a:rPr>
              <a:t>monocusp</a:t>
            </a:r>
            <a:r>
              <a:rPr lang="en-US" altLang="ko-KR" dirty="0">
                <a:effectLst/>
              </a:rPr>
              <a:t> valve inserted during repair of tetralogy of </a:t>
            </a:r>
            <a:r>
              <a:rPr lang="en-US" altLang="ko-KR" dirty="0" err="1">
                <a:effectLst/>
              </a:rPr>
              <a:t>Fallot</a:t>
            </a:r>
            <a:r>
              <a:rPr lang="ko-KR" altLang="ko-KR" dirty="0">
                <a:effectLst/>
              </a:rPr>
              <a:t/>
            </a:r>
            <a:br>
              <a:rPr lang="ko-KR" altLang="ko-KR" dirty="0">
                <a:effectLst/>
              </a:rPr>
            </a:br>
            <a:endParaRPr lang="ko-KR" altLang="en-US" dirty="0"/>
          </a:p>
        </p:txBody>
      </p:sp>
      <p:sp>
        <p:nvSpPr>
          <p:cNvPr id="4" name="부제목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49244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Purpose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</a:pPr>
            <a:r>
              <a:rPr lang="en-US" altLang="ko-KR" dirty="0" smtClean="0"/>
              <a:t>To </a:t>
            </a:r>
            <a:r>
              <a:rPr lang="en-US" altLang="ko-KR" dirty="0"/>
              <a:t>maintain pulmonary valvar function subsequent to repair of tetralogy of </a:t>
            </a:r>
            <a:r>
              <a:rPr lang="en-US" altLang="ko-KR" dirty="0" err="1"/>
              <a:t>Fallot</a:t>
            </a:r>
            <a:r>
              <a:rPr lang="en-US" altLang="ko-KR" dirty="0"/>
              <a:t>, we have inserted a homograft </a:t>
            </a:r>
            <a:r>
              <a:rPr lang="en-US" altLang="ko-KR" dirty="0" err="1"/>
              <a:t>monocusp</a:t>
            </a:r>
            <a:r>
              <a:rPr lang="en-US" altLang="ko-KR" dirty="0"/>
              <a:t> when a </a:t>
            </a:r>
            <a:r>
              <a:rPr lang="en-US" altLang="ko-KR" dirty="0" err="1"/>
              <a:t>transannular</a:t>
            </a:r>
            <a:r>
              <a:rPr lang="en-US" altLang="ko-KR" dirty="0"/>
              <a:t> patch was required.</a:t>
            </a:r>
            <a:endParaRPr lang="ko-KR" altLang="ko-KR" dirty="0"/>
          </a:p>
          <a:p>
            <a:pPr>
              <a:lnSpc>
                <a:spcPct val="150000"/>
              </a:lnSpc>
            </a:pPr>
            <a:r>
              <a:rPr lang="en-US" altLang="ko-KR" dirty="0" smtClean="0"/>
              <a:t>In </a:t>
            </a:r>
            <a:r>
              <a:rPr lang="en-US" altLang="ko-KR" dirty="0"/>
              <a:t>this study, we have evaluated long term outcomes </a:t>
            </a:r>
            <a:r>
              <a:rPr lang="en-US" altLang="ko-KR" dirty="0" smtClean="0"/>
              <a:t>and durability of a homograft </a:t>
            </a:r>
            <a:r>
              <a:rPr lang="en-US" altLang="ko-KR" dirty="0" err="1" smtClean="0"/>
              <a:t>monocusp</a:t>
            </a:r>
            <a:r>
              <a:rPr lang="en-US" altLang="ko-KR" dirty="0" smtClean="0"/>
              <a:t>.</a:t>
            </a:r>
            <a:endParaRPr lang="ko-KR" altLang="ko-KR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570158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Methods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33600" y="1109828"/>
            <a:ext cx="8229600" cy="496855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ko-KR" sz="2000" dirty="0" smtClean="0"/>
              <a:t>February, 2000-December, 2015 ; retrospective study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Total 442 patients underwent TOF repair. 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Total correction with TAP – homograft </a:t>
            </a:r>
            <a:r>
              <a:rPr lang="en-US" altLang="ko-KR" sz="2000" dirty="0" err="1" smtClean="0"/>
              <a:t>monocus</a:t>
            </a:r>
            <a:r>
              <a:rPr lang="en-US" altLang="ko-KR" sz="2000" dirty="0" smtClean="0"/>
              <a:t> patch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   </a:t>
            </a:r>
            <a:r>
              <a:rPr lang="en-US" altLang="ko-KR" sz="2000" dirty="0" smtClean="0">
                <a:sym typeface="Wingdings" panose="05000000000000000000" pitchFamily="2" charset="2"/>
              </a:rPr>
              <a:t> </a:t>
            </a:r>
            <a:r>
              <a:rPr lang="en-US" altLang="ko-KR" sz="2000" dirty="0" smtClean="0"/>
              <a:t>104 patients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Median age : 6.7 months (range, 11 day to 10.8 years)</a:t>
            </a:r>
          </a:p>
          <a:p>
            <a:pPr>
              <a:lnSpc>
                <a:spcPct val="150000"/>
              </a:lnSpc>
            </a:pPr>
            <a:r>
              <a:rPr lang="en-US" altLang="ko-KR" sz="2000" dirty="0" smtClean="0"/>
              <a:t>Median weight : 7.6 kg (range, 2.6 to 26kg)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altLang="ko-KR" sz="2000" dirty="0" smtClean="0"/>
              <a:t> </a:t>
            </a:r>
          </a:p>
          <a:p>
            <a:pPr>
              <a:lnSpc>
                <a:spcPct val="150000"/>
              </a:lnSpc>
            </a:pPr>
            <a:endParaRPr lang="en-US" altLang="ko-KR" sz="2000" dirty="0" smtClean="0"/>
          </a:p>
          <a:p>
            <a:pPr>
              <a:lnSpc>
                <a:spcPct val="150000"/>
              </a:lnSpc>
            </a:pPr>
            <a:endParaRPr lang="ko-KR" altLang="en-US" sz="2800" dirty="0"/>
          </a:p>
        </p:txBody>
      </p:sp>
      <p:sp>
        <p:nvSpPr>
          <p:cNvPr id="4" name="모서리가 둥근 직사각형 3"/>
          <p:cNvSpPr/>
          <p:nvPr/>
        </p:nvSpPr>
        <p:spPr>
          <a:xfrm>
            <a:off x="1585056" y="4437112"/>
            <a:ext cx="4104456" cy="1872208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TextBox 4"/>
          <p:cNvSpPr txBox="1"/>
          <p:nvPr/>
        </p:nvSpPr>
        <p:spPr>
          <a:xfrm>
            <a:off x="154271" y="4452029"/>
            <a:ext cx="5547481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ko-KR" dirty="0"/>
              <a:t> </a:t>
            </a:r>
            <a:r>
              <a:rPr lang="en-US" altLang="ko-KR" dirty="0" smtClean="0"/>
              <a:t>                   Double </a:t>
            </a:r>
            <a:r>
              <a:rPr lang="en-US" altLang="ko-KR" dirty="0"/>
              <a:t>outlet right ventricle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             Atrioventricular septal defect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             Pulmonary atresia with VSD </a:t>
            </a:r>
          </a:p>
          <a:p>
            <a:pPr>
              <a:lnSpc>
                <a:spcPct val="150000"/>
              </a:lnSpc>
            </a:pPr>
            <a:r>
              <a:rPr lang="en-US" altLang="ko-KR" dirty="0"/>
              <a:t>                     Absent pulmonary valve </a:t>
            </a:r>
            <a:r>
              <a:rPr lang="en-US" altLang="ko-KR" dirty="0" smtClean="0"/>
              <a:t>syndrome</a:t>
            </a:r>
            <a:endParaRPr lang="en-US" altLang="ko-KR" dirty="0"/>
          </a:p>
        </p:txBody>
      </p:sp>
      <p:sp>
        <p:nvSpPr>
          <p:cNvPr id="6" name="TextBox 5"/>
          <p:cNvSpPr txBox="1"/>
          <p:nvPr/>
        </p:nvSpPr>
        <p:spPr>
          <a:xfrm>
            <a:off x="6131158" y="5013176"/>
            <a:ext cx="141961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400" dirty="0" smtClean="0">
                <a:solidFill>
                  <a:srgbClr val="FF0000"/>
                </a:solidFill>
              </a:rPr>
              <a:t>Excluded</a:t>
            </a:r>
            <a:endParaRPr lang="ko-KR" altLang="en-US" sz="2400" dirty="0">
              <a:solidFill>
                <a:srgbClr val="FF0000"/>
              </a:solidFill>
            </a:endParaRPr>
          </a:p>
        </p:txBody>
      </p:sp>
      <p:sp>
        <p:nvSpPr>
          <p:cNvPr id="7" name="오른쪽 화살표 6"/>
          <p:cNvSpPr/>
          <p:nvPr/>
        </p:nvSpPr>
        <p:spPr>
          <a:xfrm>
            <a:off x="5796136" y="5157192"/>
            <a:ext cx="184945" cy="1720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73525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000" dirty="0" smtClean="0"/>
              <a:t>No early mortality </a:t>
            </a:r>
          </a:p>
          <a:p>
            <a:endParaRPr lang="en-US" altLang="ko-KR" sz="2000" dirty="0" smtClean="0"/>
          </a:p>
          <a:p>
            <a:r>
              <a:rPr lang="en-US" altLang="ko-KR" sz="2000" dirty="0"/>
              <a:t>M</a:t>
            </a:r>
            <a:r>
              <a:rPr lang="en-US" altLang="ko-KR" sz="2000" dirty="0" smtClean="0"/>
              <a:t>edian </a:t>
            </a:r>
            <a:r>
              <a:rPr lang="en-US" altLang="ko-KR" sz="2000" dirty="0"/>
              <a:t>duration of mechanical ventilation </a:t>
            </a:r>
            <a:r>
              <a:rPr lang="en-US" altLang="ko-KR" sz="2000" dirty="0" smtClean="0"/>
              <a:t>: 1 </a:t>
            </a:r>
            <a:r>
              <a:rPr lang="en-US" altLang="ko-KR" sz="2000" dirty="0"/>
              <a:t>day (range, 0 to 89) M</a:t>
            </a:r>
            <a:r>
              <a:rPr lang="en-US" altLang="ko-KR" sz="2000" dirty="0" smtClean="0"/>
              <a:t>edian hospital </a:t>
            </a:r>
            <a:r>
              <a:rPr lang="en-US" altLang="ko-KR" sz="2000" dirty="0"/>
              <a:t>stay was 6.5 days (range, 2 to 137</a:t>
            </a:r>
            <a:r>
              <a:rPr lang="en-US" altLang="ko-KR" sz="2000" dirty="0" smtClean="0"/>
              <a:t>)</a:t>
            </a:r>
          </a:p>
          <a:p>
            <a:r>
              <a:rPr lang="en-US" altLang="ko-KR" sz="2000" dirty="0" smtClean="0"/>
              <a:t>Follow </a:t>
            </a:r>
            <a:r>
              <a:rPr lang="en-US" altLang="ko-KR" sz="2000" dirty="0"/>
              <a:t>up duration : 7.0 </a:t>
            </a:r>
            <a:r>
              <a:rPr lang="en-US" altLang="ko-KR" sz="2000" dirty="0" smtClean="0"/>
              <a:t>± 5.1 years</a:t>
            </a:r>
          </a:p>
          <a:p>
            <a:endParaRPr lang="en-US" altLang="ko-KR" sz="2000" dirty="0" smtClean="0"/>
          </a:p>
          <a:p>
            <a:r>
              <a:rPr lang="en-US" altLang="ko-KR" sz="2000" dirty="0" smtClean="0"/>
              <a:t>Two late mortality  - Sepsis (n=1)</a:t>
            </a:r>
          </a:p>
          <a:p>
            <a:pPr marL="0" indent="0">
              <a:buNone/>
            </a:pPr>
            <a:r>
              <a:rPr lang="en-US" altLang="ko-KR" sz="2000" dirty="0" smtClean="0"/>
              <a:t>                             - Respiratory arrest (n=1)</a:t>
            </a:r>
            <a:endParaRPr lang="ko-KR" altLang="en-US" sz="2000" dirty="0"/>
          </a:p>
        </p:txBody>
      </p:sp>
      <p:graphicFrame>
        <p:nvGraphicFramePr>
          <p:cNvPr id="5" name="표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04317253"/>
              </p:ext>
            </p:extLst>
          </p:nvPr>
        </p:nvGraphicFramePr>
        <p:xfrm>
          <a:off x="863588" y="4581128"/>
          <a:ext cx="7416824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427">
                  <a:extLst>
                    <a:ext uri="{9D8B030D-6E8A-4147-A177-3AD203B41FA5}">
                      <a16:colId xmlns:a16="http://schemas.microsoft.com/office/drawing/2014/main" xmlns="" val="1060375143"/>
                    </a:ext>
                  </a:extLst>
                </a:gridCol>
                <a:gridCol w="2251536">
                  <a:extLst>
                    <a:ext uri="{9D8B030D-6E8A-4147-A177-3AD203B41FA5}">
                      <a16:colId xmlns:a16="http://schemas.microsoft.com/office/drawing/2014/main" xmlns="" val="487746678"/>
                    </a:ext>
                  </a:extLst>
                </a:gridCol>
                <a:gridCol w="3244861">
                  <a:extLst>
                    <a:ext uri="{9D8B030D-6E8A-4147-A177-3AD203B41FA5}">
                      <a16:colId xmlns:a16="http://schemas.microsoft.com/office/drawing/2014/main" xmlns="" val="3860515022"/>
                    </a:ext>
                  </a:extLst>
                </a:gridCol>
              </a:tblGrid>
              <a:tr h="347758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At discharge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At last F/U 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020344424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Significant</a:t>
                      </a:r>
                      <a:r>
                        <a:rPr lang="en-US" altLang="ko-KR" baseline="0" dirty="0" smtClean="0"/>
                        <a:t> PS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0</a:t>
                      </a:r>
                      <a:r>
                        <a:rPr lang="en-US" altLang="ko-KR" baseline="0" dirty="0" smtClean="0"/>
                        <a:t>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1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844130236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Significant PR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Moderate PR (2)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Moderate PR (19, 1.2%)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721616066"/>
                  </a:ext>
                </a:extLst>
              </a:tr>
              <a:tr h="347758">
                <a:tc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Severe</a:t>
                      </a:r>
                      <a:r>
                        <a:rPr lang="en-US" altLang="ko-KR" baseline="0" dirty="0" smtClean="0"/>
                        <a:t> PR (0)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/>
                        <a:t>Severe</a:t>
                      </a:r>
                      <a:r>
                        <a:rPr lang="en-US" altLang="ko-KR" baseline="0" dirty="0" smtClean="0"/>
                        <a:t> PR (42, 40.3%)</a:t>
                      </a:r>
                      <a:endParaRPr lang="ko-KR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51233246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528607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Results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ko-KR" sz="2400" dirty="0" smtClean="0"/>
              <a:t>Actuarial freedom from PR greater than moderate </a:t>
            </a:r>
            <a:endParaRPr lang="ko-KR" altLang="en-US" sz="2400" dirty="0"/>
          </a:p>
        </p:txBody>
      </p:sp>
      <p:pic>
        <p:nvPicPr>
          <p:cNvPr id="6" name="그림 5"/>
          <p:cNvPicPr>
            <a:picLocks noChangeAspect="1"/>
          </p:cNvPicPr>
          <p:nvPr/>
        </p:nvPicPr>
        <p:blipFill rotWithShape="1">
          <a:blip r:embed="rId2"/>
          <a:srcRect l="1" r="51769" b="1990"/>
          <a:stretch/>
        </p:blipFill>
        <p:spPr>
          <a:xfrm>
            <a:off x="179512" y="2204864"/>
            <a:ext cx="4536504" cy="3985966"/>
          </a:xfrm>
          <a:prstGeom prst="rect">
            <a:avLst/>
          </a:prstGeom>
        </p:spPr>
      </p:pic>
      <p:pic>
        <p:nvPicPr>
          <p:cNvPr id="7" name="그림 6"/>
          <p:cNvPicPr>
            <a:picLocks noChangeAspect="1"/>
          </p:cNvPicPr>
          <p:nvPr/>
        </p:nvPicPr>
        <p:blipFill rotWithShape="1">
          <a:blip r:embed="rId2"/>
          <a:srcRect l="69252" r="24209" b="847"/>
          <a:stretch/>
        </p:blipFill>
        <p:spPr>
          <a:xfrm>
            <a:off x="4788024" y="2204864"/>
            <a:ext cx="478396" cy="403244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5827367" y="2204864"/>
            <a:ext cx="2369495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At 1-month : 92.3%</a:t>
            </a:r>
          </a:p>
          <a:p>
            <a:endParaRPr lang="en-US" altLang="ko-KR" dirty="0"/>
          </a:p>
          <a:p>
            <a:r>
              <a:rPr lang="en-US" altLang="ko-KR" dirty="0" smtClean="0"/>
              <a:t>At 3-month : 84.4%</a:t>
            </a:r>
          </a:p>
          <a:p>
            <a:endParaRPr lang="en-US" altLang="ko-KR" dirty="0"/>
          </a:p>
          <a:p>
            <a:r>
              <a:rPr lang="en-US" altLang="ko-KR" dirty="0" smtClean="0"/>
              <a:t>At 12-month : 61.3%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5442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sz="2000" dirty="0"/>
              <a:t>Actuarial freedom from </a:t>
            </a:r>
            <a:r>
              <a:rPr lang="en-US" altLang="ko-KR" sz="2000" dirty="0" smtClean="0"/>
              <a:t>reoperation (PVR) – 7 patients</a:t>
            </a:r>
            <a:endParaRPr lang="ko-KR" altLang="en-US" sz="2000" dirty="0"/>
          </a:p>
          <a:p>
            <a:endParaRPr lang="ko-KR" altLang="en-US" dirty="0"/>
          </a:p>
        </p:txBody>
      </p:sp>
      <p:sp>
        <p:nvSpPr>
          <p:cNvPr id="4" name="제목 1"/>
          <p:cNvSpPr txBox="1">
            <a:spLocks/>
          </p:cNvSpPr>
          <p:nvPr/>
        </p:nvSpPr>
        <p:spPr>
          <a:xfrm>
            <a:off x="609600" y="368717"/>
            <a:ext cx="4114800" cy="9084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1" hangingPunct="1"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ko-KR" smtClean="0"/>
              <a:t>Results</a:t>
            </a:r>
            <a:endParaRPr lang="ko-KR" altLang="en-US" dirty="0"/>
          </a:p>
        </p:txBody>
      </p:sp>
      <p:pic>
        <p:nvPicPr>
          <p:cNvPr id="5" name="그림 4"/>
          <p:cNvPicPr>
            <a:picLocks noChangeAspect="1"/>
          </p:cNvPicPr>
          <p:nvPr/>
        </p:nvPicPr>
        <p:blipFill rotWithShape="1">
          <a:blip r:embed="rId2"/>
          <a:srcRect l="1925" t="6501" r="24760"/>
          <a:stretch/>
        </p:blipFill>
        <p:spPr>
          <a:xfrm>
            <a:off x="438726" y="1988840"/>
            <a:ext cx="4392488" cy="448853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076056" y="2204864"/>
            <a:ext cx="2119811" cy="1477328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US" altLang="ko-KR" dirty="0" smtClean="0"/>
              <a:t>At 3-year : 100%</a:t>
            </a:r>
          </a:p>
          <a:p>
            <a:endParaRPr lang="en-US" altLang="ko-KR" dirty="0"/>
          </a:p>
          <a:p>
            <a:r>
              <a:rPr lang="en-US" altLang="ko-KR" dirty="0" smtClean="0"/>
              <a:t>At 5-year : 96.0%</a:t>
            </a:r>
          </a:p>
          <a:p>
            <a:endParaRPr lang="en-US" altLang="ko-KR" dirty="0"/>
          </a:p>
          <a:p>
            <a:r>
              <a:rPr lang="en-US" altLang="ko-KR" dirty="0" smtClean="0"/>
              <a:t>At 10-year : 91.7%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45440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Conclusion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200000"/>
              </a:lnSpc>
            </a:pPr>
            <a:r>
              <a:rPr lang="en-US" altLang="ko-KR" sz="2400" dirty="0"/>
              <a:t>T</a:t>
            </a:r>
            <a:r>
              <a:rPr lang="en-US" altLang="ko-KR" sz="2400" dirty="0" smtClean="0"/>
              <a:t>he </a:t>
            </a:r>
            <a:r>
              <a:rPr lang="en-US" altLang="ko-KR" sz="2400" dirty="0"/>
              <a:t>homograft </a:t>
            </a:r>
            <a:r>
              <a:rPr lang="en-US" altLang="ko-KR" sz="2400" dirty="0" err="1" smtClean="0"/>
              <a:t>monocusp</a:t>
            </a:r>
            <a:r>
              <a:rPr lang="en-US" altLang="ko-KR" sz="2400" dirty="0" smtClean="0"/>
              <a:t> </a:t>
            </a:r>
            <a:r>
              <a:rPr lang="en-US" altLang="ko-KR" sz="2400" dirty="0"/>
              <a:t>valve patch for right ventricular outflow tract reconstruction has provided excellent early results </a:t>
            </a:r>
            <a:r>
              <a:rPr lang="en-US" altLang="ko-KR" sz="2400" dirty="0" smtClean="0"/>
              <a:t>for the </a:t>
            </a:r>
            <a:r>
              <a:rPr lang="en-US" altLang="ko-KR" sz="2400" dirty="0"/>
              <a:t>prevention of pulmonary insufficiency.</a:t>
            </a:r>
          </a:p>
          <a:p>
            <a:pPr>
              <a:lnSpc>
                <a:spcPct val="200000"/>
              </a:lnSpc>
            </a:pPr>
            <a:r>
              <a:rPr lang="en-US" altLang="ko-KR" sz="2400" dirty="0" smtClean="0"/>
              <a:t>In long term outcome, homograft </a:t>
            </a:r>
            <a:r>
              <a:rPr lang="en-US" altLang="ko-KR" sz="2400" dirty="0" err="1" smtClean="0"/>
              <a:t>monocusp</a:t>
            </a:r>
            <a:r>
              <a:rPr lang="en-US" altLang="ko-KR" sz="2400" dirty="0" smtClean="0"/>
              <a:t> function </a:t>
            </a:r>
            <a:r>
              <a:rPr lang="en-US" altLang="ko-KR" sz="2400" dirty="0"/>
              <a:t>decreases over time as the RVOT grows and the homograft tissue undergoes structural deterioration</a:t>
            </a:r>
            <a:r>
              <a:rPr lang="en-US" altLang="ko-KR" sz="2400" dirty="0" smtClean="0"/>
              <a:t>.</a:t>
            </a:r>
          </a:p>
          <a:p>
            <a:pPr>
              <a:lnSpc>
                <a:spcPct val="200000"/>
              </a:lnSpc>
            </a:pPr>
            <a:r>
              <a:rPr lang="en-US" altLang="ko-KR" sz="2400" dirty="0" smtClean="0"/>
              <a:t>In </a:t>
            </a:r>
            <a:r>
              <a:rPr lang="en-US" altLang="ko-KR" sz="2400" dirty="0"/>
              <a:t>order to know the </a:t>
            </a:r>
            <a:r>
              <a:rPr lang="en-US" altLang="ko-KR" sz="2400" dirty="0" smtClean="0"/>
              <a:t>benefit </a:t>
            </a:r>
            <a:r>
              <a:rPr lang="en-US" altLang="ko-KR" sz="2400" dirty="0"/>
              <a:t>of </a:t>
            </a:r>
            <a:r>
              <a:rPr lang="en-US" altLang="ko-KR" sz="2400" dirty="0" smtClean="0"/>
              <a:t>homograft </a:t>
            </a:r>
            <a:r>
              <a:rPr lang="en-US" altLang="ko-KR" sz="2400" dirty="0" err="1" smtClean="0"/>
              <a:t>monocusp</a:t>
            </a:r>
            <a:r>
              <a:rPr lang="en-US" altLang="ko-KR" sz="2400" dirty="0" smtClean="0"/>
              <a:t> for this group of patients, </a:t>
            </a:r>
            <a:r>
              <a:rPr lang="en-US" altLang="ko-KR" sz="2400" dirty="0"/>
              <a:t>it is necessary to clarify the relationship of avoiding PR in early period to RV </a:t>
            </a:r>
            <a:r>
              <a:rPr lang="en-US" altLang="ko-KR" sz="2400" dirty="0" err="1"/>
              <a:t>dysfuction</a:t>
            </a:r>
            <a:r>
              <a:rPr lang="en-US" altLang="ko-KR" sz="2400"/>
              <a:t>. </a:t>
            </a:r>
            <a:endParaRPr lang="ko-KR" altLang="ko-KR" sz="24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8629963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3921</TotalTime>
  <Words>350</Words>
  <Application>Microsoft Macintosh PowerPoint</Application>
  <PresentationFormat>화면 슬라이드 쇼(4:3)</PresentationFormat>
  <Paragraphs>53</Paragraphs>
  <Slides>7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11" baseType="lpstr">
      <vt:lpstr>맑은 고딕</vt:lpstr>
      <vt:lpstr>Wingdings</vt:lpstr>
      <vt:lpstr>Arial</vt:lpstr>
      <vt:lpstr>Office 테마</vt:lpstr>
      <vt:lpstr>Long-term outcome of homograft monocusp valve inserted during repair of tetralogy of Fallot </vt:lpstr>
      <vt:lpstr>Purpose</vt:lpstr>
      <vt:lpstr>Methods</vt:lpstr>
      <vt:lpstr>Results</vt:lpstr>
      <vt:lpstr>Results</vt:lpstr>
      <vt:lpstr>PowerPoint 프레젠테이션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DM300T3A</dc:creator>
  <cp:lastModifiedBy>jiyoung park</cp:lastModifiedBy>
  <cp:revision>17</cp:revision>
  <dcterms:created xsi:type="dcterms:W3CDTF">2017-07-25T23:31:23Z</dcterms:created>
  <dcterms:modified xsi:type="dcterms:W3CDTF">2017-08-20T23:33:05Z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  <property fmtid="{D5CDD505-2E9C-101B-9397-08002B2CF9AE}" pid="3" name="NSCPROP_SA">
    <vt:lpwstr>D:\바탕화면\원외 위원회 활동\학술위원회 - 흉부외과\대한흉부심장혈관외과학회 제49차 추계학술대회 - 소아분야 초록 template.pptx</vt:lpwstr>
  </property>
  <property fmtid="{5C58129F-E5B8-477A-9B38-B3E54BFA04C8}" pid="2">
    <vt:lpwstr>1E1ECDF491D4C00AD7BCEC124D0C1429D9AEA2E238505F788F1F9B7ECF5F3921</vt:lpwstr>
  </property>
</Properties>
</file>