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2" r:id="rId2"/>
    <p:sldId id="257" r:id="rId3"/>
    <p:sldId id="264" r:id="rId4"/>
    <p:sldId id="265" r:id="rId5"/>
    <p:sldId id="258" r:id="rId6"/>
    <p:sldId id="26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/>
    <p:restoredTop sz="94790"/>
  </p:normalViewPr>
  <p:slideViewPr>
    <p:cSldViewPr snapToGrid="0" snapToObjects="1" showGuides="1">
      <p:cViewPr varScale="1">
        <p:scale>
          <a:sx n="90" d="100"/>
          <a:sy n="90" d="100"/>
        </p:scale>
        <p:origin x="208" y="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55" d="100"/>
          <a:sy n="55" d="100"/>
        </p:scale>
        <p:origin x="17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63333-02B9-4F0E-9365-9DD77A227732}" type="datetimeFigureOut">
              <a:rPr lang="ko-KR" altLang="en-US" smtClean="0"/>
              <a:t>2017. 8. 20.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077D3-B25F-482A-8D55-DDC1495D2F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290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82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52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2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9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5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7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86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91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1C9FB-7BA4-C942-843E-EF9244795E23}" type="datetimeFigureOut">
              <a:rPr lang="en-US" smtClean="0"/>
              <a:t>8/20/17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D15EA-6E7A-D341-803D-5F6D29DAF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3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897775"/>
            <a:ext cx="12192000" cy="2032462"/>
          </a:xfrm>
        </p:spPr>
        <p:txBody>
          <a:bodyPr>
            <a:noAutofit/>
          </a:bodyPr>
          <a:lstStyle/>
          <a:p>
            <a:pPr latinLnBrk="1">
              <a:lnSpc>
                <a:spcPct val="120000"/>
              </a:lnSpc>
            </a:pPr>
            <a:r>
              <a:rPr lang="en-US" altLang="ko-KR" sz="3600" b="1" dirty="0" smtClean="0"/>
              <a:t>Short-term Outcomes after Total Correction with </a:t>
            </a:r>
            <a:br>
              <a:rPr lang="en-US" altLang="ko-KR" sz="3600" b="1" dirty="0" smtClean="0"/>
            </a:br>
            <a:r>
              <a:rPr lang="en-US" altLang="ko-KR" sz="3600" b="1" dirty="0" smtClean="0"/>
              <a:t>Pulmonary Valve &amp; Right Ventricle Preservation</a:t>
            </a:r>
            <a:br>
              <a:rPr lang="en-US" altLang="ko-KR" sz="3600" b="1" dirty="0" smtClean="0"/>
            </a:br>
            <a:r>
              <a:rPr lang="en-US" altLang="ko-KR" sz="3600" b="1" dirty="0" smtClean="0"/>
              <a:t>in Tetralogy of Fallot Patients</a:t>
            </a:r>
            <a:endParaRPr lang="ko-KR" altLang="ko-KR" sz="3600" b="1" dirty="0"/>
          </a:p>
        </p:txBody>
      </p:sp>
    </p:spTree>
    <p:extLst>
      <p:ext uri="{BB962C8B-B14F-4D97-AF65-F5344CB8AC3E}">
        <p14:creationId xmlns:p14="http://schemas.microsoft.com/office/powerpoint/2010/main" val="746654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Purpose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Hypothesis after TOF total correction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Early and long exposure to pulmonary regurgitation will be harmful for the patients rather than residual pulmonary stenosis</a:t>
            </a:r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Infundibular function of right ventricle might be more important in RV function than we have expected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To evaluate our hypothesis</a:t>
            </a:r>
          </a:p>
        </p:txBody>
      </p:sp>
    </p:spTree>
    <p:extLst>
      <p:ext uri="{BB962C8B-B14F-4D97-AF65-F5344CB8AC3E}">
        <p14:creationId xmlns:p14="http://schemas.microsoft.com/office/powerpoint/2010/main" val="41296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 – Surgical Strategy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Changed more aggressively since Feb. 2016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Preserve </a:t>
            </a:r>
            <a:r>
              <a:rPr lang="en-US" altLang="ko-KR" dirty="0"/>
              <a:t>pulmonary valve annulus</a:t>
            </a:r>
          </a:p>
          <a:p>
            <a:pPr lvl="1">
              <a:lnSpc>
                <a:spcPct val="150000"/>
              </a:lnSpc>
            </a:pPr>
            <a:r>
              <a:rPr lang="en-US" altLang="ko-KR" dirty="0"/>
              <a:t>Regardless of z-score of pulmonary valve annulus</a:t>
            </a:r>
          </a:p>
          <a:p>
            <a:pPr lvl="1">
              <a:lnSpc>
                <a:spcPct val="150000"/>
              </a:lnSpc>
            </a:pPr>
            <a:r>
              <a:rPr lang="en-US" altLang="ko-KR" dirty="0"/>
              <a:t>Not only </a:t>
            </a:r>
            <a:r>
              <a:rPr lang="en-US" altLang="ko-KR" dirty="0" err="1"/>
              <a:t>valvotomy</a:t>
            </a:r>
            <a:r>
              <a:rPr lang="en-US" altLang="ko-KR" dirty="0"/>
              <a:t>, but extensive </a:t>
            </a:r>
            <a:r>
              <a:rPr lang="en-US" altLang="ko-KR" dirty="0" err="1"/>
              <a:t>commissurotomy</a:t>
            </a:r>
            <a:r>
              <a:rPr lang="en-US" altLang="ko-KR" dirty="0"/>
              <a:t> for better opening and movement of valve leaflet</a:t>
            </a:r>
          </a:p>
          <a:p>
            <a:pPr>
              <a:lnSpc>
                <a:spcPct val="150000"/>
              </a:lnSpc>
            </a:pPr>
            <a:r>
              <a:rPr lang="en-US" altLang="ko-KR" dirty="0"/>
              <a:t>Preserve right ventricle infundibulum</a:t>
            </a:r>
          </a:p>
          <a:p>
            <a:pPr lvl="1">
              <a:lnSpc>
                <a:spcPct val="150000"/>
              </a:lnSpc>
            </a:pPr>
            <a:r>
              <a:rPr lang="en-US" altLang="ko-KR" dirty="0"/>
              <a:t>No RV incision for additional infundibular muscle resection or patch widening in infundibular area </a:t>
            </a:r>
          </a:p>
        </p:txBody>
      </p:sp>
    </p:spTree>
    <p:extLst>
      <p:ext uri="{BB962C8B-B14F-4D97-AF65-F5344CB8AC3E}">
        <p14:creationId xmlns:p14="http://schemas.microsoft.com/office/powerpoint/2010/main" val="3032430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 –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7542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From 2016 to May </a:t>
            </a:r>
            <a:r>
              <a:rPr lang="en-US" sz="3200" dirty="0" smtClean="0"/>
              <a:t>2017, 30 TOF pts. With total correction</a:t>
            </a:r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dirty="0" smtClean="0"/>
              <a:t>18 </a:t>
            </a:r>
            <a:r>
              <a:rPr lang="en-US" sz="3200" dirty="0"/>
              <a:t>consecutive patients </a:t>
            </a:r>
            <a:endParaRPr lang="en-US" sz="3200" dirty="0" smtClean="0"/>
          </a:p>
          <a:p>
            <a:pPr lvl="1">
              <a:lnSpc>
                <a:spcPct val="150000"/>
              </a:lnSpc>
            </a:pPr>
            <a:r>
              <a:rPr lang="en-US" sz="2800" dirty="0" smtClean="0"/>
              <a:t>Excluded </a:t>
            </a:r>
          </a:p>
          <a:p>
            <a:pPr lvl="2">
              <a:lnSpc>
                <a:spcPct val="150000"/>
              </a:lnSpc>
            </a:pPr>
            <a:r>
              <a:rPr lang="en-US" sz="2400" dirty="0" smtClean="0"/>
              <a:t>4 patients before </a:t>
            </a:r>
            <a:r>
              <a:rPr lang="en-US" sz="2400" dirty="0"/>
              <a:t>modifying strategy </a:t>
            </a:r>
          </a:p>
          <a:p>
            <a:pPr lvl="2">
              <a:lnSpc>
                <a:spcPct val="150000"/>
              </a:lnSpc>
            </a:pPr>
            <a:r>
              <a:rPr lang="en-US" sz="2400" dirty="0" smtClean="0"/>
              <a:t>8 patients less </a:t>
            </a:r>
            <a:r>
              <a:rPr lang="en-US" sz="2400" dirty="0"/>
              <a:t>than 3 months </a:t>
            </a:r>
            <a:r>
              <a:rPr lang="en-US" sz="2400" dirty="0" smtClean="0"/>
              <a:t>of follow </a:t>
            </a:r>
            <a:r>
              <a:rPr lang="en-US" sz="2400" dirty="0"/>
              <a:t>up duration after </a:t>
            </a:r>
            <a:r>
              <a:rPr lang="en-US" sz="2400" dirty="0" smtClean="0"/>
              <a:t>operation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3200" dirty="0"/>
              <a:t>Retrospective medical record </a:t>
            </a:r>
            <a:r>
              <a:rPr lang="en-US" sz="3200" dirty="0" smtClean="0"/>
              <a:t>review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95484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9014"/>
            <a:ext cx="10515600" cy="1812811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50000"/>
              </a:lnSpc>
            </a:pPr>
            <a:r>
              <a:rPr lang="en-US" dirty="0" smtClean="0"/>
              <a:t>Mean follow up duration: 9.0 ± 1.3 months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Mean follow-up duration from Op. to Final Echo CG: 8.3 ± 1.5 months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Preop</a:t>
            </a:r>
            <a:r>
              <a:rPr lang="en-US" dirty="0" smtClean="0"/>
              <a:t>. Pulmonary Valve Z-score &lt; -3: 8 patients (44%)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639611"/>
              </p:ext>
            </p:extLst>
          </p:nvPr>
        </p:nvGraphicFramePr>
        <p:xfrm>
          <a:off x="701040" y="3278807"/>
          <a:ext cx="10789919" cy="3020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6183"/>
                <a:gridCol w="3244400"/>
                <a:gridCol w="3589336"/>
              </a:tblGrid>
              <a:tr h="510128">
                <a:tc>
                  <a:txBody>
                    <a:bodyPr/>
                    <a:lstStyle/>
                    <a:p>
                      <a:pPr algn="l"/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Preop</a:t>
                      </a:r>
                      <a:r>
                        <a:rPr lang="en-US" sz="2400" b="1" dirty="0" smtClean="0"/>
                        <a:t>.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Last</a:t>
                      </a:r>
                      <a:r>
                        <a:rPr lang="en-US" sz="2400" b="1" baseline="0" dirty="0" smtClean="0"/>
                        <a:t> Follow-Up (</a:t>
                      </a:r>
                      <a:r>
                        <a:rPr lang="en-US" sz="2400" b="1" baseline="0" dirty="0" err="1" smtClean="0"/>
                        <a:t>EchoCG</a:t>
                      </a:r>
                      <a:r>
                        <a:rPr lang="en-US" sz="2400" b="1" baseline="0" dirty="0" smtClean="0"/>
                        <a:t>)</a:t>
                      </a:r>
                      <a:endParaRPr lang="en-US" sz="2400" b="1" dirty="0"/>
                    </a:p>
                  </a:txBody>
                  <a:tcPr anchor="ctr"/>
                </a:tc>
              </a:tr>
              <a:tr h="510128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Age (months)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6.7</a:t>
                      </a:r>
                      <a:r>
                        <a:rPr lang="en-US" sz="2000" b="1" baseline="0" dirty="0" smtClean="0"/>
                        <a:t> ± 3.1 (2.5 ~ 30.6)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8.3 </a:t>
                      </a:r>
                      <a:r>
                        <a:rPr lang="en-US" sz="2000" b="1" baseline="0" dirty="0" smtClean="0"/>
                        <a:t>± 1.5 (2.6 ~ 12.7)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510128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Body Weight</a:t>
                      </a:r>
                      <a:r>
                        <a:rPr lang="en-US" sz="2000" b="1" baseline="0" dirty="0" smtClean="0"/>
                        <a:t> (kg)</a:t>
                      </a:r>
                      <a:endParaRPr lang="en-US" sz="20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8.0 </a:t>
                      </a:r>
                      <a:r>
                        <a:rPr lang="en-US" sz="2000" b="1" baseline="0" dirty="0" smtClean="0"/>
                        <a:t>± 0.7 (6.2 ~ 12.4)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10.5 </a:t>
                      </a:r>
                      <a:r>
                        <a:rPr lang="en-US" sz="2000" b="1" baseline="0" dirty="0" smtClean="0"/>
                        <a:t>± 1.0 (6.6 ~ 14.8)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469781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Body Surface Area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0.38 </a:t>
                      </a:r>
                      <a:r>
                        <a:rPr lang="en-US" sz="2000" b="1" baseline="0" dirty="0" smtClean="0"/>
                        <a:t>± 0.03 (0.33 ~ 0.55)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0.48</a:t>
                      </a:r>
                      <a:r>
                        <a:rPr lang="en-US" sz="2000" b="1" baseline="0" dirty="0" smtClean="0"/>
                        <a:t> ± 0.03 (0.37 ~ 0.63)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510128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Pressure Gradient</a:t>
                      </a:r>
                      <a:r>
                        <a:rPr lang="en-US" sz="2000" b="1" baseline="0" dirty="0" smtClean="0"/>
                        <a:t> at RVOT (mmHg)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79.7 </a:t>
                      </a:r>
                      <a:r>
                        <a:rPr lang="en-US" sz="2000" b="1" baseline="0" dirty="0" smtClean="0"/>
                        <a:t>± 7.0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27.5</a:t>
                      </a:r>
                      <a:r>
                        <a:rPr lang="en-US" sz="2000" b="1" baseline="0" dirty="0" smtClean="0"/>
                        <a:t> ± 9.4</a:t>
                      </a:r>
                      <a:endParaRPr lang="en-US" sz="2000" b="1" dirty="0"/>
                    </a:p>
                  </a:txBody>
                  <a:tcPr anchor="ctr"/>
                </a:tc>
              </a:tr>
              <a:tr h="510128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Pulmonary</a:t>
                      </a:r>
                      <a:r>
                        <a:rPr lang="en-US" sz="2000" b="1" baseline="0" dirty="0" smtClean="0"/>
                        <a:t> valve annulus (Z-score)</a:t>
                      </a:r>
                      <a:endParaRPr lang="en-US" sz="20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-2.41</a:t>
                      </a:r>
                      <a:r>
                        <a:rPr lang="en-US" sz="2000" b="1" baseline="0" dirty="0" smtClean="0"/>
                        <a:t> ± 0.59 (-3.75 ~ 0.05)</a:t>
                      </a:r>
                      <a:endParaRPr 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-0.45 </a:t>
                      </a:r>
                      <a:r>
                        <a:rPr lang="en-US" sz="2000" b="1" baseline="0" dirty="0" smtClean="0"/>
                        <a:t>± 0.74 (-3.26 ~ 1.95)</a:t>
                      </a:r>
                      <a:endParaRPr 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54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662"/>
            <a:ext cx="10515600" cy="55113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/>
              <a:t>Immediate postop. RV/LV pressure ratio: 0.53</a:t>
            </a:r>
            <a:r>
              <a:rPr lang="en-US" sz="2400" dirty="0"/>
              <a:t> </a:t>
            </a:r>
            <a:r>
              <a:rPr lang="en-US" sz="2400" dirty="0" smtClean="0"/>
              <a:t>± 0.08</a:t>
            </a:r>
          </a:p>
          <a:p>
            <a:pPr lvl="1">
              <a:lnSpc>
                <a:spcPct val="120000"/>
              </a:lnSpc>
            </a:pPr>
            <a:r>
              <a:rPr lang="en-US" sz="2000" dirty="0" smtClean="0"/>
              <a:t>RV / LV pressure ratio: ≥ 0.65: 5 / 18 (28%); ≥ 0.7: 3 / 18 (17%) 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PR grade at Last Follow-up</a:t>
            </a:r>
          </a:p>
          <a:p>
            <a:pPr lvl="1">
              <a:lnSpc>
                <a:spcPct val="120000"/>
              </a:lnSpc>
            </a:pPr>
            <a:r>
              <a:rPr lang="en-US" sz="2000" dirty="0" smtClean="0"/>
              <a:t>Trivial (4); Mild (12); Moderate (1); Moderate to Severe (1)</a:t>
            </a:r>
          </a:p>
          <a:p>
            <a:pPr lvl="1">
              <a:lnSpc>
                <a:spcPct val="120000"/>
              </a:lnSpc>
            </a:pPr>
            <a:r>
              <a:rPr lang="en-US" sz="2000" dirty="0" smtClean="0"/>
              <a:t>1 postop. Intervention (balloon </a:t>
            </a:r>
            <a:r>
              <a:rPr lang="en-US" sz="2000" dirty="0" err="1" smtClean="0"/>
              <a:t>valvuloplasty</a:t>
            </a:r>
            <a:r>
              <a:rPr lang="en-US" sz="2000" dirty="0" smtClean="0"/>
              <a:t>) d/t residual PS (PG: 78 mmHg)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No cyanosis, good functional class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Tolerable Echo findings</a:t>
            </a:r>
          </a:p>
          <a:p>
            <a:pPr lvl="2">
              <a:lnSpc>
                <a:spcPct val="120000"/>
              </a:lnSpc>
            </a:pPr>
            <a:r>
              <a:rPr lang="en-US" sz="1800" dirty="0"/>
              <a:t>Good ejection fraction of </a:t>
            </a:r>
            <a:r>
              <a:rPr lang="en-US" sz="1800" dirty="0" smtClean="0"/>
              <a:t>LV; Ventricle </a:t>
            </a:r>
            <a:r>
              <a:rPr lang="en-US" sz="1800" dirty="0"/>
              <a:t>septal movement &amp; configuration not bad</a:t>
            </a:r>
          </a:p>
          <a:p>
            <a:pPr lvl="2">
              <a:lnSpc>
                <a:spcPct val="120000"/>
              </a:lnSpc>
            </a:pPr>
            <a:r>
              <a:rPr lang="en-US" sz="1800" dirty="0"/>
              <a:t>No or trivial TR in all patients</a:t>
            </a:r>
          </a:p>
          <a:p>
            <a:pPr lvl="2">
              <a:lnSpc>
                <a:spcPct val="120000"/>
              </a:lnSpc>
            </a:pPr>
            <a:r>
              <a:rPr lang="en-US" sz="1800" dirty="0"/>
              <a:t>Regressed RV hypertrophy</a:t>
            </a:r>
          </a:p>
          <a:p>
            <a:pPr lvl="2">
              <a:lnSpc>
                <a:spcPct val="120000"/>
              </a:lnSpc>
            </a:pPr>
            <a:r>
              <a:rPr lang="en-US" sz="1800" dirty="0"/>
              <a:t>Pulmonary valve annulus shows a tendency of growing </a:t>
            </a:r>
            <a:endParaRPr lang="en-US" sz="1800" dirty="0" smtClean="0"/>
          </a:p>
          <a:p>
            <a:pPr>
              <a:lnSpc>
                <a:spcPct val="120000"/>
              </a:lnSpc>
            </a:pPr>
            <a:endParaRPr lang="en-US" sz="2400" dirty="0" smtClean="0"/>
          </a:p>
          <a:p>
            <a:pPr lvl="1">
              <a:lnSpc>
                <a:spcPct val="12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8619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9348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/>
              <a:t>Will keep our surgical strategy </a:t>
            </a:r>
            <a:r>
              <a:rPr lang="en-US" sz="3200" smtClean="0"/>
              <a:t>regardless preoperative </a:t>
            </a:r>
            <a:r>
              <a:rPr lang="en-US" sz="3200" dirty="0" smtClean="0"/>
              <a:t>Z-score of pulmonary valve</a:t>
            </a:r>
          </a:p>
          <a:p>
            <a:pPr>
              <a:lnSpc>
                <a:spcPct val="200000"/>
              </a:lnSpc>
            </a:pPr>
            <a:r>
              <a:rPr lang="en-US" sz="3200" dirty="0" smtClean="0"/>
              <a:t>Need long-term follow up </a:t>
            </a:r>
          </a:p>
          <a:p>
            <a:pPr lvl="1">
              <a:lnSpc>
                <a:spcPct val="200000"/>
              </a:lnSpc>
            </a:pPr>
            <a:r>
              <a:rPr lang="en-US" sz="2800" dirty="0"/>
              <a:t>T</a:t>
            </a:r>
            <a:r>
              <a:rPr lang="en-US" sz="2800" dirty="0" smtClean="0"/>
              <a:t>o find the effectiveness of RV infundibular area preservation for RV function</a:t>
            </a:r>
          </a:p>
          <a:p>
            <a:pPr lvl="1">
              <a:lnSpc>
                <a:spcPct val="200000"/>
              </a:lnSpc>
            </a:pPr>
            <a:r>
              <a:rPr lang="en-US" sz="2800" dirty="0" smtClean="0"/>
              <a:t>Growth and function of preserved pulmonary valve annulus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8999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440</Words>
  <Application>Microsoft Macintosh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Calibri Light</vt:lpstr>
      <vt:lpstr>맑은 고딕</vt:lpstr>
      <vt:lpstr>Arial</vt:lpstr>
      <vt:lpstr>Office Theme</vt:lpstr>
      <vt:lpstr>Short-term Outcomes after Total Correction with  Pulmonary Valve &amp; Right Ventricle Preservation in Tetralogy of Fallot Patients</vt:lpstr>
      <vt:lpstr>Purpose</vt:lpstr>
      <vt:lpstr>Methods – Surgical Strategy</vt:lpstr>
      <vt:lpstr>Methods – Patients</vt:lpstr>
      <vt:lpstr>Results</vt:lpstr>
      <vt:lpstr>Results</vt:lpstr>
      <vt:lpstr>Conclusions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 to…</dc:title>
  <dc:creator>jae  gun kwak</dc:creator>
  <cp:lastModifiedBy>jae  gun kwak</cp:lastModifiedBy>
  <cp:revision>29</cp:revision>
  <dcterms:created xsi:type="dcterms:W3CDTF">2017-05-25T22:15:04Z</dcterms:created>
  <dcterms:modified xsi:type="dcterms:W3CDTF">2017-08-20T09:32:04Z</dcterms:modified>
</cp:coreProperties>
</file>