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"/>
            <a:ext cx="4572000" cy="6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75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680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73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317"/>
            <a:ext cx="4114800" cy="908428"/>
          </a:xfrm>
        </p:spPr>
        <p:txBody>
          <a:bodyPr>
            <a:noAutofit/>
          </a:bodyPr>
          <a:lstStyle>
            <a:lvl1pPr algn="l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5293"/>
            <a:ext cx="4574807" cy="67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88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06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5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9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72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39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9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16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D900-04B7-4FEA-91BF-97BCF1F25B41}" type="datetimeFigureOut">
              <a:rPr lang="ko-KR" altLang="en-US" smtClean="0"/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06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Long-term result of atrioventricular valve surgery in patients with functional single-ventricle : should we avoid valve replacement?</a:t>
            </a:r>
            <a:endParaRPr lang="ko-KR" altLang="en-US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371600" y="4484712"/>
            <a:ext cx="6400800" cy="1752600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492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Purpose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altLang="ko-KR" sz="2000" dirty="0"/>
              <a:t>Atrioventricular valve regurgitation (AVVR) associated with increasing morbidity and mortality in patient with single-ventricle physiology.</a:t>
            </a:r>
          </a:p>
          <a:p>
            <a:pPr>
              <a:lnSpc>
                <a:spcPct val="150000"/>
              </a:lnSpc>
            </a:pPr>
            <a:r>
              <a:rPr lang="en-GB" altLang="ko-KR" sz="2000" dirty="0"/>
              <a:t>Successful regurgitation correction is well known improving long-term outcomes. But successful valve repair is not always possible.</a:t>
            </a:r>
          </a:p>
          <a:p>
            <a:pPr>
              <a:lnSpc>
                <a:spcPct val="150000"/>
              </a:lnSpc>
            </a:pPr>
            <a:r>
              <a:rPr lang="en-GB" altLang="ko-KR" sz="2000" dirty="0"/>
              <a:t>The purpose of this study</a:t>
            </a:r>
          </a:p>
          <a:p>
            <a:pPr lvl="1">
              <a:lnSpc>
                <a:spcPct val="150000"/>
              </a:lnSpc>
            </a:pPr>
            <a:r>
              <a:rPr lang="en-GB" altLang="ko-KR" sz="2000" dirty="0"/>
              <a:t>To evaluate long-term result of surgical management of AVVR</a:t>
            </a:r>
          </a:p>
          <a:p>
            <a:pPr lvl="1">
              <a:lnSpc>
                <a:spcPct val="150000"/>
              </a:lnSpc>
            </a:pPr>
            <a:r>
              <a:rPr lang="en-GB" altLang="ko-KR" sz="2000" dirty="0"/>
              <a:t>To analyse characteristics of patients got valve replacement for AVVR                             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5701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Patients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altLang="ko-KR" sz="2000" dirty="0"/>
              <a:t>January 2001 – March 2018 : 233 patients with single-ventricle palliation</a:t>
            </a:r>
          </a:p>
          <a:p>
            <a:pPr lvl="1">
              <a:lnSpc>
                <a:spcPct val="150000"/>
              </a:lnSpc>
            </a:pPr>
            <a:r>
              <a:rPr lang="nl-NL" altLang="ko-KR" sz="2000" dirty="0"/>
              <a:t>AV valve surgery more than once (n=38) </a:t>
            </a:r>
          </a:p>
          <a:p>
            <a:pPr lvl="2">
              <a:lnSpc>
                <a:spcPct val="150000"/>
              </a:lnSpc>
            </a:pPr>
            <a:r>
              <a:rPr lang="nl-NL" altLang="ko-KR" sz="2000" dirty="0"/>
              <a:t>Repair (n=30), Replacement (n=8)</a:t>
            </a:r>
          </a:p>
          <a:p>
            <a:pPr lvl="2">
              <a:lnSpc>
                <a:spcPct val="150000"/>
              </a:lnSpc>
            </a:pPr>
            <a:r>
              <a:rPr lang="nl-NL" altLang="ko-KR" sz="2000" dirty="0"/>
              <a:t>Heterotaxia : 21/38 (55.3%)</a:t>
            </a:r>
          </a:p>
          <a:p>
            <a:r>
              <a:rPr lang="nl-NL" altLang="ko-KR" sz="2000" dirty="0"/>
              <a:t>Surgery timing (n) : before Fontan (16), Fontan (10), after Fontan (12)</a:t>
            </a:r>
          </a:p>
          <a:p>
            <a:pPr>
              <a:lnSpc>
                <a:spcPct val="150000"/>
              </a:lnSpc>
            </a:pPr>
            <a:r>
              <a:rPr lang="nl-NL" altLang="ko-KR" sz="2000" dirty="0"/>
              <a:t>Median follow-up : 8.1 years (range 0.08-18.2)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3075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Methods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ko-KR" sz="2000" dirty="0"/>
              <a:t>Indication of AVV surgery : moderate to severe AVVR</a:t>
            </a:r>
          </a:p>
          <a:p>
            <a:r>
              <a:rPr lang="en-GB" altLang="ko-KR" sz="2000" dirty="0"/>
              <a:t>Compared the patients who got valve replacement initially for AVVR with other patients.</a:t>
            </a:r>
          </a:p>
          <a:p>
            <a:r>
              <a:rPr lang="en-GB" altLang="ko-KR" sz="2000" dirty="0"/>
              <a:t>Evaluated clinical outcomes</a:t>
            </a:r>
          </a:p>
          <a:p>
            <a:pPr lvl="1"/>
            <a:r>
              <a:rPr lang="en-GB" altLang="ko-KR" sz="2000" dirty="0"/>
              <a:t>Freedom from death, reoperation and valve related event</a:t>
            </a:r>
          </a:p>
          <a:p>
            <a:r>
              <a:rPr lang="en-GB" altLang="ko-KR" sz="2000" dirty="0"/>
              <a:t>Patients’ characteristics</a:t>
            </a:r>
          </a:p>
          <a:p>
            <a:pPr lvl="1"/>
            <a:r>
              <a:rPr lang="en-GB" altLang="ko-KR" sz="2000" dirty="0"/>
              <a:t>ventricle type, valve type, timing of surgery and ventricular dysfunction, </a:t>
            </a:r>
            <a:r>
              <a:rPr lang="en-GB" altLang="ko-KR" sz="2000" dirty="0" err="1"/>
              <a:t>heterotaxia</a:t>
            </a:r>
            <a:endParaRPr lang="en-GB" altLang="ko-KR" sz="2000" dirty="0"/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3735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ko-KR" sz="2000" dirty="0"/>
              <a:t>Operative results</a:t>
            </a:r>
          </a:p>
          <a:p>
            <a:pPr lvl="1"/>
            <a:r>
              <a:rPr lang="en-GB" altLang="ko-KR" sz="2000" dirty="0"/>
              <a:t>Mortality : 8/38 (21.1%), Mortality before Fontan : 3/38 (7.8%)</a:t>
            </a:r>
          </a:p>
          <a:p>
            <a:pPr lvl="1"/>
            <a:r>
              <a:rPr lang="en-GB" altLang="ko-KR" sz="2000" dirty="0"/>
              <a:t>Valve related event : 1/38 (in replacement, </a:t>
            </a:r>
            <a:r>
              <a:rPr lang="en-GB" altLang="ko-KR" sz="2000" dirty="0" err="1"/>
              <a:t>paravalvular</a:t>
            </a:r>
            <a:r>
              <a:rPr lang="en-GB" altLang="ko-KR" sz="2000" dirty="0"/>
              <a:t> leakage)</a:t>
            </a:r>
          </a:p>
          <a:p>
            <a:pPr lvl="1"/>
            <a:r>
              <a:rPr lang="en-GB" altLang="ko-KR" sz="2000" dirty="0"/>
              <a:t>Ventricular dysfunction before valve surgery (n=10, </a:t>
            </a:r>
            <a:r>
              <a:rPr lang="en-GB" altLang="ko-KR" sz="2000" i="1" dirty="0"/>
              <a:t>p</a:t>
            </a:r>
            <a:r>
              <a:rPr lang="en-GB" altLang="ko-KR" sz="2000" dirty="0"/>
              <a:t>=0.653)</a:t>
            </a:r>
          </a:p>
          <a:p>
            <a:pPr lvl="2"/>
            <a:r>
              <a:rPr lang="en-GB" altLang="ko-KR" sz="2000" dirty="0"/>
              <a:t>repair (n=9, 30.0%), replacement (n=1, 12.5%)</a:t>
            </a:r>
          </a:p>
          <a:p>
            <a:endParaRPr lang="ko-KR" altLang="en-US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419" y="3930999"/>
            <a:ext cx="2791222" cy="2288547"/>
          </a:xfrm>
          <a:prstGeom prst="rect">
            <a:avLst/>
          </a:prstGeom>
        </p:spPr>
      </p:pic>
      <p:pic>
        <p:nvPicPr>
          <p:cNvPr id="5" name="그림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115" y="3930999"/>
            <a:ext cx="2592288" cy="2288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그림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35" y="3920762"/>
            <a:ext cx="2520280" cy="2298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86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ko-KR" sz="2000" dirty="0"/>
              <a:t>Risk factors for AVV replacement</a:t>
            </a:r>
          </a:p>
          <a:p>
            <a:pPr lvl="1"/>
            <a:r>
              <a:rPr lang="en-GB" altLang="ko-KR" sz="2000" dirty="0"/>
              <a:t>Univariate analysis</a:t>
            </a:r>
          </a:p>
          <a:p>
            <a:pPr lvl="1"/>
            <a:endParaRPr lang="en-GB" altLang="ko-KR" sz="2000" dirty="0"/>
          </a:p>
          <a:p>
            <a:pPr lvl="1"/>
            <a:endParaRPr lang="en-GB" altLang="ko-KR" sz="2000" dirty="0"/>
          </a:p>
          <a:p>
            <a:pPr lvl="1"/>
            <a:endParaRPr lang="en-GB" altLang="ko-KR" sz="2000" dirty="0"/>
          </a:p>
          <a:p>
            <a:pPr lvl="1"/>
            <a:r>
              <a:rPr lang="en-GB" altLang="ko-KR" sz="2000" dirty="0"/>
              <a:t>Multivariable analysis</a:t>
            </a:r>
          </a:p>
          <a:p>
            <a:pPr lvl="2"/>
            <a:r>
              <a:rPr lang="en-GB" altLang="ko-KR" sz="2000" dirty="0"/>
              <a:t>Variables for multivariable analysis : RV type single ventricle, RV type ventricle with AVV annular dilatation, AVVR more than moderate before initial surgery, </a:t>
            </a:r>
            <a:r>
              <a:rPr lang="en-GB" altLang="ko-KR" sz="2000" dirty="0" err="1"/>
              <a:t>heterotaxia</a:t>
            </a:r>
            <a:endParaRPr lang="en-GB" altLang="ko-KR" sz="2000" dirty="0"/>
          </a:p>
          <a:p>
            <a:endParaRPr lang="ko-KR" altLang="en-US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2276873"/>
            <a:ext cx="4104456" cy="86682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941168"/>
            <a:ext cx="4104457" cy="69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2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ko-KR" sz="2000" dirty="0"/>
              <a:t>Aggressive AVVR correction may contribute to provide better long prognosis. Valve replacement before deterioration of ventricular function could be a better option to correct AVVR for patient too difficult to repair.</a:t>
            </a:r>
          </a:p>
          <a:p>
            <a:r>
              <a:rPr lang="en-GB" altLang="ko-KR" sz="2000" dirty="0"/>
              <a:t>AV valve replacement may be a good option to patients who had an annular dilatation with RV type single ventricle.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6299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340</Words>
  <Application>Microsoft Office PowerPoint</Application>
  <PresentationFormat>화면 슬라이드 쇼(4:3)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Long-term result of atrioventricular valve surgery in patients with functional single-ventricle : should we avoid valve replacement?</vt:lpstr>
      <vt:lpstr>Purpose</vt:lpstr>
      <vt:lpstr>Patients</vt:lpstr>
      <vt:lpstr>Methods</vt:lpstr>
      <vt:lpstr>Results</vt:lpstr>
      <vt:lpstr>Results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DM300T3A</dc:creator>
  <cp:lastModifiedBy>박한기(흉부외과학교실)</cp:lastModifiedBy>
  <cp:revision>6</cp:revision>
  <dcterms:created xsi:type="dcterms:W3CDTF">2017-07-25T23:31:23Z</dcterms:created>
  <dcterms:modified xsi:type="dcterms:W3CDTF">2019-05-02T01:28:38Z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D:\바탕화면\원외 위원회 활동\학술위원회 - 흉부외과\대한흉부심장혈관외과학회 제49차 추계학술대회 - 소아분야 초록 template.pptx</vt:lpwstr>
  </property>
  <property fmtid="{5C58129F-E5B8-477A-9B38-B3E54BFA04C8}" pid="2">
    <vt:lpwstr>7D41F6C2F44D1686104EF38456D28A9573F8E6546FAE108A29D75B7E2D2759E4</vt:lpwstr>
  </property>
</Properties>
</file>