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4" r:id="rId3"/>
    <p:sldId id="259" r:id="rId4"/>
    <p:sldId id="260" r:id="rId5"/>
    <p:sldId id="263"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085"/>
    <a:srgbClr val="073485"/>
    <a:srgbClr val="0B3388"/>
    <a:srgbClr val="FFFFFF"/>
    <a:srgbClr val="023C90"/>
    <a:srgbClr val="0B3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3" d="100"/>
          <a:sy n="113" d="100"/>
        </p:scale>
        <p:origin x="510" y="108"/>
      </p:cViewPr>
      <p:guideLst>
        <p:guide orient="horz" pos="4201"/>
        <p:guide pos="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71036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248445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00383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16" name="내용 개체 틀 2">
            <a:extLst>
              <a:ext uri="{FF2B5EF4-FFF2-40B4-BE49-F238E27FC236}">
                <a16:creationId xmlns:a16="http://schemas.microsoft.com/office/drawing/2014/main" id="{067DD224-272B-42AA-6AEF-1D505106A201}"/>
              </a:ext>
            </a:extLst>
          </p:cNvPr>
          <p:cNvSpPr>
            <a:spLocks noGrp="1"/>
          </p:cNvSpPr>
          <p:nvPr>
            <p:ph idx="1"/>
          </p:nvPr>
        </p:nvSpPr>
        <p:spPr>
          <a:xfrm>
            <a:off x="393896" y="1122634"/>
            <a:ext cx="11404208" cy="3627166"/>
          </a:xfrm>
        </p:spPr>
        <p:txBody>
          <a:bodyPr/>
          <a:lstStyle/>
          <a:p>
            <a:endParaRPr lang="ko-KR" altLang="en-US" dirty="0"/>
          </a:p>
        </p:txBody>
      </p:sp>
      <p:pic>
        <p:nvPicPr>
          <p:cNvPr id="5" name="그림 4"/>
          <p:cNvPicPr>
            <a:picLocks noChangeAspect="1"/>
          </p:cNvPicPr>
          <p:nvPr userDrawn="1"/>
        </p:nvPicPr>
        <p:blipFill>
          <a:blip r:embed="rId2"/>
          <a:stretch>
            <a:fillRect/>
          </a:stretch>
        </p:blipFill>
        <p:spPr>
          <a:xfrm>
            <a:off x="0" y="-7206"/>
            <a:ext cx="12192000" cy="2094241"/>
          </a:xfrm>
          <a:prstGeom prst="rect">
            <a:avLst/>
          </a:prstGeom>
        </p:spPr>
      </p:pic>
      <p:pic>
        <p:nvPicPr>
          <p:cNvPr id="6" name="그림 5"/>
          <p:cNvPicPr>
            <a:picLocks noChangeAspect="1"/>
          </p:cNvPicPr>
          <p:nvPr userDrawn="1"/>
        </p:nvPicPr>
        <p:blipFill>
          <a:blip r:embed="rId3"/>
          <a:stretch>
            <a:fillRect/>
          </a:stretch>
        </p:blipFill>
        <p:spPr>
          <a:xfrm>
            <a:off x="-183501" y="6323182"/>
            <a:ext cx="12559000" cy="534818"/>
          </a:xfrm>
          <a:prstGeom prst="rect">
            <a:avLst/>
          </a:prstGeom>
        </p:spPr>
      </p:pic>
    </p:spTree>
    <p:extLst>
      <p:ext uri="{BB962C8B-B14F-4D97-AF65-F5344CB8AC3E}">
        <p14:creationId xmlns:p14="http://schemas.microsoft.com/office/powerpoint/2010/main" val="90304843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C5CA4566-BBAC-F07B-E162-932B7ABA2BA8}"/>
              </a:ext>
            </a:extLst>
          </p:cNvPr>
          <p:cNvSpPr/>
          <p:nvPr userDrawn="1"/>
        </p:nvSpPr>
        <p:spPr>
          <a:xfrm>
            <a:off x="0" y="1023408"/>
            <a:ext cx="12192000" cy="583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839"/>
            <a:ext cx="12192000" cy="6840321"/>
          </a:xfrm>
          <a:prstGeom prst="rect">
            <a:avLst/>
          </a:prstGeom>
        </p:spPr>
      </p:pic>
    </p:spTree>
    <p:extLst>
      <p:ext uri="{BB962C8B-B14F-4D97-AF65-F5344CB8AC3E}">
        <p14:creationId xmlns:p14="http://schemas.microsoft.com/office/powerpoint/2010/main" val="264320438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147161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09841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265114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80743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362683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21920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143577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F82ED5-E577-4A47-BBF0-B46A5D173E2F}" type="datetimeFigureOut">
              <a:rPr lang="ko-KR" altLang="en-US" smtClean="0"/>
              <a:t>2024-08-30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132597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82ED5-E577-4A47-BBF0-B46A5D173E2F}" type="datetimeFigureOut">
              <a:rPr lang="ko-KR" altLang="en-US" smtClean="0"/>
              <a:t>2024-08-30</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7A7B-6892-40B6-ACC8-9D06276953E9}" type="slidenum">
              <a:rPr lang="ko-KR" altLang="en-US" smtClean="0"/>
              <a:t>‹#›</a:t>
            </a:fld>
            <a:endParaRPr lang="ko-KR" altLang="en-US"/>
          </a:p>
        </p:txBody>
      </p:sp>
    </p:spTree>
    <p:extLst>
      <p:ext uri="{BB962C8B-B14F-4D97-AF65-F5344CB8AC3E}">
        <p14:creationId xmlns:p14="http://schemas.microsoft.com/office/powerpoint/2010/main" val="808176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41E2144E-49AD-F88F-5AB8-AF5B88500F13}"/>
              </a:ext>
            </a:extLst>
          </p:cNvPr>
          <p:cNvSpPr txBox="1">
            <a:spLocks/>
          </p:cNvSpPr>
          <p:nvPr/>
        </p:nvSpPr>
        <p:spPr>
          <a:xfrm>
            <a:off x="1708170" y="2641599"/>
            <a:ext cx="9144000" cy="2556933"/>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1" hangingPunct="1">
              <a:spcBef>
                <a:spcPct val="0"/>
              </a:spcBef>
              <a:buNone/>
              <a:defRPr sz="4000" b="1" kern="1200">
                <a:solidFill>
                  <a:schemeClr val="tx1"/>
                </a:solidFill>
                <a:effectLst>
                  <a:outerShdw blurRad="38100" dist="38100" dir="2700000" algn="tl">
                    <a:srgbClr val="000000">
                      <a:alpha val="43137"/>
                    </a:srgbClr>
                  </a:outerShdw>
                </a:effectLst>
                <a:latin typeface="+mj-lt"/>
                <a:ea typeface="+mj-ea"/>
                <a:cs typeface="+mj-cs"/>
              </a:defRPr>
            </a:lvl1pPr>
          </a:lstStyle>
          <a:p>
            <a:pPr>
              <a:lnSpc>
                <a:spcPct val="150000"/>
              </a:lnSpc>
            </a:pPr>
            <a:r>
              <a:rPr lang="en-US" altLang="ko-KR" sz="3600" dirty="0">
                <a:solidFill>
                  <a:srgbClr val="002060"/>
                </a:solidFill>
                <a:latin typeface="Calibri" panose="020F0502020204030204" pitchFamily="34" charset="0"/>
                <a:ea typeface="Calibri" panose="020F0502020204030204" pitchFamily="34" charset="0"/>
                <a:cs typeface="Calibri" panose="020F0502020204030204" pitchFamily="34" charset="0"/>
              </a:rPr>
              <a:t>Cardiac and Pulmonary Volume Changes </a:t>
            </a:r>
          </a:p>
          <a:p>
            <a:pPr>
              <a:lnSpc>
                <a:spcPct val="150000"/>
              </a:lnSpc>
            </a:pPr>
            <a:r>
              <a:rPr lang="en-US" altLang="ko-KR" sz="3600" dirty="0">
                <a:solidFill>
                  <a:srgbClr val="002060"/>
                </a:solidFill>
                <a:latin typeface="Calibri" panose="020F0502020204030204" pitchFamily="34" charset="0"/>
                <a:ea typeface="Calibri" panose="020F0502020204030204" pitchFamily="34" charset="0"/>
                <a:cs typeface="Calibri" panose="020F0502020204030204" pitchFamily="34" charset="0"/>
              </a:rPr>
              <a:t>following Pectus Excavatum Repair: </a:t>
            </a:r>
          </a:p>
          <a:p>
            <a:pPr>
              <a:lnSpc>
                <a:spcPct val="150000"/>
              </a:lnSpc>
            </a:pPr>
            <a:r>
              <a:rPr lang="en-US" altLang="ko-KR" sz="3600" dirty="0">
                <a:solidFill>
                  <a:srgbClr val="002060"/>
                </a:solidFill>
                <a:latin typeface="Calibri" panose="020F0502020204030204" pitchFamily="34" charset="0"/>
                <a:ea typeface="Calibri" panose="020F0502020204030204" pitchFamily="34" charset="0"/>
                <a:cs typeface="Calibri" panose="020F0502020204030204" pitchFamily="34" charset="0"/>
              </a:rPr>
              <a:t>A 3-D Imaging Analysis Study</a:t>
            </a:r>
            <a:endParaRPr lang="ko-KR" altLang="ko-KR"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986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B22726EF-5792-B9BF-6110-B1FD3329C8F3}"/>
              </a:ext>
            </a:extLst>
          </p:cNvPr>
          <p:cNvSpPr>
            <a:spLocks noGrp="1"/>
          </p:cNvSpPr>
          <p:nvPr>
            <p:ph idx="4294967295"/>
          </p:nvPr>
        </p:nvSpPr>
        <p:spPr>
          <a:xfrm>
            <a:off x="306688" y="1435901"/>
            <a:ext cx="11578624" cy="4770166"/>
          </a:xfrm>
        </p:spPr>
        <p:txBody>
          <a:bodyPr>
            <a:normAutofit/>
          </a:bodyPr>
          <a:lstStyle/>
          <a:p>
            <a:pPr>
              <a:buFont typeface="Wingdings" panose="05000000000000000000" pitchFamily="2" charset="2"/>
              <a:buChar char="l"/>
            </a:pPr>
            <a:r>
              <a:rPr lang="en-US" altLang="ko-KR" sz="2000" dirty="0">
                <a:solidFill>
                  <a:srgbClr val="002060"/>
                </a:solidFill>
              </a:rPr>
              <a:t>The main goal of pectus excavatum (PE) repair is to increase the space of the chest cavity, improving volumes for the heart and lungs by eliminating the compression caused by the chest wall.</a:t>
            </a:r>
          </a:p>
          <a:p>
            <a:pPr>
              <a:buFont typeface="Wingdings" panose="05000000000000000000" pitchFamily="2" charset="2"/>
              <a:buChar char="l"/>
            </a:pPr>
            <a:endParaRPr lang="en-US" altLang="ko-KR" sz="2000" dirty="0">
              <a:solidFill>
                <a:srgbClr val="002060"/>
              </a:solidFill>
            </a:endParaRPr>
          </a:p>
          <a:p>
            <a:pPr>
              <a:buFont typeface="Wingdings" panose="05000000000000000000" pitchFamily="2" charset="2"/>
              <a:buChar char="l"/>
            </a:pPr>
            <a:r>
              <a:rPr lang="en-US" altLang="ko-KR" sz="2000" dirty="0">
                <a:solidFill>
                  <a:srgbClr val="002060"/>
                </a:solidFill>
              </a:rPr>
              <a:t>Existing methods for measuring these organ volumes have limitations.</a:t>
            </a:r>
          </a:p>
          <a:p>
            <a:pPr>
              <a:buFont typeface="Wingdings" panose="05000000000000000000" pitchFamily="2" charset="2"/>
              <a:buChar char="l"/>
            </a:pPr>
            <a:endParaRPr lang="en-US" altLang="ko-KR" sz="2000" dirty="0">
              <a:solidFill>
                <a:srgbClr val="002060"/>
              </a:solidFill>
            </a:endParaRPr>
          </a:p>
          <a:p>
            <a:pPr>
              <a:buFont typeface="Wingdings" panose="05000000000000000000" pitchFamily="2" charset="2"/>
              <a:buChar char="l"/>
            </a:pPr>
            <a:r>
              <a:rPr lang="en-US" altLang="ko-KR" sz="2000" dirty="0">
                <a:solidFill>
                  <a:srgbClr val="002060"/>
                </a:solidFill>
              </a:rPr>
              <a:t>We used a recently developed 3D analysis software system using the CT scan images to assess the volume changes in patients who had PE repair. </a:t>
            </a:r>
          </a:p>
          <a:p>
            <a:pPr>
              <a:buFont typeface="Wingdings" panose="05000000000000000000" pitchFamily="2" charset="2"/>
              <a:buChar char="l"/>
            </a:pPr>
            <a:endParaRPr lang="en-US" altLang="ko-KR" sz="2000" dirty="0">
              <a:solidFill>
                <a:srgbClr val="002060"/>
              </a:solidFill>
            </a:endParaRPr>
          </a:p>
          <a:p>
            <a:pPr>
              <a:buFont typeface="Wingdings" panose="05000000000000000000" pitchFamily="2" charset="2"/>
              <a:buChar char="l"/>
            </a:pPr>
            <a:r>
              <a:rPr lang="en-US" altLang="ko-KR" sz="2000" dirty="0">
                <a:solidFill>
                  <a:srgbClr val="002060"/>
                </a:solidFill>
              </a:rPr>
              <a:t>This study is to evaluate our novel approach in PE repair, the Entire Chest Wall Remodeling (ECWR) with the XI bar technique, how the heart and lungs' volumes change after repair.</a:t>
            </a:r>
          </a:p>
          <a:p>
            <a:pPr>
              <a:buFont typeface="Wingdings" panose="05000000000000000000" pitchFamily="2" charset="2"/>
              <a:buChar char="l"/>
            </a:pPr>
            <a:endParaRPr lang="ko-KR" altLang="en-US" sz="2000" dirty="0">
              <a:solidFill>
                <a:srgbClr val="002060"/>
              </a:solidFill>
            </a:endParaRPr>
          </a:p>
        </p:txBody>
      </p:sp>
      <p:sp>
        <p:nvSpPr>
          <p:cNvPr id="5" name="제목 1">
            <a:extLst>
              <a:ext uri="{FF2B5EF4-FFF2-40B4-BE49-F238E27FC236}">
                <a16:creationId xmlns:a16="http://schemas.microsoft.com/office/drawing/2014/main" id="{E6371C7B-A21F-0BCB-343E-923E1910E7E0}"/>
              </a:ext>
            </a:extLst>
          </p:cNvPr>
          <p:cNvSpPr txBox="1">
            <a:spLocks/>
          </p:cNvSpPr>
          <p:nvPr/>
        </p:nvSpPr>
        <p:spPr>
          <a:xfrm>
            <a:off x="152864" y="-146649"/>
            <a:ext cx="3240360"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Purpose</a:t>
            </a:r>
            <a:endParaRPr lang="ko-KR" altLang="en-US" sz="3600" b="1" dirty="0">
              <a:solidFill>
                <a:schemeClr val="bg1"/>
              </a:solidFill>
              <a:effectLst>
                <a:outerShdw blurRad="38100" dist="38100" dir="2700000" algn="tl">
                  <a:srgbClr val="000000">
                    <a:alpha val="43137"/>
                  </a:srgbClr>
                </a:outerShdw>
              </a:effectLst>
              <a:latin typeface="+mj-ea"/>
            </a:endParaRPr>
          </a:p>
        </p:txBody>
      </p:sp>
    </p:spTree>
    <p:extLst>
      <p:ext uri="{BB962C8B-B14F-4D97-AF65-F5344CB8AC3E}">
        <p14:creationId xmlns:p14="http://schemas.microsoft.com/office/powerpoint/2010/main" val="254210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2B79BE09-36E3-1642-F35A-97F7C79BBD2A}"/>
              </a:ext>
            </a:extLst>
          </p:cNvPr>
          <p:cNvSpPr>
            <a:spLocks noGrp="1"/>
          </p:cNvSpPr>
          <p:nvPr>
            <p:ph idx="4294967295"/>
          </p:nvPr>
        </p:nvSpPr>
        <p:spPr>
          <a:xfrm>
            <a:off x="306688" y="1021034"/>
            <a:ext cx="11578624" cy="5546454"/>
          </a:xfrm>
        </p:spPr>
        <p:txBody>
          <a:bodyPr>
            <a:normAutofit fontScale="92500" lnSpcReduction="20000"/>
          </a:bodyPr>
          <a:lstStyle/>
          <a:p>
            <a:pPr>
              <a:buFont typeface="Wingdings" panose="05000000000000000000" pitchFamily="2" charset="2"/>
              <a:buChar char="l"/>
            </a:pPr>
            <a:r>
              <a:rPr lang="en-US" altLang="ko-KR" sz="2000" b="1" dirty="0">
                <a:solidFill>
                  <a:srgbClr val="002060"/>
                </a:solidFill>
              </a:rPr>
              <a:t>Patients</a:t>
            </a:r>
            <a:r>
              <a:rPr lang="en-US" altLang="ko-KR" sz="2000" dirty="0">
                <a:solidFill>
                  <a:srgbClr val="002060"/>
                </a:solidFill>
              </a:rPr>
              <a:t>: 63 patients who underwent the XI bar technique for pectus excavatum (PE) repair from April 2023 to February 2024.</a:t>
            </a:r>
          </a:p>
          <a:p>
            <a:pPr>
              <a:buFont typeface="Wingdings" panose="05000000000000000000" pitchFamily="2" charset="2"/>
              <a:buChar char="l"/>
            </a:pPr>
            <a:endParaRPr lang="en-US" altLang="ko-KR" sz="2000" dirty="0">
              <a:solidFill>
                <a:srgbClr val="002060"/>
              </a:solidFill>
            </a:endParaRPr>
          </a:p>
          <a:p>
            <a:pPr>
              <a:buFont typeface="Wingdings" panose="05000000000000000000" pitchFamily="2" charset="2"/>
              <a:buChar char="l"/>
            </a:pPr>
            <a:r>
              <a:rPr lang="en-US" altLang="ko-KR" sz="2000" b="1" dirty="0">
                <a:solidFill>
                  <a:srgbClr val="002060"/>
                </a:solidFill>
              </a:rPr>
              <a:t>Surgical Technique</a:t>
            </a:r>
            <a:r>
              <a:rPr lang="en-US" altLang="ko-KR" sz="2000" dirty="0">
                <a:solidFill>
                  <a:srgbClr val="002060"/>
                </a:solidFill>
              </a:rPr>
              <a:t>: </a:t>
            </a:r>
          </a:p>
          <a:p>
            <a:pPr marL="0" indent="0">
              <a:buNone/>
            </a:pPr>
            <a:r>
              <a:rPr lang="en-US" altLang="ko-KR" sz="2000" dirty="0">
                <a:solidFill>
                  <a:srgbClr val="002060"/>
                </a:solidFill>
              </a:rPr>
              <a:t>     1. Crane-Powered Entire Chest Wall Remodeling (ECWR) approach aims to restore the deformed chest wall to both functional and anatomical integrity.</a:t>
            </a:r>
          </a:p>
          <a:p>
            <a:pPr marL="0" indent="0">
              <a:buNone/>
            </a:pPr>
            <a:r>
              <a:rPr lang="en-US" altLang="ko-KR" sz="2000" dirty="0">
                <a:solidFill>
                  <a:srgbClr val="002060"/>
                </a:solidFill>
              </a:rPr>
              <a:t>     2. Crane elevation of the sternum using spiral sternal screws and the Easy crane system to achieve full chest wall elevation</a:t>
            </a:r>
          </a:p>
          <a:p>
            <a:pPr marL="0" indent="0">
              <a:buNone/>
            </a:pPr>
            <a:r>
              <a:rPr lang="en-US" altLang="ko-KR" sz="2000" dirty="0">
                <a:solidFill>
                  <a:srgbClr val="002060"/>
                </a:solidFill>
              </a:rPr>
              <a:t>     3. Placement of multiple pectus bars in "</a:t>
            </a:r>
            <a:r>
              <a:rPr lang="en-US" altLang="ko-KR" sz="2000" b="1" dirty="0">
                <a:solidFill>
                  <a:srgbClr val="002060"/>
                </a:solidFill>
              </a:rPr>
              <a:t>XI" configuration </a:t>
            </a:r>
            <a:r>
              <a:rPr lang="en-US" altLang="ko-KR" sz="2000" dirty="0">
                <a:solidFill>
                  <a:srgbClr val="002060"/>
                </a:solidFill>
              </a:rPr>
              <a:t>with </a:t>
            </a:r>
            <a:r>
              <a:rPr lang="en-US" altLang="ko-KR" sz="2000" b="1" dirty="0">
                <a:solidFill>
                  <a:srgbClr val="002060"/>
                </a:solidFill>
              </a:rPr>
              <a:t>cross bars and a top horizontal bar </a:t>
            </a:r>
            <a:r>
              <a:rPr lang="en-US" altLang="ko-KR" sz="2000" dirty="0">
                <a:solidFill>
                  <a:srgbClr val="002060"/>
                </a:solidFill>
              </a:rPr>
              <a:t>to facilitate entire chest wall remodeling.</a:t>
            </a:r>
          </a:p>
          <a:p>
            <a:pPr marL="0" indent="0">
              <a:buNone/>
            </a:pPr>
            <a:r>
              <a:rPr lang="en-US" altLang="ko-KR" sz="2000" dirty="0">
                <a:solidFill>
                  <a:srgbClr val="002060"/>
                </a:solidFill>
              </a:rPr>
              <a:t>     4. Multiple bars are connected with a bridge plate on both sides to avoid bar displacement.</a:t>
            </a:r>
          </a:p>
          <a:p>
            <a:pPr marL="0" indent="0">
              <a:buNone/>
            </a:pPr>
            <a:endParaRPr lang="en-US" altLang="ko-KR" sz="2000" dirty="0">
              <a:solidFill>
                <a:srgbClr val="002060"/>
              </a:solidFill>
            </a:endParaRPr>
          </a:p>
          <a:p>
            <a:pPr>
              <a:buFont typeface="Wingdings" panose="05000000000000000000" pitchFamily="2" charset="2"/>
              <a:buChar char="l"/>
            </a:pPr>
            <a:r>
              <a:rPr lang="en-US" altLang="ko-KR" sz="2000" b="1" dirty="0">
                <a:solidFill>
                  <a:srgbClr val="002060"/>
                </a:solidFill>
              </a:rPr>
              <a:t>Study Method</a:t>
            </a:r>
            <a:r>
              <a:rPr lang="en-US" altLang="ko-KR" sz="2000" dirty="0">
                <a:solidFill>
                  <a:srgbClr val="002060"/>
                </a:solidFill>
              </a:rPr>
              <a:t>: </a:t>
            </a:r>
          </a:p>
          <a:p>
            <a:pPr marL="0" indent="0">
              <a:buNone/>
            </a:pPr>
            <a:r>
              <a:rPr lang="en-US" altLang="ko-KR" sz="2000" dirty="0">
                <a:solidFill>
                  <a:srgbClr val="002060"/>
                </a:solidFill>
              </a:rPr>
              <a:t>    1. Pre and postoperative non-enhanced, low dose, chest CT scans images were utilized.</a:t>
            </a:r>
          </a:p>
          <a:p>
            <a:pPr marL="0" indent="0">
              <a:buNone/>
            </a:pPr>
            <a:r>
              <a:rPr lang="en-US" altLang="ko-KR" sz="2000" dirty="0">
                <a:solidFill>
                  <a:srgbClr val="002060"/>
                </a:solidFill>
              </a:rPr>
              <a:t>    2. Chest CT images, with a slice thickness of 2 mm, were analyzed using a 3D image analysis software 	(SYNAPSE 3D V6.7, Fujifilm, Tokyo, Japan).</a:t>
            </a:r>
          </a:p>
          <a:p>
            <a:pPr marL="0" indent="0">
              <a:buNone/>
            </a:pPr>
            <a:r>
              <a:rPr lang="en-US" altLang="ko-KR" sz="2000" dirty="0">
                <a:solidFill>
                  <a:srgbClr val="002060"/>
                </a:solidFill>
              </a:rPr>
              <a:t>    3. Pulmonary volume measurments: lung analysis/airway mode for extraction of lung fields and lobes.</a:t>
            </a:r>
          </a:p>
          <a:p>
            <a:pPr marL="0" indent="0">
              <a:buNone/>
            </a:pPr>
            <a:r>
              <a:rPr lang="en-US" altLang="ko-KR" sz="2000" dirty="0">
                <a:solidFill>
                  <a:srgbClr val="002060"/>
                </a:solidFill>
              </a:rPr>
              <a:t>    4. Cardiac volume measurments: 4-chamber analysis mode, by delineating the left and right ventricles, 	atria, and myocardium from CT image.</a:t>
            </a:r>
            <a:endParaRPr lang="ko-KR" altLang="en-US" sz="2000" dirty="0">
              <a:solidFill>
                <a:srgbClr val="002060"/>
              </a:solidFill>
            </a:endParaRPr>
          </a:p>
        </p:txBody>
      </p:sp>
      <p:sp>
        <p:nvSpPr>
          <p:cNvPr id="2" name="제목 1">
            <a:extLst>
              <a:ext uri="{FF2B5EF4-FFF2-40B4-BE49-F238E27FC236}">
                <a16:creationId xmlns:a16="http://schemas.microsoft.com/office/drawing/2014/main" id="{062D28CA-46E9-C433-9CCE-0F50A09F8664}"/>
              </a:ext>
            </a:extLst>
          </p:cNvPr>
          <p:cNvSpPr txBox="1">
            <a:spLocks/>
          </p:cNvSpPr>
          <p:nvPr/>
        </p:nvSpPr>
        <p:spPr>
          <a:xfrm>
            <a:off x="155575" y="-133755"/>
            <a:ext cx="3240360"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Methods</a:t>
            </a:r>
            <a:endParaRPr lang="ko-KR" altLang="en-US" sz="3600" b="1" dirty="0">
              <a:solidFill>
                <a:schemeClr val="bg1"/>
              </a:solidFill>
              <a:effectLst>
                <a:outerShdw blurRad="38100" dist="38100" dir="2700000" algn="tl">
                  <a:srgbClr val="000000">
                    <a:alpha val="43137"/>
                  </a:srgbClr>
                </a:outerShdw>
              </a:effectLst>
              <a:latin typeface="+mj-ea"/>
            </a:endParaRPr>
          </a:p>
        </p:txBody>
      </p:sp>
    </p:spTree>
    <p:extLst>
      <p:ext uri="{BB962C8B-B14F-4D97-AF65-F5344CB8AC3E}">
        <p14:creationId xmlns:p14="http://schemas.microsoft.com/office/powerpoint/2010/main" val="384165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06577" y="995293"/>
            <a:ext cx="4877175" cy="2085660"/>
          </a:xfrm>
        </p:spPr>
      </p:pic>
      <p:sp>
        <p:nvSpPr>
          <p:cNvPr id="2" name="제목 1">
            <a:extLst>
              <a:ext uri="{FF2B5EF4-FFF2-40B4-BE49-F238E27FC236}">
                <a16:creationId xmlns:a16="http://schemas.microsoft.com/office/drawing/2014/main" id="{1B94F999-5826-C8EF-F6A2-6FE80822405D}"/>
              </a:ext>
            </a:extLst>
          </p:cNvPr>
          <p:cNvSpPr txBox="1">
            <a:spLocks/>
          </p:cNvSpPr>
          <p:nvPr/>
        </p:nvSpPr>
        <p:spPr>
          <a:xfrm>
            <a:off x="155575" y="-125128"/>
            <a:ext cx="2624831" cy="766261"/>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Results</a:t>
            </a:r>
            <a:endParaRPr lang="ko-KR" alt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77" y="3612792"/>
            <a:ext cx="4877175" cy="2026190"/>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092" y="995293"/>
            <a:ext cx="4877175" cy="2085660"/>
          </a:xfrm>
          <a:prstGeom prst="rect">
            <a:avLst/>
          </a:prstGeom>
        </p:spPr>
      </p:pic>
      <p:pic>
        <p:nvPicPr>
          <p:cNvPr id="7" name="그림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093" y="3611632"/>
            <a:ext cx="4877174" cy="2027168"/>
          </a:xfrm>
          <a:prstGeom prst="rect">
            <a:avLst/>
          </a:prstGeom>
        </p:spPr>
      </p:pic>
      <p:sp>
        <p:nvSpPr>
          <p:cNvPr id="8" name="직사각형 7"/>
          <p:cNvSpPr/>
          <p:nvPr/>
        </p:nvSpPr>
        <p:spPr>
          <a:xfrm>
            <a:off x="587584" y="5669806"/>
            <a:ext cx="4177096" cy="568745"/>
          </a:xfrm>
          <a:prstGeom prst="rect">
            <a:avLst/>
          </a:prstGeom>
        </p:spPr>
        <p:txBody>
          <a:bodyPr wrap="square">
            <a:spAutoFit/>
          </a:bodyPr>
          <a:lstStyle/>
          <a:p>
            <a:pPr latinLnBrk="1">
              <a:lnSpc>
                <a:spcPct val="200000"/>
              </a:lnSpc>
              <a:spcAft>
                <a:spcPts val="800"/>
              </a:spcAft>
            </a:pPr>
            <a:r>
              <a:rPr lang="en-US" altLang="ko-KR" b="1" kern="100" dirty="0">
                <a:solidFill>
                  <a:srgbClr val="002060"/>
                </a:solidFill>
                <a:latin typeface="Calibri" panose="020F0502020204030204" pitchFamily="34" charset="0"/>
                <a:ea typeface="Calibri" panose="020F0502020204030204" pitchFamily="34" charset="0"/>
                <a:cs typeface="Calibri" panose="020F0502020204030204" pitchFamily="34" charset="0"/>
              </a:rPr>
              <a:t>Fig. 1. Three-dimensional CT images</a:t>
            </a:r>
            <a:endParaRPr lang="ko-KR" altLang="ko-KR" sz="1400" b="1" kern="100" dirty="0">
              <a:solidFill>
                <a:srgbClr val="002060"/>
              </a:solidFill>
              <a:latin typeface="Calibri" panose="020F0502020204030204" pitchFamily="34" charset="0"/>
              <a:ea typeface="+mj-ea"/>
              <a:cs typeface="Calibri" panose="020F0502020204030204" pitchFamily="34" charset="0"/>
            </a:endParaRPr>
          </a:p>
        </p:txBody>
      </p:sp>
      <p:sp>
        <p:nvSpPr>
          <p:cNvPr id="9" name="직사각형 8"/>
          <p:cNvSpPr/>
          <p:nvPr/>
        </p:nvSpPr>
        <p:spPr>
          <a:xfrm>
            <a:off x="306577" y="995294"/>
            <a:ext cx="465488" cy="462884"/>
          </a:xfrm>
          <a:prstGeom prst="rect">
            <a:avLst/>
          </a:prstGeom>
        </p:spPr>
        <p:txBody>
          <a:bodyPr wrap="square">
            <a:spAutoFit/>
          </a:bodyPr>
          <a:lstStyle/>
          <a:p>
            <a:pPr latinLnBrk="1">
              <a:lnSpc>
                <a:spcPct val="200000"/>
              </a:lnSpc>
              <a:spcAft>
                <a:spcPts val="800"/>
              </a:spcAft>
            </a:pPr>
            <a:r>
              <a:rPr lang="en-US" altLang="ko-KR" sz="1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Pre</a:t>
            </a:r>
            <a:endParaRPr lang="ko-KR" altLang="ko-KR" sz="1100" kern="100" dirty="0">
              <a:solidFill>
                <a:srgbClr val="FFFF00"/>
              </a:solidFill>
              <a:latin typeface="Calibri" panose="020F0502020204030204" pitchFamily="34" charset="0"/>
              <a:ea typeface="+mj-ea"/>
              <a:cs typeface="Calibri" panose="020F0502020204030204" pitchFamily="34" charset="0"/>
            </a:endParaRPr>
          </a:p>
        </p:txBody>
      </p:sp>
      <p:sp>
        <p:nvSpPr>
          <p:cNvPr id="10" name="직사각형 9"/>
          <p:cNvSpPr/>
          <p:nvPr/>
        </p:nvSpPr>
        <p:spPr>
          <a:xfrm>
            <a:off x="296582" y="3611633"/>
            <a:ext cx="582005" cy="462884"/>
          </a:xfrm>
          <a:prstGeom prst="rect">
            <a:avLst/>
          </a:prstGeom>
        </p:spPr>
        <p:txBody>
          <a:bodyPr wrap="square">
            <a:spAutoFit/>
          </a:bodyPr>
          <a:lstStyle/>
          <a:p>
            <a:pPr latinLnBrk="1">
              <a:lnSpc>
                <a:spcPct val="200000"/>
              </a:lnSpc>
              <a:spcAft>
                <a:spcPts val="800"/>
              </a:spcAft>
            </a:pPr>
            <a:r>
              <a:rPr lang="en-US" altLang="ko-KR" sz="1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Post</a:t>
            </a:r>
            <a:endParaRPr lang="ko-KR" altLang="ko-KR" sz="1100" kern="100" dirty="0">
              <a:solidFill>
                <a:srgbClr val="FFFF00"/>
              </a:solidFill>
              <a:latin typeface="Calibri" panose="020F0502020204030204" pitchFamily="34" charset="0"/>
              <a:ea typeface="+mj-ea"/>
              <a:cs typeface="Calibri" panose="020F0502020204030204" pitchFamily="34" charset="0"/>
            </a:endParaRPr>
          </a:p>
        </p:txBody>
      </p:sp>
      <p:sp>
        <p:nvSpPr>
          <p:cNvPr id="11" name="직사각형 10">
            <a:extLst>
              <a:ext uri="{FF2B5EF4-FFF2-40B4-BE49-F238E27FC236}">
                <a16:creationId xmlns:a16="http://schemas.microsoft.com/office/drawing/2014/main" id="{10C59B1E-07D5-4465-9B09-1412D7C367BE}"/>
              </a:ext>
            </a:extLst>
          </p:cNvPr>
          <p:cNvSpPr/>
          <p:nvPr/>
        </p:nvSpPr>
        <p:spPr>
          <a:xfrm>
            <a:off x="6162092" y="5669806"/>
            <a:ext cx="5540956" cy="568745"/>
          </a:xfrm>
          <a:prstGeom prst="rect">
            <a:avLst/>
          </a:prstGeom>
        </p:spPr>
        <p:txBody>
          <a:bodyPr wrap="square">
            <a:spAutoFit/>
          </a:bodyPr>
          <a:lstStyle/>
          <a:p>
            <a:pPr latinLnBrk="1">
              <a:lnSpc>
                <a:spcPct val="200000"/>
              </a:lnSpc>
              <a:spcAft>
                <a:spcPts val="800"/>
              </a:spcAft>
            </a:pPr>
            <a:r>
              <a:rPr lang="en-US" altLang="ko-KR" b="1" kern="100" dirty="0">
                <a:solidFill>
                  <a:srgbClr val="002060"/>
                </a:solidFill>
                <a:latin typeface="Calibri" panose="020F0502020204030204" pitchFamily="34" charset="0"/>
                <a:ea typeface="Calibri" panose="020F0502020204030204" pitchFamily="34" charset="0"/>
                <a:cs typeface="Calibri" panose="020F0502020204030204" pitchFamily="34" charset="0"/>
              </a:rPr>
              <a:t>Fig. 2. </a:t>
            </a:r>
            <a:r>
              <a:rPr lang="en-US" altLang="ko-KR" b="1" dirty="0">
                <a:solidFill>
                  <a:srgbClr val="002060"/>
                </a:solidFill>
                <a:latin typeface="Calibri" panose="020F0502020204030204" pitchFamily="34" charset="0"/>
                <a:ea typeface="Calibri" panose="020F0502020204030204" pitchFamily="34" charset="0"/>
                <a:cs typeface="Calibri" panose="020F0502020204030204" pitchFamily="34" charset="0"/>
              </a:rPr>
              <a:t>3D image analysis using SYNAPSE 3D </a:t>
            </a:r>
            <a:endParaRPr lang="ko-KR" altLang="ko-KR" sz="1400" b="1" kern="100" dirty="0">
              <a:solidFill>
                <a:srgbClr val="002060"/>
              </a:solidFill>
              <a:latin typeface="Calibri" panose="020F0502020204030204" pitchFamily="34" charset="0"/>
              <a:ea typeface="+mj-ea"/>
              <a:cs typeface="Calibri" panose="020F0502020204030204" pitchFamily="34" charset="0"/>
            </a:endParaRPr>
          </a:p>
        </p:txBody>
      </p:sp>
      <p:sp>
        <p:nvSpPr>
          <p:cNvPr id="12" name="직사각형 11">
            <a:extLst>
              <a:ext uri="{FF2B5EF4-FFF2-40B4-BE49-F238E27FC236}">
                <a16:creationId xmlns:a16="http://schemas.microsoft.com/office/drawing/2014/main" id="{EFCE5446-74ED-4B37-A8D8-243311F2F209}"/>
              </a:ext>
            </a:extLst>
          </p:cNvPr>
          <p:cNvSpPr/>
          <p:nvPr/>
        </p:nvSpPr>
        <p:spPr>
          <a:xfrm>
            <a:off x="6326377" y="1016906"/>
            <a:ext cx="692490" cy="462884"/>
          </a:xfrm>
          <a:prstGeom prst="rect">
            <a:avLst/>
          </a:prstGeom>
        </p:spPr>
        <p:txBody>
          <a:bodyPr wrap="square">
            <a:spAutoFit/>
          </a:bodyPr>
          <a:lstStyle/>
          <a:p>
            <a:pPr latinLnBrk="1">
              <a:lnSpc>
                <a:spcPct val="200000"/>
              </a:lnSpc>
              <a:spcAft>
                <a:spcPts val="800"/>
              </a:spcAft>
            </a:pPr>
            <a:r>
              <a:rPr lang="en-US" altLang="ko-KR" sz="1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Heart</a:t>
            </a:r>
            <a:endParaRPr lang="ko-KR" altLang="ko-KR" sz="1100" kern="100" dirty="0">
              <a:solidFill>
                <a:srgbClr val="FFFF00"/>
              </a:solidFill>
              <a:latin typeface="Calibri" panose="020F0502020204030204" pitchFamily="34" charset="0"/>
              <a:ea typeface="+mj-ea"/>
              <a:cs typeface="Calibri" panose="020F0502020204030204" pitchFamily="34" charset="0"/>
            </a:endParaRPr>
          </a:p>
        </p:txBody>
      </p:sp>
      <p:sp>
        <p:nvSpPr>
          <p:cNvPr id="13" name="직사각형 12">
            <a:extLst>
              <a:ext uri="{FF2B5EF4-FFF2-40B4-BE49-F238E27FC236}">
                <a16:creationId xmlns:a16="http://schemas.microsoft.com/office/drawing/2014/main" id="{36069787-F0F2-495C-AFAC-CC2EF48E5B4B}"/>
              </a:ext>
            </a:extLst>
          </p:cNvPr>
          <p:cNvSpPr/>
          <p:nvPr/>
        </p:nvSpPr>
        <p:spPr>
          <a:xfrm>
            <a:off x="8641567" y="1016906"/>
            <a:ext cx="858033" cy="462884"/>
          </a:xfrm>
          <a:prstGeom prst="rect">
            <a:avLst/>
          </a:prstGeom>
        </p:spPr>
        <p:txBody>
          <a:bodyPr wrap="square">
            <a:spAutoFit/>
          </a:bodyPr>
          <a:lstStyle/>
          <a:p>
            <a:pPr latinLnBrk="1">
              <a:lnSpc>
                <a:spcPct val="200000"/>
              </a:lnSpc>
              <a:spcAft>
                <a:spcPts val="800"/>
              </a:spcAft>
            </a:pPr>
            <a:r>
              <a:rPr lang="en-US" altLang="ko-KR" sz="1400" b="1" kern="100" dirty="0">
                <a:latin typeface="Calibri" panose="020F0502020204030204" pitchFamily="34" charset="0"/>
                <a:ea typeface="Calibri" panose="020F0502020204030204" pitchFamily="34" charset="0"/>
                <a:cs typeface="Calibri" panose="020F0502020204030204" pitchFamily="34" charset="0"/>
              </a:rPr>
              <a:t>Lungs</a:t>
            </a:r>
            <a:endParaRPr lang="ko-KR" altLang="ko-KR" sz="1100" kern="100"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7987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B94F999-5826-C8EF-F6A2-6FE80822405D}"/>
              </a:ext>
            </a:extLst>
          </p:cNvPr>
          <p:cNvSpPr txBox="1">
            <a:spLocks/>
          </p:cNvSpPr>
          <p:nvPr/>
        </p:nvSpPr>
        <p:spPr>
          <a:xfrm>
            <a:off x="155575" y="-125128"/>
            <a:ext cx="3240360"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n-lt"/>
              </a:rPr>
              <a:t>Results</a:t>
            </a:r>
            <a:endParaRPr lang="ko-KR" altLang="en-US" sz="3600" b="1" dirty="0">
              <a:solidFill>
                <a:schemeClr val="bg1"/>
              </a:solidFill>
              <a:effectLst>
                <a:outerShdw blurRad="38100" dist="38100" dir="2700000" algn="tl">
                  <a:srgbClr val="000000">
                    <a:alpha val="43137"/>
                  </a:srgbClr>
                </a:outerShdw>
              </a:effectLst>
              <a:latin typeface="+mn-lt"/>
            </a:endParaRPr>
          </a:p>
        </p:txBody>
      </p:sp>
      <p:graphicFrame>
        <p:nvGraphicFramePr>
          <p:cNvPr id="3" name="표 2"/>
          <p:cNvGraphicFramePr>
            <a:graphicFrameLocks noGrp="1"/>
          </p:cNvGraphicFramePr>
          <p:nvPr>
            <p:extLst>
              <p:ext uri="{D42A27DB-BD31-4B8C-83A1-F6EECF244321}">
                <p14:modId xmlns:p14="http://schemas.microsoft.com/office/powerpoint/2010/main" val="1228710909"/>
              </p:ext>
            </p:extLst>
          </p:nvPr>
        </p:nvGraphicFramePr>
        <p:xfrm>
          <a:off x="562708" y="1158727"/>
          <a:ext cx="4305625" cy="4780086"/>
        </p:xfrm>
        <a:graphic>
          <a:graphicData uri="http://schemas.openxmlformats.org/drawingml/2006/table">
            <a:tbl>
              <a:tblPr firstRow="1" firstCol="1" bandRow="1">
                <a:tableStyleId>{D27102A9-8310-4765-A935-A1911B00CA55}</a:tableStyleId>
              </a:tblPr>
              <a:tblGrid>
                <a:gridCol w="1488479">
                  <a:extLst>
                    <a:ext uri="{9D8B030D-6E8A-4147-A177-3AD203B41FA5}">
                      <a16:colId xmlns:a16="http://schemas.microsoft.com/office/drawing/2014/main" val="2670102729"/>
                    </a:ext>
                  </a:extLst>
                </a:gridCol>
                <a:gridCol w="1818605">
                  <a:extLst>
                    <a:ext uri="{9D8B030D-6E8A-4147-A177-3AD203B41FA5}">
                      <a16:colId xmlns:a16="http://schemas.microsoft.com/office/drawing/2014/main" val="3555941512"/>
                    </a:ext>
                  </a:extLst>
                </a:gridCol>
                <a:gridCol w="998541">
                  <a:extLst>
                    <a:ext uri="{9D8B030D-6E8A-4147-A177-3AD203B41FA5}">
                      <a16:colId xmlns:a16="http://schemas.microsoft.com/office/drawing/2014/main" val="3579099995"/>
                    </a:ext>
                  </a:extLst>
                </a:gridCol>
              </a:tblGrid>
              <a:tr h="265227">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nchor="ctr"/>
                </a:tc>
                <a:tc>
                  <a:txBody>
                    <a:bodyPr/>
                    <a:lstStyle/>
                    <a:p>
                      <a:pPr algn="ctr" latinLnBrk="1">
                        <a:lnSpc>
                          <a:spcPct val="150000"/>
                        </a:lnSpc>
                        <a:spcAft>
                          <a:spcPts val="800"/>
                        </a:spcAft>
                      </a:pPr>
                      <a:r>
                        <a:rPr lang="en-US" sz="1100" kern="100" dirty="0">
                          <a:effectLst/>
                        </a:rPr>
                        <a:t> XI repair (n=63)</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nchor="ctr"/>
                </a:tc>
                <a:tc>
                  <a:txBody>
                    <a:bodyPr/>
                    <a:lstStyle/>
                    <a:p>
                      <a:pPr algn="l" latinLnBrk="1">
                        <a:lnSpc>
                          <a:spcPct val="150000"/>
                        </a:lnSpc>
                        <a:spcAft>
                          <a:spcPts val="800"/>
                        </a:spcAft>
                      </a:pPr>
                      <a:r>
                        <a:rPr lang="en-US" sz="1100" kern="100" dirty="0">
                          <a:effectLst/>
                        </a:rPr>
                        <a:t>       p-value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905243134"/>
                  </a:ext>
                </a:extLst>
              </a:tr>
              <a:tr h="268227">
                <a:tc>
                  <a:txBody>
                    <a:bodyPr/>
                    <a:lstStyle/>
                    <a:p>
                      <a:pPr algn="l" latinLnBrk="0">
                        <a:lnSpc>
                          <a:spcPct val="150000"/>
                        </a:lnSpc>
                        <a:spcAft>
                          <a:spcPts val="800"/>
                        </a:spcAft>
                      </a:pPr>
                      <a:r>
                        <a:rPr lang="en-US" sz="1200" kern="100" dirty="0">
                          <a:effectLst/>
                        </a:rPr>
                        <a:t>Lung volume</a:t>
                      </a:r>
                      <a:endParaRPr lang="ko-KR" sz="105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just"/>
                      <a:endParaRPr lang="ko-KR" sz="1000" b="1" kern="100">
                        <a:effectLst/>
                        <a:latin typeface="+mn-lt"/>
                        <a:ea typeface="맑은 고딕" panose="020B0503020000020004" pitchFamily="50" charset="-127"/>
                      </a:endParaRPr>
                    </a:p>
                  </a:txBody>
                  <a:tcPr marL="65929" marR="65929" marT="0" marB="0" anchor="ctr"/>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462903792"/>
                  </a:ext>
                </a:extLst>
              </a:tr>
              <a:tr h="265227">
                <a:tc>
                  <a:txBody>
                    <a:bodyPr/>
                    <a:lstStyle/>
                    <a:p>
                      <a:pPr algn="l" latinLnBrk="0">
                        <a:lnSpc>
                          <a:spcPct val="150000"/>
                        </a:lnSpc>
                        <a:spcAft>
                          <a:spcPts val="800"/>
                        </a:spcAft>
                      </a:pPr>
                      <a:r>
                        <a:rPr lang="en-US" sz="1100" kern="100" dirty="0">
                          <a:effectLst/>
                        </a:rPr>
                        <a:t> Total</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just"/>
                      <a:endParaRPr lang="ko-KR" sz="1000" b="1" kern="100">
                        <a:effectLst/>
                        <a:latin typeface="+mn-lt"/>
                        <a:ea typeface="맑은 고딕" panose="020B0503020000020004" pitchFamily="50" charset="-127"/>
                      </a:endParaRPr>
                    </a:p>
                  </a:txBody>
                  <a:tcPr marL="65929" marR="65929" marT="0" marB="0" anchor="ctr"/>
                </a:tc>
                <a:tc>
                  <a:txBody>
                    <a:bodyPr/>
                    <a:lstStyle/>
                    <a:p>
                      <a:pPr algn="l" latinLnBrk="1">
                        <a:lnSpc>
                          <a:spcPct val="150000"/>
                        </a:lnSpc>
                        <a:spcAft>
                          <a:spcPts val="800"/>
                        </a:spcAft>
                      </a:pPr>
                      <a:r>
                        <a:rPr lang="en-US" sz="1100" kern="100">
                          <a:effectLst/>
                        </a:rPr>
                        <a:t>        </a:t>
                      </a:r>
                      <a:endParaRPr lang="ko-KR" sz="1000" b="1" kern="10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3071455592"/>
                  </a:ext>
                </a:extLst>
              </a:tr>
              <a:tr h="265227">
                <a:tc>
                  <a:txBody>
                    <a:bodyPr/>
                    <a:lstStyle/>
                    <a:p>
                      <a:pPr algn="l" latinLnBrk="0">
                        <a:lnSpc>
                          <a:spcPct val="150000"/>
                        </a:lnSpc>
                        <a:spcAft>
                          <a:spcPts val="800"/>
                        </a:spcAft>
                      </a:pPr>
                      <a:r>
                        <a:rPr lang="en-US" sz="1100" kern="100" dirty="0">
                          <a:effectLst/>
                        </a:rPr>
                        <a:t>      Pre (range)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4371.31 (</a:t>
                      </a:r>
                      <a:r>
                        <a:rPr lang="en-US" altLang="ko-KR" sz="1100" dirty="0"/>
                        <a:t>±129.42</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nchor="ctr"/>
                </a:tc>
                <a:tc>
                  <a:txBody>
                    <a:bodyPr/>
                    <a:lstStyle/>
                    <a:p>
                      <a:pPr algn="l" latinLnBrk="1">
                        <a:lnSpc>
                          <a:spcPct val="150000"/>
                        </a:lnSpc>
                        <a:spcAft>
                          <a:spcPts val="800"/>
                        </a:spcAft>
                      </a:pPr>
                      <a:r>
                        <a:rPr lang="en-US" sz="1100" kern="100">
                          <a:effectLst/>
                        </a:rPr>
                        <a:t> </a:t>
                      </a:r>
                      <a:endParaRPr lang="ko-KR" sz="1000" b="1" kern="10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2302392182"/>
                  </a:ext>
                </a:extLst>
              </a:tr>
              <a:tr h="265227">
                <a:tc>
                  <a:txBody>
                    <a:bodyPr/>
                    <a:lstStyle/>
                    <a:p>
                      <a:pPr algn="l" latinLnBrk="0">
                        <a:lnSpc>
                          <a:spcPct val="150000"/>
                        </a:lnSpc>
                        <a:spcAft>
                          <a:spcPts val="800"/>
                        </a:spcAft>
                      </a:pPr>
                      <a:r>
                        <a:rPr lang="en-US" sz="1100" kern="100" dirty="0">
                          <a:effectLst/>
                        </a:rPr>
                        <a:t>      Post (range)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4266.87 (</a:t>
                      </a:r>
                      <a:r>
                        <a:rPr lang="en-US" altLang="ko-KR" sz="1100" dirty="0"/>
                        <a:t>±120.43</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nchor="ctr"/>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3662525531"/>
                  </a:ext>
                </a:extLst>
              </a:tr>
              <a:tr h="265227">
                <a:tc>
                  <a:txBody>
                    <a:bodyPr/>
                    <a:lstStyle/>
                    <a:p>
                      <a:pPr indent="139700" algn="l" latinLnBrk="0">
                        <a:lnSpc>
                          <a:spcPct val="150000"/>
                        </a:lnSpc>
                        <a:spcAft>
                          <a:spcPts val="800"/>
                        </a:spcAft>
                      </a:pPr>
                      <a:r>
                        <a:rPr lang="en-US" sz="1100" kern="100" dirty="0">
                          <a:effectLst/>
                        </a:rPr>
                        <a:t> Δ volume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-104.42 (</a:t>
                      </a:r>
                      <a:r>
                        <a:rPr lang="en-US" altLang="ko-KR" sz="1100" dirty="0"/>
                        <a:t>±23.77</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nchor="ctr"/>
                </a:tc>
                <a:tc>
                  <a:txBody>
                    <a:bodyPr/>
                    <a:lstStyle/>
                    <a:p>
                      <a:pPr algn="l" latinLnBrk="1">
                        <a:lnSpc>
                          <a:spcPct val="150000"/>
                        </a:lnSpc>
                        <a:spcAft>
                          <a:spcPts val="800"/>
                        </a:spcAft>
                      </a:pPr>
                      <a:r>
                        <a:rPr lang="en-US" sz="1100" kern="100" dirty="0">
                          <a:effectLst/>
                        </a:rPr>
                        <a:t>      0.52</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2377895908"/>
                  </a:ext>
                </a:extLst>
              </a:tr>
              <a:tr h="265227">
                <a:tc>
                  <a:txBody>
                    <a:bodyPr/>
                    <a:lstStyle/>
                    <a:p>
                      <a:pPr algn="l" latinLnBrk="0">
                        <a:lnSpc>
                          <a:spcPct val="150000"/>
                        </a:lnSpc>
                        <a:spcAft>
                          <a:spcPts val="800"/>
                        </a:spcAft>
                      </a:pPr>
                      <a:r>
                        <a:rPr lang="en-US" sz="1100" kern="100" dirty="0">
                          <a:effectLst/>
                        </a:rPr>
                        <a:t> Left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just"/>
                      <a:endParaRPr lang="ko-KR" sz="1000" b="1" kern="100" dirty="0">
                        <a:effectLst/>
                        <a:latin typeface="+mn-lt"/>
                        <a:ea typeface="맑은 고딕" panose="020B0503020000020004" pitchFamily="50" charset="-127"/>
                      </a:endParaRPr>
                    </a:p>
                  </a:txBody>
                  <a:tcPr marL="65929" marR="65929" marT="0" marB="0"/>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3005275362"/>
                  </a:ext>
                </a:extLst>
              </a:tr>
              <a:tr h="265227">
                <a:tc>
                  <a:txBody>
                    <a:bodyPr/>
                    <a:lstStyle/>
                    <a:p>
                      <a:pPr algn="l" latinLnBrk="0">
                        <a:lnSpc>
                          <a:spcPct val="150000"/>
                        </a:lnSpc>
                        <a:spcAft>
                          <a:spcPts val="800"/>
                        </a:spcAft>
                      </a:pPr>
                      <a:r>
                        <a:rPr lang="en-US" sz="1100" kern="100" dirty="0">
                          <a:effectLst/>
                        </a:rPr>
                        <a:t>      Pre (range)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2052.51 (</a:t>
                      </a:r>
                      <a:r>
                        <a:rPr lang="en-US" altLang="ko-KR" sz="1100" dirty="0"/>
                        <a:t>±62.01</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4155251483"/>
                  </a:ext>
                </a:extLst>
              </a:tr>
              <a:tr h="265227">
                <a:tc>
                  <a:txBody>
                    <a:bodyPr/>
                    <a:lstStyle/>
                    <a:p>
                      <a:pPr algn="l" latinLnBrk="0">
                        <a:lnSpc>
                          <a:spcPct val="150000"/>
                        </a:lnSpc>
                        <a:spcAft>
                          <a:spcPts val="800"/>
                        </a:spcAft>
                      </a:pPr>
                      <a:r>
                        <a:rPr lang="en-US" sz="1100" kern="100" dirty="0">
                          <a:effectLst/>
                        </a:rPr>
                        <a:t>      Post (range)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2022.61 (</a:t>
                      </a:r>
                      <a:r>
                        <a:rPr lang="en-US" altLang="ko-KR" sz="1100" dirty="0"/>
                        <a:t>±59.46</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4292584419"/>
                  </a:ext>
                </a:extLst>
              </a:tr>
              <a:tr h="265227">
                <a:tc>
                  <a:txBody>
                    <a:bodyPr/>
                    <a:lstStyle/>
                    <a:p>
                      <a:pPr indent="139700" algn="l" latinLnBrk="0">
                        <a:lnSpc>
                          <a:spcPct val="150000"/>
                        </a:lnSpc>
                        <a:spcAft>
                          <a:spcPts val="800"/>
                        </a:spcAft>
                      </a:pPr>
                      <a:r>
                        <a:rPr lang="en-US" sz="1100" kern="100" dirty="0">
                          <a:effectLst/>
                        </a:rPr>
                        <a:t> Δ volume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-29.90 (</a:t>
                      </a:r>
                      <a:r>
                        <a:rPr lang="en-US" altLang="ko-KR" sz="1100" dirty="0"/>
                        <a:t>±16.75</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a:effectLst/>
                        </a:rPr>
                        <a:t>      0.64  </a:t>
                      </a:r>
                      <a:endParaRPr lang="ko-KR" sz="1000" b="1" kern="10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3759165752"/>
                  </a:ext>
                </a:extLst>
              </a:tr>
              <a:tr h="265227">
                <a:tc>
                  <a:txBody>
                    <a:bodyPr/>
                    <a:lstStyle/>
                    <a:p>
                      <a:pPr indent="69850" algn="l" latinLnBrk="0">
                        <a:lnSpc>
                          <a:spcPct val="150000"/>
                        </a:lnSpc>
                        <a:spcAft>
                          <a:spcPts val="800"/>
                        </a:spcAft>
                      </a:pPr>
                      <a:r>
                        <a:rPr lang="en-US" sz="1100" kern="100" dirty="0">
                          <a:effectLst/>
                        </a:rPr>
                        <a:t>Right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2613157673"/>
                  </a:ext>
                </a:extLst>
              </a:tr>
              <a:tr h="265227">
                <a:tc>
                  <a:txBody>
                    <a:bodyPr/>
                    <a:lstStyle/>
                    <a:p>
                      <a:pPr algn="l" latinLnBrk="0">
                        <a:lnSpc>
                          <a:spcPct val="150000"/>
                        </a:lnSpc>
                        <a:spcAft>
                          <a:spcPts val="800"/>
                        </a:spcAft>
                      </a:pPr>
                      <a:r>
                        <a:rPr lang="en-US" sz="1100" kern="100" dirty="0">
                          <a:effectLst/>
                        </a:rPr>
                        <a:t>      Pre (range)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2318.77 (</a:t>
                      </a:r>
                      <a:r>
                        <a:rPr lang="en-US" altLang="ko-KR" sz="1100" dirty="0"/>
                        <a:t>±69.34</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a:effectLst/>
                        </a:rPr>
                        <a:t> </a:t>
                      </a:r>
                      <a:endParaRPr lang="ko-KR" sz="1000" b="1" kern="10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836417740"/>
                  </a:ext>
                </a:extLst>
              </a:tr>
              <a:tr h="265227">
                <a:tc>
                  <a:txBody>
                    <a:bodyPr/>
                    <a:lstStyle/>
                    <a:p>
                      <a:pPr algn="l" latinLnBrk="0">
                        <a:lnSpc>
                          <a:spcPct val="150000"/>
                        </a:lnSpc>
                        <a:spcAft>
                          <a:spcPts val="800"/>
                        </a:spcAft>
                      </a:pPr>
                      <a:r>
                        <a:rPr lang="en-US" sz="1100" kern="100" dirty="0">
                          <a:effectLst/>
                        </a:rPr>
                        <a:t>      Post (range)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2310.86 (</a:t>
                      </a:r>
                      <a:r>
                        <a:rPr lang="en-US" altLang="ko-KR" sz="1100" dirty="0"/>
                        <a:t>±63.01</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a:effectLst/>
                        </a:rPr>
                        <a:t> </a:t>
                      </a:r>
                      <a:endParaRPr lang="ko-KR" sz="1000" b="1" kern="10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1391103341"/>
                  </a:ext>
                </a:extLst>
              </a:tr>
              <a:tr h="265227">
                <a:tc>
                  <a:txBody>
                    <a:bodyPr/>
                    <a:lstStyle/>
                    <a:p>
                      <a:pPr indent="139700" algn="l" latinLnBrk="0">
                        <a:lnSpc>
                          <a:spcPct val="150000"/>
                        </a:lnSpc>
                        <a:spcAft>
                          <a:spcPts val="800"/>
                        </a:spcAft>
                      </a:pPr>
                      <a:r>
                        <a:rPr lang="en-US" sz="1100" kern="100" dirty="0">
                          <a:effectLst/>
                        </a:rPr>
                        <a:t> Δ volume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-7.90 (</a:t>
                      </a:r>
                      <a:r>
                        <a:rPr lang="en-US" altLang="ko-KR" sz="1100" dirty="0"/>
                        <a:t>±16.27</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dirty="0">
                          <a:effectLst/>
                        </a:rPr>
                        <a:t>      0.70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1765958574"/>
                  </a:ext>
                </a:extLst>
              </a:tr>
              <a:tr h="268227">
                <a:tc>
                  <a:txBody>
                    <a:bodyPr/>
                    <a:lstStyle/>
                    <a:p>
                      <a:pPr algn="l" latinLnBrk="0">
                        <a:lnSpc>
                          <a:spcPct val="150000"/>
                        </a:lnSpc>
                        <a:spcAft>
                          <a:spcPts val="800"/>
                        </a:spcAft>
                      </a:pPr>
                      <a:r>
                        <a:rPr lang="en-US" sz="1200" kern="100" dirty="0">
                          <a:effectLst/>
                        </a:rPr>
                        <a:t>Heart volume</a:t>
                      </a:r>
                      <a:endParaRPr lang="ko-KR" sz="105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just"/>
                      <a:endParaRPr lang="ko-KR" sz="1000" b="1" kern="100">
                        <a:effectLst/>
                        <a:latin typeface="+mn-lt"/>
                        <a:ea typeface="맑은 고딕" panose="020B0503020000020004" pitchFamily="50" charset="-127"/>
                      </a:endParaRPr>
                    </a:p>
                  </a:txBody>
                  <a:tcPr marL="65929" marR="65929" marT="0" marB="0"/>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9858801"/>
                  </a:ext>
                </a:extLst>
              </a:tr>
              <a:tr h="265227">
                <a:tc>
                  <a:txBody>
                    <a:bodyPr/>
                    <a:lstStyle/>
                    <a:p>
                      <a:pPr algn="l" latinLnBrk="0">
                        <a:lnSpc>
                          <a:spcPct val="150000"/>
                        </a:lnSpc>
                        <a:spcAft>
                          <a:spcPts val="800"/>
                        </a:spcAft>
                      </a:pPr>
                      <a:r>
                        <a:rPr lang="en-US" sz="1100" kern="100" dirty="0">
                          <a:effectLst/>
                        </a:rPr>
                        <a:t>      Pre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458.25 (</a:t>
                      </a:r>
                      <a:r>
                        <a:rPr lang="en-US" altLang="ko-KR" sz="1100" dirty="0"/>
                        <a:t>±10.22</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2386107340"/>
                  </a:ext>
                </a:extLst>
              </a:tr>
              <a:tr h="265227">
                <a:tc>
                  <a:txBody>
                    <a:bodyPr/>
                    <a:lstStyle/>
                    <a:p>
                      <a:pPr algn="l" latinLnBrk="0">
                        <a:lnSpc>
                          <a:spcPct val="150000"/>
                        </a:lnSpc>
                        <a:spcAft>
                          <a:spcPts val="800"/>
                        </a:spcAft>
                      </a:pPr>
                      <a:r>
                        <a:rPr lang="en-US" sz="1100" kern="100" dirty="0">
                          <a:effectLst/>
                        </a:rPr>
                        <a:t>      Post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499.13 (</a:t>
                      </a:r>
                      <a:r>
                        <a:rPr lang="en-US" altLang="ko-KR" sz="1100" dirty="0"/>
                        <a:t>±10.85</a:t>
                      </a:r>
                      <a:r>
                        <a:rPr lang="en-US" sz="1100" kern="100" dirty="0">
                          <a:effectLst/>
                        </a:rPr>
                        <a:t>)</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dirty="0">
                          <a:effectLst/>
                        </a:rPr>
                        <a:t> </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1949400399"/>
                  </a:ext>
                </a:extLst>
              </a:tr>
              <a:tr h="265227">
                <a:tc>
                  <a:txBody>
                    <a:bodyPr/>
                    <a:lstStyle/>
                    <a:p>
                      <a:pPr indent="139700" algn="l" latinLnBrk="0">
                        <a:lnSpc>
                          <a:spcPct val="150000"/>
                        </a:lnSpc>
                        <a:spcAft>
                          <a:spcPts val="800"/>
                        </a:spcAft>
                      </a:pPr>
                      <a:r>
                        <a:rPr lang="en-US" sz="1100" kern="100" dirty="0">
                          <a:effectLst/>
                        </a:rPr>
                        <a:t> Δ volume</a:t>
                      </a:r>
                      <a:endParaRPr lang="ko-KR" sz="1000" b="1" kern="100" dirty="0">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ctr" latinLnBrk="1">
                        <a:lnSpc>
                          <a:spcPct val="150000"/>
                        </a:lnSpc>
                        <a:spcAft>
                          <a:spcPts val="800"/>
                        </a:spcAft>
                      </a:pPr>
                      <a:r>
                        <a:rPr lang="en-US" sz="1100" kern="100" dirty="0">
                          <a:effectLst/>
                        </a:rPr>
                        <a:t>40.89 (</a:t>
                      </a:r>
                      <a:r>
                        <a:rPr lang="en-US" altLang="ko-KR" sz="1100" dirty="0"/>
                        <a:t>±5.27</a:t>
                      </a:r>
                      <a:r>
                        <a:rPr lang="en-US" sz="1100" kern="100" dirty="0">
                          <a:effectLst/>
                        </a:rPr>
                        <a:t>)</a:t>
                      </a:r>
                      <a:endParaRPr lang="ko-KR" sz="1000" b="1" kern="100" dirty="0">
                        <a:solidFill>
                          <a:srgbClr val="C00000"/>
                        </a:solidFill>
                        <a:effectLst/>
                        <a:latin typeface="+mn-lt"/>
                        <a:ea typeface="맑은 고딕" panose="020B0503020000020004" pitchFamily="50" charset="-127"/>
                        <a:cs typeface="Times New Roman" panose="02020603050405020304" pitchFamily="18" charset="0"/>
                      </a:endParaRPr>
                    </a:p>
                  </a:txBody>
                  <a:tcPr marL="65929" marR="65929" marT="0" marB="0"/>
                </a:tc>
                <a:tc>
                  <a:txBody>
                    <a:bodyPr/>
                    <a:lstStyle/>
                    <a:p>
                      <a:pPr algn="l" latinLnBrk="1">
                        <a:lnSpc>
                          <a:spcPct val="150000"/>
                        </a:lnSpc>
                        <a:spcAft>
                          <a:spcPts val="800"/>
                        </a:spcAft>
                      </a:pPr>
                      <a:r>
                        <a:rPr lang="en-US" sz="1100" kern="100" dirty="0">
                          <a:effectLst/>
                        </a:rPr>
                        <a:t>      0.018 </a:t>
                      </a:r>
                      <a:endParaRPr lang="ko-KR" sz="1000" b="1" kern="100" dirty="0">
                        <a:solidFill>
                          <a:srgbClr val="C00000"/>
                        </a:solidFill>
                        <a:effectLst/>
                        <a:latin typeface="+mn-lt"/>
                        <a:ea typeface="맑은 고딕" panose="020B0503020000020004" pitchFamily="50" charset="-127"/>
                        <a:cs typeface="Times New Roman" panose="02020603050405020304" pitchFamily="18" charset="0"/>
                      </a:endParaRPr>
                    </a:p>
                  </a:txBody>
                  <a:tcPr marL="65929" marR="65929" marT="0" marB="0"/>
                </a:tc>
                <a:extLst>
                  <a:ext uri="{0D108BD9-81ED-4DB2-BD59-A6C34878D82A}">
                    <a16:rowId xmlns:a16="http://schemas.microsoft.com/office/drawing/2014/main" val="515150929"/>
                  </a:ext>
                </a:extLst>
              </a:tr>
            </a:tbl>
          </a:graphicData>
        </a:graphic>
      </p:graphicFrame>
      <p:sp>
        <p:nvSpPr>
          <p:cNvPr id="5" name="직사각형 4"/>
          <p:cNvSpPr/>
          <p:nvPr/>
        </p:nvSpPr>
        <p:spPr>
          <a:xfrm>
            <a:off x="238864" y="5970556"/>
            <a:ext cx="4953311" cy="369332"/>
          </a:xfrm>
          <a:prstGeom prst="rect">
            <a:avLst/>
          </a:prstGeom>
        </p:spPr>
        <p:txBody>
          <a:bodyPr wrap="square">
            <a:spAutoFit/>
          </a:bodyPr>
          <a:lstStyle/>
          <a:p>
            <a:pPr algn="ctr" latinLnBrk="1">
              <a:spcAft>
                <a:spcPts val="800"/>
              </a:spcAft>
            </a:pPr>
            <a:r>
              <a:rPr lang="en-US" altLang="ko-KR" b="1" kern="100" dirty="0">
                <a:solidFill>
                  <a:srgbClr val="002060"/>
                </a:solidFill>
                <a:ea typeface="Gadugi" panose="020B0502040204020203" pitchFamily="34" charset="0"/>
                <a:cs typeface="Times New Roman" panose="02020603050405020304" pitchFamily="18" charset="0"/>
              </a:rPr>
              <a:t>Table 1. </a:t>
            </a:r>
            <a:r>
              <a:rPr lang="en-US" altLang="ko-KR" b="1" dirty="0">
                <a:solidFill>
                  <a:srgbClr val="002060"/>
                </a:solidFill>
                <a:ea typeface="Gadugi" panose="020B0502040204020203" pitchFamily="34" charset="0"/>
              </a:rPr>
              <a:t>Volumetric changes after PE repair</a:t>
            </a:r>
          </a:p>
        </p:txBody>
      </p:sp>
      <p:sp>
        <p:nvSpPr>
          <p:cNvPr id="4" name="직사각형 3"/>
          <p:cNvSpPr/>
          <p:nvPr/>
        </p:nvSpPr>
        <p:spPr>
          <a:xfrm>
            <a:off x="5266499" y="1610438"/>
            <a:ext cx="6290500" cy="1015663"/>
          </a:xfrm>
          <a:prstGeom prst="rect">
            <a:avLst/>
          </a:prstGeom>
        </p:spPr>
        <p:txBody>
          <a:bodyPr wrap="square">
            <a:spAutoFit/>
          </a:bodyPr>
          <a:lstStyle/>
          <a:p>
            <a:pPr marL="342900" indent="-342900">
              <a:buFont typeface="Wingdings" panose="05000000000000000000" pitchFamily="2" charset="2"/>
              <a:buChar char="l"/>
            </a:pPr>
            <a:r>
              <a:rPr lang="en-US" altLang="ko-KR" sz="2000" dirty="0">
                <a:solidFill>
                  <a:srgbClr val="002060"/>
                </a:solidFill>
              </a:rPr>
              <a:t>The mean age: 16.95 years (range: 11–37)</a:t>
            </a:r>
          </a:p>
          <a:p>
            <a:pPr marL="342900" indent="-342900">
              <a:buFont typeface="Wingdings" panose="05000000000000000000" pitchFamily="2" charset="2"/>
              <a:buChar char="l"/>
            </a:pPr>
            <a:r>
              <a:rPr lang="en-US" altLang="ko-KR" sz="2000" dirty="0">
                <a:solidFill>
                  <a:srgbClr val="002060"/>
                </a:solidFill>
              </a:rPr>
              <a:t>Male (52, 82.54%)</a:t>
            </a:r>
          </a:p>
          <a:p>
            <a:pPr marL="342900" indent="-342900">
              <a:buFont typeface="Wingdings" panose="05000000000000000000" pitchFamily="2" charset="2"/>
              <a:buChar char="l"/>
            </a:pPr>
            <a:r>
              <a:rPr lang="en-US" altLang="ko-KR" sz="2000" dirty="0">
                <a:solidFill>
                  <a:srgbClr val="002060"/>
                </a:solidFill>
              </a:rPr>
              <a:t>Morphology: symmetric 40 (64%); asymmetric 23 (36%)</a:t>
            </a:r>
          </a:p>
        </p:txBody>
      </p:sp>
      <p:sp>
        <p:nvSpPr>
          <p:cNvPr id="6" name="직사각형 5"/>
          <p:cNvSpPr/>
          <p:nvPr/>
        </p:nvSpPr>
        <p:spPr>
          <a:xfrm>
            <a:off x="5266499" y="2986726"/>
            <a:ext cx="6663034" cy="707886"/>
          </a:xfrm>
          <a:prstGeom prst="rect">
            <a:avLst/>
          </a:prstGeom>
        </p:spPr>
        <p:txBody>
          <a:bodyPr wrap="square">
            <a:spAutoFit/>
          </a:bodyPr>
          <a:lstStyle/>
          <a:p>
            <a:pPr marL="342900" indent="-342900">
              <a:buFont typeface="Wingdings" panose="05000000000000000000" pitchFamily="2" charset="2"/>
              <a:buChar char="l"/>
            </a:pPr>
            <a:r>
              <a:rPr lang="en-US" altLang="ko-KR" sz="2000" dirty="0">
                <a:solidFill>
                  <a:srgbClr val="002060"/>
                </a:solidFill>
              </a:rPr>
              <a:t>Haller Index change: 1.65 (range: 0.53–4.3, p &lt; 0.01)</a:t>
            </a:r>
          </a:p>
          <a:p>
            <a:pPr marL="342900" indent="-342900">
              <a:buFont typeface="Wingdings" panose="05000000000000000000" pitchFamily="2" charset="2"/>
              <a:buChar char="l"/>
            </a:pPr>
            <a:r>
              <a:rPr lang="en-US" altLang="ko-KR" sz="2000" dirty="0">
                <a:solidFill>
                  <a:srgbClr val="002060"/>
                </a:solidFill>
              </a:rPr>
              <a:t>Depression Index change: 0.85 (range: 0.3–2.23, p &lt; 0.01). </a:t>
            </a:r>
            <a:endParaRPr lang="ko-KR" altLang="ko-KR" sz="2000" dirty="0">
              <a:solidFill>
                <a:srgbClr val="002060"/>
              </a:solidFill>
            </a:endParaRPr>
          </a:p>
        </p:txBody>
      </p:sp>
      <p:sp>
        <p:nvSpPr>
          <p:cNvPr id="7" name="직사각형 6"/>
          <p:cNvSpPr/>
          <p:nvPr/>
        </p:nvSpPr>
        <p:spPr>
          <a:xfrm>
            <a:off x="5266498" y="4143755"/>
            <a:ext cx="6400567" cy="1631216"/>
          </a:xfrm>
          <a:prstGeom prst="rect">
            <a:avLst/>
          </a:prstGeom>
        </p:spPr>
        <p:txBody>
          <a:bodyPr wrap="square">
            <a:spAutoFit/>
          </a:bodyPr>
          <a:lstStyle/>
          <a:p>
            <a:pPr marL="342900" indent="-342900">
              <a:buFont typeface="Wingdings" panose="05000000000000000000" pitchFamily="2" charset="2"/>
              <a:buChar char="l"/>
            </a:pPr>
            <a:endParaRPr lang="en-US" altLang="ko-KR" sz="2000" dirty="0">
              <a:solidFill>
                <a:srgbClr val="002060"/>
              </a:solidFill>
            </a:endParaRPr>
          </a:p>
          <a:p>
            <a:pPr marL="342900" indent="-342900">
              <a:buFont typeface="Wingdings" panose="05000000000000000000" pitchFamily="2" charset="2"/>
              <a:buChar char="l"/>
            </a:pPr>
            <a:r>
              <a:rPr lang="en-US" altLang="ko-KR" sz="2000" b="1" dirty="0">
                <a:solidFill>
                  <a:srgbClr val="002060"/>
                </a:solidFill>
              </a:rPr>
              <a:t>Lung volumes </a:t>
            </a:r>
            <a:r>
              <a:rPr lang="en-US" altLang="ko-KR" sz="2000" dirty="0">
                <a:solidFill>
                  <a:srgbClr val="002060"/>
                </a:solidFill>
              </a:rPr>
              <a:t>did not change postoperatively in total, left, and right lungs. </a:t>
            </a:r>
          </a:p>
          <a:p>
            <a:pPr marL="342900" indent="-342900">
              <a:buFont typeface="Wingdings" panose="05000000000000000000" pitchFamily="2" charset="2"/>
              <a:buChar char="l"/>
            </a:pPr>
            <a:r>
              <a:rPr lang="en-US" altLang="ko-KR" sz="2000" b="1" dirty="0">
                <a:solidFill>
                  <a:srgbClr val="002060"/>
                </a:solidFill>
              </a:rPr>
              <a:t>Cardiac volume </a:t>
            </a:r>
            <a:r>
              <a:rPr lang="en-US" altLang="ko-KR" sz="2000" dirty="0">
                <a:solidFill>
                  <a:srgbClr val="002060"/>
                </a:solidFill>
              </a:rPr>
              <a:t>increased from 458.25 ml to 499.13 ml, with a mean increase of 40.89 ml (9%) (p = 0.018).</a:t>
            </a:r>
            <a:endParaRPr lang="ko-KR" altLang="ko-KR" sz="2000" dirty="0">
              <a:solidFill>
                <a:srgbClr val="002060"/>
              </a:solidFill>
            </a:endParaRPr>
          </a:p>
        </p:txBody>
      </p:sp>
      <p:sp>
        <p:nvSpPr>
          <p:cNvPr id="10" name="직사각형 9">
            <a:extLst>
              <a:ext uri="{FF2B5EF4-FFF2-40B4-BE49-F238E27FC236}">
                <a16:creationId xmlns:a16="http://schemas.microsoft.com/office/drawing/2014/main" id="{61D694FA-FFAD-40BF-9A15-406552252504}"/>
              </a:ext>
            </a:extLst>
          </p:cNvPr>
          <p:cNvSpPr/>
          <p:nvPr/>
        </p:nvSpPr>
        <p:spPr>
          <a:xfrm>
            <a:off x="1035059" y="6217742"/>
            <a:ext cx="3360920" cy="307777"/>
          </a:xfrm>
          <a:prstGeom prst="rect">
            <a:avLst/>
          </a:prstGeom>
        </p:spPr>
        <p:txBody>
          <a:bodyPr wrap="none">
            <a:spAutoFit/>
          </a:bodyPr>
          <a:lstStyle/>
          <a:p>
            <a:pPr lvl="0" algn="ctr" latinLnBrk="1">
              <a:spcAft>
                <a:spcPts val="800"/>
              </a:spcAft>
            </a:pPr>
            <a:r>
              <a:rPr lang="en-US" altLang="ko-KR" sz="1400" i="1" dirty="0">
                <a:solidFill>
                  <a:srgbClr val="002060"/>
                </a:solidFill>
              </a:rPr>
              <a:t>(Data expressed as mean ± standard error) </a:t>
            </a:r>
            <a:endParaRPr lang="ko-KR" altLang="ko-KR" sz="1400" b="1" i="1"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52545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2B79BE09-36E3-1642-F35A-97F7C79BBD2A}"/>
              </a:ext>
            </a:extLst>
          </p:cNvPr>
          <p:cNvSpPr>
            <a:spLocks noGrp="1"/>
          </p:cNvSpPr>
          <p:nvPr>
            <p:ph idx="4294967295"/>
          </p:nvPr>
        </p:nvSpPr>
        <p:spPr>
          <a:xfrm>
            <a:off x="306688" y="1122634"/>
            <a:ext cx="11578624" cy="5546454"/>
          </a:xfrm>
        </p:spPr>
        <p:txBody>
          <a:bodyPr>
            <a:normAutofit/>
          </a:bodyPr>
          <a:lstStyle/>
          <a:p>
            <a:pPr>
              <a:buFont typeface="Wingdings" panose="05000000000000000000" pitchFamily="2" charset="2"/>
              <a:buChar char="l"/>
            </a:pPr>
            <a:r>
              <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rPr>
              <a:t>Our Crane-Powered Entire Chest Wall Remodeling technique effectively treats various PE deformities, with the XI bar configuration now being a key part of our approach.</a:t>
            </a:r>
          </a:p>
          <a:p>
            <a:pPr>
              <a:buFont typeface="Wingdings" panose="05000000000000000000" pitchFamily="2" charset="2"/>
              <a:buChar char="l"/>
            </a:pPr>
            <a:endPar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l"/>
            </a:pPr>
            <a:r>
              <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rPr>
              <a:t>This method proved it not only restores the chest wall's structure but also improves its function.</a:t>
            </a:r>
          </a:p>
          <a:p>
            <a:pPr>
              <a:buFont typeface="Wingdings" panose="05000000000000000000" pitchFamily="2" charset="2"/>
              <a:buChar char="l"/>
            </a:pPr>
            <a:endPar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l"/>
            </a:pPr>
            <a:r>
              <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rPr>
              <a:t>Also, it has been proven to increase cardiac volume by decompressing the heart through entire chest wall remodeling.</a:t>
            </a:r>
          </a:p>
          <a:p>
            <a:pPr>
              <a:buFont typeface="Wingdings" panose="05000000000000000000" pitchFamily="2" charset="2"/>
              <a:buChar char="l"/>
            </a:pPr>
            <a:endPar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l"/>
            </a:pPr>
            <a:r>
              <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rPr>
              <a:t>The lung volumes remained unchanged, possibly due to their large volume nature, the less compressive effect of the deformity, and the postoperative chest wall restriction.</a:t>
            </a:r>
          </a:p>
          <a:p>
            <a:pPr>
              <a:buFont typeface="Wingdings" panose="05000000000000000000" pitchFamily="2" charset="2"/>
              <a:buChar char="l"/>
            </a:pPr>
            <a:endPar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l"/>
            </a:pPr>
            <a:r>
              <a:rPr lang="en-US" altLang="ko-KR" sz="2000" dirty="0">
                <a:solidFill>
                  <a:srgbClr val="002060"/>
                </a:solidFill>
                <a:latin typeface="Calibri" panose="020F0502020204030204" pitchFamily="34" charset="0"/>
                <a:ea typeface="Calibri" panose="020F0502020204030204" pitchFamily="34" charset="0"/>
                <a:cs typeface="Calibri" panose="020F0502020204030204" pitchFamily="34" charset="0"/>
              </a:rPr>
              <a:t>We found three-dimensional volumetric measurements seem valuable to evaluate the successful chest wall restoration in PE repair, as they provide potentially more accurate volume change information compared to traditional single- or two-dimensional CT measurements.</a:t>
            </a:r>
            <a:endParaRPr lang="ko-KR" altLang="en-US" sz="2000" b="1" dirty="0">
              <a:solidFill>
                <a:srgbClr val="002060"/>
              </a:solidFill>
              <a:latin typeface="Calibri" panose="020F0502020204030204" pitchFamily="34" charset="0"/>
              <a:cs typeface="Calibri" panose="020F0502020204030204" pitchFamily="34" charset="0"/>
            </a:endParaRPr>
          </a:p>
        </p:txBody>
      </p:sp>
      <p:sp>
        <p:nvSpPr>
          <p:cNvPr id="2" name="제목 1">
            <a:extLst>
              <a:ext uri="{FF2B5EF4-FFF2-40B4-BE49-F238E27FC236}">
                <a16:creationId xmlns:a16="http://schemas.microsoft.com/office/drawing/2014/main" id="{40D7B906-BEFF-8568-0550-326A2889CEDF}"/>
              </a:ext>
            </a:extLst>
          </p:cNvPr>
          <p:cNvSpPr txBox="1">
            <a:spLocks/>
          </p:cNvSpPr>
          <p:nvPr/>
        </p:nvSpPr>
        <p:spPr>
          <a:xfrm>
            <a:off x="155575" y="-133754"/>
            <a:ext cx="3240360" cy="908428"/>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effectLst>
                  <a:outerShdw blurRad="38100" dist="38100" dir="2700000" algn="tl">
                    <a:srgbClr val="000000">
                      <a:alpha val="43137"/>
                    </a:srgbClr>
                  </a:outerShdw>
                </a:effectLst>
                <a:latin typeface="+mj-ea"/>
              </a:rPr>
              <a:t>Conclusion</a:t>
            </a:r>
            <a:endParaRPr lang="ko-KR" altLang="en-US" sz="3600" b="1" dirty="0">
              <a:solidFill>
                <a:schemeClr val="bg1"/>
              </a:solidFill>
              <a:effectLst>
                <a:outerShdw blurRad="38100" dist="38100" dir="2700000" algn="tl">
                  <a:srgbClr val="000000">
                    <a:alpha val="43137"/>
                  </a:srgbClr>
                </a:outerShdw>
              </a:effectLst>
              <a:latin typeface="+mj-ea"/>
            </a:endParaRPr>
          </a:p>
        </p:txBody>
      </p:sp>
    </p:spTree>
    <p:extLst>
      <p:ext uri="{BB962C8B-B14F-4D97-AF65-F5344CB8AC3E}">
        <p14:creationId xmlns:p14="http://schemas.microsoft.com/office/powerpoint/2010/main" val="145490682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TotalTime>
  <Words>760</Words>
  <Application>Microsoft Office PowerPoint</Application>
  <PresentationFormat>와이드스크린</PresentationFormat>
  <Paragraphs>103</Paragraphs>
  <Slides>6</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6</vt:i4>
      </vt:variant>
    </vt:vector>
  </HeadingPairs>
  <TitlesOfParts>
    <vt:vector size="14" baseType="lpstr">
      <vt:lpstr>맑은 고딕</vt:lpstr>
      <vt:lpstr>Arial</vt:lpstr>
      <vt:lpstr>Calibri</vt:lpstr>
      <vt:lpstr>Calibri Light</vt:lpstr>
      <vt:lpstr>Gadugi</vt:lpstr>
      <vt:lpstr>Times New Roman</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esshan2@naver.com</dc:creator>
  <cp:lastModifiedBy>NANOORI</cp:lastModifiedBy>
  <cp:revision>70</cp:revision>
  <dcterms:created xsi:type="dcterms:W3CDTF">2022-07-21T09:10:24Z</dcterms:created>
  <dcterms:modified xsi:type="dcterms:W3CDTF">2024-08-30T05:10:00Z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asoo_Trace_ID">
    <vt:lpwstr>eyJub2RlMSI6eyJkc2QiOiIwMTAwMDAwMDAwMDAzMTk0IiwibG9nVGltZSI6IjIwMjQtMDgtMjlUMjI6MzE6MDJaIiwicElEIjoxLCJ0cmFjZUlkIjoiRTU1MUUyN0E4N0MyNEQ1Njg0RjE2NDVCNjIyQjRGQjIiLCJ1c2VyQ29kZSI6IjIxNjAwNDk2In0sIm5vZGUyIjp7ImRzZCI6IjAxMDAwMDAwMDAwMDMxOTQiLCJsb2dUaW1lIjoiMjA</vt:lpwstr>
  </property>
</Properties>
</file>