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2"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201" userDrawn="1">
          <p15:clr>
            <a:srgbClr val="A4A3A4"/>
          </p15:clr>
        </p15:guide>
        <p15:guide id="2" pos="9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3085"/>
    <a:srgbClr val="073485"/>
    <a:srgbClr val="0B3388"/>
    <a:srgbClr val="FFFFFF"/>
    <a:srgbClr val="023C90"/>
    <a:srgbClr val="0B33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p:scale>
          <a:sx n="100" d="100"/>
          <a:sy n="100" d="100"/>
        </p:scale>
        <p:origin x="990" y="444"/>
      </p:cViewPr>
      <p:guideLst>
        <p:guide orient="horz" pos="4201"/>
        <p:guide pos="9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ko-KR" altLang="en-US"/>
              <a:t>마스터 제목 스타일 편집</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클릭하여 마스터 부제목 스타일 편집</a:t>
            </a:r>
            <a:endParaRPr lang="en-US" dirty="0"/>
          </a:p>
        </p:txBody>
      </p:sp>
      <p:sp>
        <p:nvSpPr>
          <p:cNvPr id="4" name="Date Placeholder 3"/>
          <p:cNvSpPr>
            <a:spLocks noGrp="1"/>
          </p:cNvSpPr>
          <p:nvPr>
            <p:ph type="dt" sz="half" idx="10"/>
          </p:nvPr>
        </p:nvSpPr>
        <p:spPr/>
        <p:txBody>
          <a:bodyPr/>
          <a:lstStyle/>
          <a:p>
            <a:fld id="{C7F82ED5-E577-4A47-BBF0-B46A5D173E2F}" type="datetimeFigureOut">
              <a:rPr lang="ko-KR" altLang="en-US" smtClean="0"/>
              <a:t>2024-08-30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3710361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10"/>
          </p:nvPr>
        </p:nvSpPr>
        <p:spPr/>
        <p:txBody>
          <a:bodyPr/>
          <a:lstStyle/>
          <a:p>
            <a:fld id="{C7F82ED5-E577-4A47-BBF0-B46A5D173E2F}" type="datetimeFigureOut">
              <a:rPr lang="ko-KR" altLang="en-US" smtClean="0"/>
              <a:t>2024-08-30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2484454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10"/>
          </p:nvPr>
        </p:nvSpPr>
        <p:spPr/>
        <p:txBody>
          <a:bodyPr/>
          <a:lstStyle/>
          <a:p>
            <a:fld id="{C7F82ED5-E577-4A47-BBF0-B46A5D173E2F}" type="datetimeFigureOut">
              <a:rPr lang="ko-KR" altLang="en-US" smtClean="0"/>
              <a:t>2024-08-30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30038322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제목 슬라이드">
    <p:spTree>
      <p:nvGrpSpPr>
        <p:cNvPr id="1" name=""/>
        <p:cNvGrpSpPr/>
        <p:nvPr/>
      </p:nvGrpSpPr>
      <p:grpSpPr>
        <a:xfrm>
          <a:off x="0" y="0"/>
          <a:ext cx="0" cy="0"/>
          <a:chOff x="0" y="0"/>
          <a:chExt cx="0" cy="0"/>
        </a:xfrm>
      </p:grpSpPr>
      <p:sp>
        <p:nvSpPr>
          <p:cNvPr id="16" name="내용 개체 틀 2">
            <a:extLst>
              <a:ext uri="{FF2B5EF4-FFF2-40B4-BE49-F238E27FC236}">
                <a16:creationId xmlns="" xmlns:a16="http://schemas.microsoft.com/office/drawing/2014/main" id="{067DD224-272B-42AA-6AEF-1D505106A201}"/>
              </a:ext>
            </a:extLst>
          </p:cNvPr>
          <p:cNvSpPr>
            <a:spLocks noGrp="1"/>
          </p:cNvSpPr>
          <p:nvPr>
            <p:ph idx="1"/>
          </p:nvPr>
        </p:nvSpPr>
        <p:spPr>
          <a:xfrm>
            <a:off x="393896" y="1122634"/>
            <a:ext cx="11404208" cy="3627166"/>
          </a:xfrm>
        </p:spPr>
        <p:txBody>
          <a:bodyPr/>
          <a:lstStyle/>
          <a:p>
            <a:endParaRPr lang="ko-KR" altLang="en-US" dirty="0"/>
          </a:p>
        </p:txBody>
      </p:sp>
      <p:pic>
        <p:nvPicPr>
          <p:cNvPr id="5" name="그림 4"/>
          <p:cNvPicPr>
            <a:picLocks noChangeAspect="1"/>
          </p:cNvPicPr>
          <p:nvPr userDrawn="1"/>
        </p:nvPicPr>
        <p:blipFill>
          <a:blip r:embed="rId2"/>
          <a:stretch>
            <a:fillRect/>
          </a:stretch>
        </p:blipFill>
        <p:spPr>
          <a:xfrm>
            <a:off x="0" y="-7206"/>
            <a:ext cx="12192000" cy="2094241"/>
          </a:xfrm>
          <a:prstGeom prst="rect">
            <a:avLst/>
          </a:prstGeom>
        </p:spPr>
      </p:pic>
      <p:pic>
        <p:nvPicPr>
          <p:cNvPr id="6" name="그림 5"/>
          <p:cNvPicPr>
            <a:picLocks noChangeAspect="1"/>
          </p:cNvPicPr>
          <p:nvPr userDrawn="1"/>
        </p:nvPicPr>
        <p:blipFill>
          <a:blip r:embed="rId3"/>
          <a:stretch>
            <a:fillRect/>
          </a:stretch>
        </p:blipFill>
        <p:spPr>
          <a:xfrm>
            <a:off x="-183501" y="6323182"/>
            <a:ext cx="12559000" cy="534818"/>
          </a:xfrm>
          <a:prstGeom prst="rect">
            <a:avLst/>
          </a:prstGeom>
        </p:spPr>
      </p:pic>
    </p:spTree>
    <p:extLst>
      <p:ext uri="{BB962C8B-B14F-4D97-AF65-F5344CB8AC3E}">
        <p14:creationId xmlns:p14="http://schemas.microsoft.com/office/powerpoint/2010/main" val="90304843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제목 및 내용">
    <p:spTree>
      <p:nvGrpSpPr>
        <p:cNvPr id="1" name=""/>
        <p:cNvGrpSpPr/>
        <p:nvPr/>
      </p:nvGrpSpPr>
      <p:grpSpPr>
        <a:xfrm>
          <a:off x="0" y="0"/>
          <a:ext cx="0" cy="0"/>
          <a:chOff x="0" y="0"/>
          <a:chExt cx="0" cy="0"/>
        </a:xfrm>
      </p:grpSpPr>
      <p:sp>
        <p:nvSpPr>
          <p:cNvPr id="4" name="직사각형 3">
            <a:extLst>
              <a:ext uri="{FF2B5EF4-FFF2-40B4-BE49-F238E27FC236}">
                <a16:creationId xmlns="" xmlns:a16="http://schemas.microsoft.com/office/drawing/2014/main" id="{C5CA4566-BBAC-F07B-E162-932B7ABA2BA8}"/>
              </a:ext>
            </a:extLst>
          </p:cNvPr>
          <p:cNvSpPr/>
          <p:nvPr userDrawn="1"/>
        </p:nvSpPr>
        <p:spPr>
          <a:xfrm>
            <a:off x="0" y="1023408"/>
            <a:ext cx="12192000" cy="58345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5" name="그림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8839"/>
            <a:ext cx="12192000" cy="6840321"/>
          </a:xfrm>
          <a:prstGeom prst="rect">
            <a:avLst/>
          </a:prstGeom>
        </p:spPr>
      </p:pic>
    </p:spTree>
    <p:extLst>
      <p:ext uri="{BB962C8B-B14F-4D97-AF65-F5344CB8AC3E}">
        <p14:creationId xmlns:p14="http://schemas.microsoft.com/office/powerpoint/2010/main" val="2643204385"/>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idx="1"/>
          </p:nvPr>
        </p:nvSpPr>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10"/>
          </p:nvPr>
        </p:nvSpPr>
        <p:spPr/>
        <p:txBody>
          <a:bodyPr/>
          <a:lstStyle/>
          <a:p>
            <a:fld id="{C7F82ED5-E577-4A47-BBF0-B46A5D173E2F}" type="datetimeFigureOut">
              <a:rPr lang="ko-KR" altLang="en-US" smtClean="0"/>
              <a:t>2024-08-30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1471616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ko-KR" altLang="en-US"/>
              <a:t>마스터 제목 스타일 편집</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o-KR" altLang="en-US"/>
              <a:t>마스터 텍스트 스타일을 편집하려면 클릭</a:t>
            </a:r>
          </a:p>
        </p:txBody>
      </p:sp>
      <p:sp>
        <p:nvSpPr>
          <p:cNvPr id="4" name="Date Placeholder 3"/>
          <p:cNvSpPr>
            <a:spLocks noGrp="1"/>
          </p:cNvSpPr>
          <p:nvPr>
            <p:ph type="dt" sz="half" idx="10"/>
          </p:nvPr>
        </p:nvSpPr>
        <p:spPr/>
        <p:txBody>
          <a:bodyPr/>
          <a:lstStyle/>
          <a:p>
            <a:fld id="{C7F82ED5-E577-4A47-BBF0-B46A5D173E2F}" type="datetimeFigureOut">
              <a:rPr lang="ko-KR" altLang="en-US" smtClean="0"/>
              <a:t>2024-08-30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3098414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5" name="Date Placeholder 4"/>
          <p:cNvSpPr>
            <a:spLocks noGrp="1"/>
          </p:cNvSpPr>
          <p:nvPr>
            <p:ph type="dt" sz="half" idx="10"/>
          </p:nvPr>
        </p:nvSpPr>
        <p:spPr/>
        <p:txBody>
          <a:bodyPr/>
          <a:lstStyle/>
          <a:p>
            <a:fld id="{C7F82ED5-E577-4A47-BBF0-B46A5D173E2F}" type="datetimeFigureOut">
              <a:rPr lang="ko-KR" altLang="en-US" smtClean="0"/>
              <a:t>2024-08-30</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2651145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4" name="Content Placeholder 3"/>
          <p:cNvSpPr>
            <a:spLocks noGrp="1"/>
          </p:cNvSpPr>
          <p:nvPr>
            <p:ph sz="half" idx="2"/>
          </p:nvPr>
        </p:nvSpPr>
        <p:spPr>
          <a:xfrm>
            <a:off x="839788" y="2505075"/>
            <a:ext cx="5157787" cy="368458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6" name="Content Placeholder 5"/>
          <p:cNvSpPr>
            <a:spLocks noGrp="1"/>
          </p:cNvSpPr>
          <p:nvPr>
            <p:ph sz="quarter" idx="4"/>
          </p:nvPr>
        </p:nvSpPr>
        <p:spPr>
          <a:xfrm>
            <a:off x="6172200" y="2505075"/>
            <a:ext cx="5183188" cy="368458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7" name="Date Placeholder 6"/>
          <p:cNvSpPr>
            <a:spLocks noGrp="1"/>
          </p:cNvSpPr>
          <p:nvPr>
            <p:ph type="dt" sz="half" idx="10"/>
          </p:nvPr>
        </p:nvSpPr>
        <p:spPr/>
        <p:txBody>
          <a:bodyPr/>
          <a:lstStyle/>
          <a:p>
            <a:fld id="{C7F82ED5-E577-4A47-BBF0-B46A5D173E2F}" type="datetimeFigureOut">
              <a:rPr lang="ko-KR" altLang="en-US" smtClean="0"/>
              <a:t>2024-08-30</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3807435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C7F82ED5-E577-4A47-BBF0-B46A5D173E2F}" type="datetimeFigureOut">
              <a:rPr lang="ko-KR" altLang="en-US" smtClean="0"/>
              <a:t>2024-08-30</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3626836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F82ED5-E577-4A47-BBF0-B46A5D173E2F}" type="datetimeFigureOut">
              <a:rPr lang="ko-KR" altLang="en-US" smtClean="0"/>
              <a:t>2024-08-30</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2192028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편집하려면 클릭</a:t>
            </a:r>
          </a:p>
        </p:txBody>
      </p:sp>
      <p:sp>
        <p:nvSpPr>
          <p:cNvPr id="5" name="Date Placeholder 4"/>
          <p:cNvSpPr>
            <a:spLocks noGrp="1"/>
          </p:cNvSpPr>
          <p:nvPr>
            <p:ph type="dt" sz="half" idx="10"/>
          </p:nvPr>
        </p:nvSpPr>
        <p:spPr/>
        <p:txBody>
          <a:bodyPr/>
          <a:lstStyle/>
          <a:p>
            <a:fld id="{C7F82ED5-E577-4A47-BBF0-B46A5D173E2F}" type="datetimeFigureOut">
              <a:rPr lang="ko-KR" altLang="en-US" smtClean="0"/>
              <a:t>2024-08-30</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1435770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편집하려면 클릭</a:t>
            </a:r>
          </a:p>
        </p:txBody>
      </p:sp>
      <p:sp>
        <p:nvSpPr>
          <p:cNvPr id="5" name="Date Placeholder 4"/>
          <p:cNvSpPr>
            <a:spLocks noGrp="1"/>
          </p:cNvSpPr>
          <p:nvPr>
            <p:ph type="dt" sz="half" idx="10"/>
          </p:nvPr>
        </p:nvSpPr>
        <p:spPr/>
        <p:txBody>
          <a:bodyPr/>
          <a:lstStyle/>
          <a:p>
            <a:fld id="{C7F82ED5-E577-4A47-BBF0-B46A5D173E2F}" type="datetimeFigureOut">
              <a:rPr lang="ko-KR" altLang="en-US" smtClean="0"/>
              <a:t>2024-08-30</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1325971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F82ED5-E577-4A47-BBF0-B46A5D173E2F}" type="datetimeFigureOut">
              <a:rPr lang="ko-KR" altLang="en-US" smtClean="0"/>
              <a:t>2024-08-30</a:t>
            </a:fld>
            <a:endParaRPr lang="ko-KR"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8081762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제목 1">
            <a:extLst>
              <a:ext uri="{FF2B5EF4-FFF2-40B4-BE49-F238E27FC236}">
                <a16:creationId xmlns="" xmlns:a16="http://schemas.microsoft.com/office/drawing/2014/main" id="{41E2144E-49AD-F88F-5AB8-AF5B88500F13}"/>
              </a:ext>
            </a:extLst>
          </p:cNvPr>
          <p:cNvSpPr txBox="1">
            <a:spLocks/>
          </p:cNvSpPr>
          <p:nvPr/>
        </p:nvSpPr>
        <p:spPr>
          <a:xfrm>
            <a:off x="1524000" y="2708920"/>
            <a:ext cx="9144000" cy="1440160"/>
          </a:xfrm>
          <a:prstGeom prst="rect">
            <a:avLst/>
          </a:prstGeom>
        </p:spPr>
        <p:txBody>
          <a:bodyPr vert="horz" lIns="91440" tIns="45720" rIns="91440" bIns="45720" rtlCol="0" anchor="ctr">
            <a:normAutofit fontScale="47500" lnSpcReduction="20000"/>
          </a:bodyPr>
          <a:lstStyle>
            <a:lvl1pPr algn="ctr" defTabSz="914400" rtl="0" eaLnBrk="1" latinLnBrk="1" hangingPunct="1">
              <a:spcBef>
                <a:spcPct val="0"/>
              </a:spcBef>
              <a:buNone/>
              <a:defRPr sz="4000" b="1" kern="1200">
                <a:solidFill>
                  <a:schemeClr val="tx1"/>
                </a:solidFill>
                <a:effectLst>
                  <a:outerShdw blurRad="38100" dist="38100" dir="2700000" algn="tl">
                    <a:srgbClr val="000000">
                      <a:alpha val="43137"/>
                    </a:srgbClr>
                  </a:outerShdw>
                </a:effectLst>
                <a:latin typeface="+mj-lt"/>
                <a:ea typeface="+mj-ea"/>
                <a:cs typeface="+mj-cs"/>
              </a:defRPr>
            </a:lvl1pPr>
          </a:lstStyle>
          <a:p>
            <a:r>
              <a:rPr lang="en-US" altLang="ko-KR" sz="6600" u="sng" dirty="0">
                <a:effectLst/>
                <a:latin typeface="+mj-ea"/>
              </a:rPr>
              <a:t>Oversized d</a:t>
            </a:r>
            <a:r>
              <a:rPr lang="en-US" altLang="ko-KR" sz="6600" u="sng" dirty="0" smtClean="0">
                <a:effectLst/>
                <a:latin typeface="+mj-ea"/>
              </a:rPr>
              <a:t>onor lung volume reduction procedure </a:t>
            </a:r>
            <a:r>
              <a:rPr lang="en-US" altLang="ko-KR" sz="6600" u="sng" dirty="0">
                <a:effectLst/>
                <a:latin typeface="+mj-ea"/>
              </a:rPr>
              <a:t>in </a:t>
            </a:r>
            <a:r>
              <a:rPr lang="en-US" altLang="ko-KR" sz="6600" u="sng" dirty="0" smtClean="0">
                <a:effectLst/>
                <a:latin typeface="+mj-ea"/>
              </a:rPr>
              <a:t>lung transplantation</a:t>
            </a:r>
            <a:r>
              <a:rPr lang="en-US" altLang="ko-KR" sz="6600" u="sng" dirty="0">
                <a:effectLst/>
                <a:latin typeface="+mj-ea"/>
              </a:rPr>
              <a:t>: Impact on </a:t>
            </a:r>
            <a:r>
              <a:rPr lang="en-US" altLang="ko-KR" sz="6600" u="sng" dirty="0" smtClean="0">
                <a:effectLst/>
                <a:latin typeface="+mj-ea"/>
              </a:rPr>
              <a:t>survival </a:t>
            </a:r>
            <a:r>
              <a:rPr lang="en-US" altLang="ko-KR" sz="6600" u="sng" dirty="0">
                <a:effectLst/>
                <a:latin typeface="+mj-ea"/>
              </a:rPr>
              <a:t>and </a:t>
            </a:r>
            <a:r>
              <a:rPr lang="en-US" altLang="ko-KR" sz="6600" u="sng" dirty="0" smtClean="0">
                <a:effectLst/>
                <a:latin typeface="+mj-ea"/>
              </a:rPr>
              <a:t>complication rates</a:t>
            </a:r>
            <a:endParaRPr lang="ko-KR" altLang="en-US" sz="6600" u="sng" dirty="0">
              <a:effectLst/>
              <a:latin typeface="+mj-ea"/>
            </a:endParaRPr>
          </a:p>
        </p:txBody>
      </p:sp>
    </p:spTree>
    <p:extLst>
      <p:ext uri="{BB962C8B-B14F-4D97-AF65-F5344CB8AC3E}">
        <p14:creationId xmlns:p14="http://schemas.microsoft.com/office/powerpoint/2010/main" val="18398692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a:extLst>
              <a:ext uri="{FF2B5EF4-FFF2-40B4-BE49-F238E27FC236}">
                <a16:creationId xmlns="" xmlns:a16="http://schemas.microsoft.com/office/drawing/2014/main" id="{B22726EF-5792-B9BF-6110-B1FD3329C8F3}"/>
              </a:ext>
            </a:extLst>
          </p:cNvPr>
          <p:cNvSpPr>
            <a:spLocks noGrp="1"/>
          </p:cNvSpPr>
          <p:nvPr>
            <p:ph idx="4294967295"/>
          </p:nvPr>
        </p:nvSpPr>
        <p:spPr>
          <a:xfrm>
            <a:off x="306688" y="1122634"/>
            <a:ext cx="11578624" cy="5546454"/>
          </a:xfrm>
        </p:spPr>
        <p:txBody>
          <a:bodyPr>
            <a:normAutofit/>
          </a:bodyPr>
          <a:lstStyle/>
          <a:p>
            <a:pPr>
              <a:lnSpc>
                <a:spcPct val="100000"/>
              </a:lnSpc>
            </a:pPr>
            <a:r>
              <a:rPr lang="en-US" altLang="ko-KR" sz="2400" dirty="0"/>
              <a:t>In lung transplantation, donor lung volume </a:t>
            </a:r>
            <a:r>
              <a:rPr lang="en-US" altLang="ko-KR" sz="2400" dirty="0" smtClean="0"/>
              <a:t>reduction (DLVR) </a:t>
            </a:r>
            <a:r>
              <a:rPr lang="en-US" altLang="ko-KR" sz="2400" dirty="0"/>
              <a:t>may be necessary when the donor lung is oversized relative to the recipient's thoracic cavity. </a:t>
            </a:r>
            <a:endParaRPr lang="en-US" altLang="ko-KR" sz="2400" dirty="0" smtClean="0"/>
          </a:p>
          <a:p>
            <a:pPr>
              <a:lnSpc>
                <a:spcPct val="100000"/>
              </a:lnSpc>
            </a:pPr>
            <a:endParaRPr lang="en-US" altLang="ko-KR" sz="2400" dirty="0" smtClean="0"/>
          </a:p>
          <a:p>
            <a:pPr>
              <a:lnSpc>
                <a:spcPct val="100000"/>
              </a:lnSpc>
            </a:pPr>
            <a:r>
              <a:rPr lang="en-US" altLang="ko-KR" sz="2400" dirty="0" smtClean="0"/>
              <a:t>However</a:t>
            </a:r>
            <a:r>
              <a:rPr lang="en-US" altLang="ko-KR" sz="2400" dirty="0"/>
              <a:t>, this procedure has been reported to potentially have a negative impact on post-transplant survival rates. These concerns are associated with the increased complexity of the surgery, the potential decline in lung function, and the heightened risk of complications</a:t>
            </a:r>
            <a:r>
              <a:rPr lang="en-US" altLang="ko-KR" sz="2400" dirty="0" smtClean="0"/>
              <a:t>.</a:t>
            </a:r>
          </a:p>
          <a:p>
            <a:pPr>
              <a:lnSpc>
                <a:spcPct val="100000"/>
              </a:lnSpc>
            </a:pPr>
            <a:endParaRPr lang="en-US" altLang="ko-KR" sz="2400" dirty="0" smtClean="0"/>
          </a:p>
          <a:p>
            <a:pPr>
              <a:lnSpc>
                <a:spcPct val="100000"/>
              </a:lnSpc>
            </a:pPr>
            <a:r>
              <a:rPr lang="en-US" altLang="ko-KR" sz="2400" dirty="0"/>
              <a:t>This study aimed to evaluate the impact of lung volume reduction procedures performed on oversized donor lungs on post-transplant survival rates and major complications. By reassessing the clinical significance of this procedure for recipients, we seek to provide a new perspective on the necessity and safety of the reduction procedure.</a:t>
            </a:r>
          </a:p>
          <a:p>
            <a:pPr>
              <a:lnSpc>
                <a:spcPct val="100000"/>
              </a:lnSpc>
            </a:pPr>
            <a:endParaRPr lang="en-US" altLang="ko-KR" sz="2000" dirty="0"/>
          </a:p>
        </p:txBody>
      </p:sp>
      <p:sp>
        <p:nvSpPr>
          <p:cNvPr id="5" name="제목 1">
            <a:extLst>
              <a:ext uri="{FF2B5EF4-FFF2-40B4-BE49-F238E27FC236}">
                <a16:creationId xmlns="" xmlns:a16="http://schemas.microsoft.com/office/drawing/2014/main" id="{E6371C7B-A21F-0BCB-343E-923E1910E7E0}"/>
              </a:ext>
            </a:extLst>
          </p:cNvPr>
          <p:cNvSpPr txBox="1">
            <a:spLocks/>
          </p:cNvSpPr>
          <p:nvPr/>
        </p:nvSpPr>
        <p:spPr>
          <a:xfrm>
            <a:off x="152864" y="-146649"/>
            <a:ext cx="3240360" cy="908428"/>
          </a:xfrm>
          <a:prstGeom prst="rect">
            <a:avLst/>
          </a:prstGeom>
        </p:spPr>
        <p:txBody>
          <a:bodyPr vert="horz" lIns="91440" tIns="45720" rIns="91440" bIns="45720" rtlCol="0" anchor="ctr">
            <a:normAutofit/>
          </a:bodyPr>
          <a:lstStyle>
            <a:lvl1pPr algn="ctr" defTabSz="914400" rtl="0" eaLnBrk="1" latinLnBrk="1" hangingPunct="1">
              <a:spcBef>
                <a:spcPct val="0"/>
              </a:spcBef>
              <a:buNone/>
              <a:defRPr sz="4400" kern="1200">
                <a:solidFill>
                  <a:schemeClr val="tx1"/>
                </a:solidFill>
                <a:latin typeface="+mj-lt"/>
                <a:ea typeface="+mj-ea"/>
                <a:cs typeface="+mj-cs"/>
              </a:defRPr>
            </a:lvl1pPr>
          </a:lstStyle>
          <a:p>
            <a:pPr algn="l"/>
            <a:r>
              <a:rPr lang="en-US" altLang="ko-KR" sz="3600" b="1" dirty="0">
                <a:solidFill>
                  <a:schemeClr val="bg1"/>
                </a:solidFill>
                <a:effectLst>
                  <a:outerShdw blurRad="38100" dist="38100" dir="2700000" algn="tl">
                    <a:srgbClr val="000000">
                      <a:alpha val="43137"/>
                    </a:srgbClr>
                  </a:outerShdw>
                </a:effectLst>
                <a:latin typeface="+mj-ea"/>
              </a:rPr>
              <a:t>Purpose</a:t>
            </a:r>
            <a:endParaRPr lang="ko-KR" altLang="en-US" sz="3600" b="1" dirty="0">
              <a:solidFill>
                <a:schemeClr val="bg1"/>
              </a:solidFill>
              <a:effectLst>
                <a:outerShdw blurRad="38100" dist="38100" dir="2700000" algn="tl">
                  <a:srgbClr val="000000">
                    <a:alpha val="43137"/>
                  </a:srgbClr>
                </a:outerShdw>
              </a:effectLst>
              <a:latin typeface="+mj-ea"/>
            </a:endParaRPr>
          </a:p>
        </p:txBody>
      </p:sp>
    </p:spTree>
    <p:extLst>
      <p:ext uri="{BB962C8B-B14F-4D97-AF65-F5344CB8AC3E}">
        <p14:creationId xmlns:p14="http://schemas.microsoft.com/office/powerpoint/2010/main" val="568370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a:extLst>
              <a:ext uri="{FF2B5EF4-FFF2-40B4-BE49-F238E27FC236}">
                <a16:creationId xmlns="" xmlns:a16="http://schemas.microsoft.com/office/drawing/2014/main" id="{2B79BE09-36E3-1642-F35A-97F7C79BBD2A}"/>
              </a:ext>
            </a:extLst>
          </p:cNvPr>
          <p:cNvSpPr>
            <a:spLocks noGrp="1"/>
          </p:cNvSpPr>
          <p:nvPr>
            <p:ph idx="4294967295"/>
          </p:nvPr>
        </p:nvSpPr>
        <p:spPr>
          <a:xfrm>
            <a:off x="306688" y="1122634"/>
            <a:ext cx="11578624" cy="5546454"/>
          </a:xfrm>
        </p:spPr>
        <p:txBody>
          <a:bodyPr>
            <a:normAutofit/>
          </a:bodyPr>
          <a:lstStyle/>
          <a:p>
            <a:r>
              <a:rPr lang="en-US" altLang="ko-KR" sz="2400" dirty="0"/>
              <a:t>Single-center retrospective </a:t>
            </a:r>
            <a:r>
              <a:rPr lang="en-US" altLang="ko-KR" sz="2400" dirty="0" smtClean="0"/>
              <a:t>study</a:t>
            </a:r>
          </a:p>
          <a:p>
            <a:r>
              <a:rPr lang="en-US" altLang="ko-KR" sz="2400" dirty="0"/>
              <a:t>Lung transplantations (single, bilateral, and heart-lung) performed from July 2006 to November 2023</a:t>
            </a:r>
            <a:r>
              <a:rPr lang="en-US" altLang="ko-KR" sz="2400" dirty="0" smtClean="0"/>
              <a:t>.</a:t>
            </a:r>
          </a:p>
          <a:p>
            <a:r>
              <a:rPr lang="en-US" altLang="ko-KR" sz="2400" dirty="0"/>
              <a:t>The donor lung volume reduction procedure encompasses both anatomical and non-anatomical resection methods, ranging from wedge resection to lobectomy</a:t>
            </a:r>
            <a:r>
              <a:rPr lang="en-US" altLang="ko-KR" sz="2400" dirty="0" smtClean="0"/>
              <a:t>.</a:t>
            </a:r>
          </a:p>
          <a:p>
            <a:r>
              <a:rPr lang="en-US" altLang="ko-KR" sz="2400" dirty="0"/>
              <a:t>We compared baseline characteristics and analyzed key clinical outcomes between the two patient groups. </a:t>
            </a:r>
            <a:endParaRPr lang="en-US" altLang="ko-KR" sz="2400" dirty="0" smtClean="0"/>
          </a:p>
          <a:p>
            <a:r>
              <a:rPr lang="en-US" altLang="ko-KR" sz="2400" dirty="0" smtClean="0"/>
              <a:t>Parameters </a:t>
            </a:r>
            <a:r>
              <a:rPr lang="en-US" altLang="ko-KR" sz="2400" dirty="0"/>
              <a:t>included waiting time, operative time, blood loss, surgical intervention for hemostasis, ICU and hospital length of stay, 30-day mortality, airway issues, Primary Graft Dysfunction (PGD), Chronic Lung Allograft Dysfunction (CLAD), empyema, and pleural effusion. </a:t>
            </a:r>
            <a:endParaRPr lang="en-US" altLang="ko-KR" sz="2400" dirty="0" smtClean="0"/>
          </a:p>
          <a:p>
            <a:r>
              <a:rPr lang="en-US" altLang="ko-KR" sz="2400" dirty="0" smtClean="0"/>
              <a:t>Statistical </a:t>
            </a:r>
            <a:r>
              <a:rPr lang="en-US" altLang="ko-KR" sz="2400" dirty="0"/>
              <a:t>analysis assessed significant differences between the groups.</a:t>
            </a:r>
            <a:endParaRPr lang="en-US" altLang="ko-KR" sz="2400" dirty="0" smtClean="0"/>
          </a:p>
        </p:txBody>
      </p:sp>
      <p:sp>
        <p:nvSpPr>
          <p:cNvPr id="2" name="제목 1">
            <a:extLst>
              <a:ext uri="{FF2B5EF4-FFF2-40B4-BE49-F238E27FC236}">
                <a16:creationId xmlns="" xmlns:a16="http://schemas.microsoft.com/office/drawing/2014/main" id="{062D28CA-46E9-C433-9CCE-0F50A09F8664}"/>
              </a:ext>
            </a:extLst>
          </p:cNvPr>
          <p:cNvSpPr txBox="1">
            <a:spLocks/>
          </p:cNvSpPr>
          <p:nvPr/>
        </p:nvSpPr>
        <p:spPr>
          <a:xfrm>
            <a:off x="155575" y="-133755"/>
            <a:ext cx="3240360" cy="908428"/>
          </a:xfrm>
          <a:prstGeom prst="rect">
            <a:avLst/>
          </a:prstGeom>
        </p:spPr>
        <p:txBody>
          <a:bodyPr vert="horz" lIns="91440" tIns="45720" rIns="91440" bIns="45720" rtlCol="0" anchor="ctr">
            <a:normAutofit/>
          </a:bodyPr>
          <a:lstStyle>
            <a:lvl1pPr algn="ctr" defTabSz="914400" rtl="0" eaLnBrk="1" latinLnBrk="1" hangingPunct="1">
              <a:spcBef>
                <a:spcPct val="0"/>
              </a:spcBef>
              <a:buNone/>
              <a:defRPr sz="4400" kern="1200">
                <a:solidFill>
                  <a:schemeClr val="tx1"/>
                </a:solidFill>
                <a:latin typeface="+mj-lt"/>
                <a:ea typeface="+mj-ea"/>
                <a:cs typeface="+mj-cs"/>
              </a:defRPr>
            </a:lvl1pPr>
          </a:lstStyle>
          <a:p>
            <a:pPr algn="l"/>
            <a:r>
              <a:rPr lang="en-US" altLang="ko-KR" sz="3600" b="1" dirty="0">
                <a:solidFill>
                  <a:schemeClr val="bg1"/>
                </a:solidFill>
                <a:effectLst>
                  <a:outerShdw blurRad="38100" dist="38100" dir="2700000" algn="tl">
                    <a:srgbClr val="000000">
                      <a:alpha val="43137"/>
                    </a:srgbClr>
                  </a:outerShdw>
                </a:effectLst>
                <a:latin typeface="+mj-ea"/>
              </a:rPr>
              <a:t>Methods</a:t>
            </a:r>
            <a:endParaRPr lang="ko-KR" altLang="en-US" sz="3600" b="1" dirty="0">
              <a:solidFill>
                <a:schemeClr val="bg1"/>
              </a:solidFill>
              <a:effectLst>
                <a:outerShdw blurRad="38100" dist="38100" dir="2700000" algn="tl">
                  <a:srgbClr val="000000">
                    <a:alpha val="43137"/>
                  </a:srgbClr>
                </a:outerShdw>
              </a:effectLst>
              <a:latin typeface="+mj-ea"/>
            </a:endParaRPr>
          </a:p>
        </p:txBody>
      </p:sp>
    </p:spTree>
    <p:extLst>
      <p:ext uri="{BB962C8B-B14F-4D97-AF65-F5344CB8AC3E}">
        <p14:creationId xmlns:p14="http://schemas.microsoft.com/office/powerpoint/2010/main" val="3841656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 xmlns:a16="http://schemas.microsoft.com/office/drawing/2014/main" id="{1B94F999-5826-C8EF-F6A2-6FE80822405D}"/>
              </a:ext>
            </a:extLst>
          </p:cNvPr>
          <p:cNvSpPr txBox="1">
            <a:spLocks/>
          </p:cNvSpPr>
          <p:nvPr/>
        </p:nvSpPr>
        <p:spPr>
          <a:xfrm>
            <a:off x="155575" y="-125128"/>
            <a:ext cx="3240360" cy="908428"/>
          </a:xfrm>
          <a:prstGeom prst="rect">
            <a:avLst/>
          </a:prstGeom>
        </p:spPr>
        <p:txBody>
          <a:bodyPr vert="horz" lIns="91440" tIns="45720" rIns="91440" bIns="45720" rtlCol="0" anchor="ctr">
            <a:normAutofit/>
          </a:bodyPr>
          <a:lstStyle>
            <a:lvl1pPr algn="ctr" defTabSz="914400" rtl="0" eaLnBrk="1" latinLnBrk="1" hangingPunct="1">
              <a:spcBef>
                <a:spcPct val="0"/>
              </a:spcBef>
              <a:buNone/>
              <a:defRPr sz="4400" kern="1200">
                <a:solidFill>
                  <a:schemeClr val="tx1"/>
                </a:solidFill>
                <a:latin typeface="+mj-lt"/>
                <a:ea typeface="+mj-ea"/>
                <a:cs typeface="+mj-cs"/>
              </a:defRPr>
            </a:lvl1pPr>
          </a:lstStyle>
          <a:p>
            <a:pPr algn="l"/>
            <a:r>
              <a:rPr lang="en-US" altLang="ko-KR" sz="3600" b="1" dirty="0">
                <a:solidFill>
                  <a:schemeClr val="bg1"/>
                </a:solidFill>
                <a:effectLst>
                  <a:outerShdw blurRad="38100" dist="38100" dir="2700000" algn="tl">
                    <a:srgbClr val="000000">
                      <a:alpha val="43137"/>
                    </a:srgbClr>
                  </a:outerShdw>
                </a:effectLst>
                <a:latin typeface="+mj-ea"/>
              </a:rPr>
              <a:t>Results</a:t>
            </a:r>
            <a:endParaRPr lang="ko-KR" altLang="en-US" sz="3600" b="1" dirty="0">
              <a:solidFill>
                <a:schemeClr val="bg1"/>
              </a:solidFill>
              <a:effectLst>
                <a:outerShdw blurRad="38100" dist="38100" dir="2700000" algn="tl">
                  <a:srgbClr val="000000">
                    <a:alpha val="43137"/>
                  </a:srgbClr>
                </a:outerShdw>
              </a:effectLst>
              <a:latin typeface="+mj-ea"/>
            </a:endParaRPr>
          </a:p>
        </p:txBody>
      </p:sp>
      <p:graphicFrame>
        <p:nvGraphicFramePr>
          <p:cNvPr id="4" name="표 3"/>
          <p:cNvGraphicFramePr>
            <a:graphicFrameLocks noGrp="1"/>
          </p:cNvGraphicFramePr>
          <p:nvPr>
            <p:extLst>
              <p:ext uri="{D42A27DB-BD31-4B8C-83A1-F6EECF244321}">
                <p14:modId xmlns:p14="http://schemas.microsoft.com/office/powerpoint/2010/main" val="4287684897"/>
              </p:ext>
            </p:extLst>
          </p:nvPr>
        </p:nvGraphicFramePr>
        <p:xfrm>
          <a:off x="213826" y="987914"/>
          <a:ext cx="5529749" cy="5220496"/>
        </p:xfrm>
        <a:graphic>
          <a:graphicData uri="http://schemas.openxmlformats.org/drawingml/2006/table">
            <a:tbl>
              <a:tblPr>
                <a:tableStyleId>{616DA210-FB5B-4158-B5E0-FEB733F419BA}</a:tableStyleId>
              </a:tblPr>
              <a:tblGrid>
                <a:gridCol w="2295419"/>
                <a:gridCol w="1484366"/>
                <a:gridCol w="1749964"/>
              </a:tblGrid>
              <a:tr h="72935">
                <a:tc gridSpan="3">
                  <a:txBody>
                    <a:bodyPr/>
                    <a:lstStyle/>
                    <a:p>
                      <a:pPr algn="l" fontAlgn="ctr"/>
                      <a:r>
                        <a:rPr lang="en-US" sz="2000" b="1"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Table</a:t>
                      </a:r>
                      <a:r>
                        <a:rPr lang="en-US" sz="2000" b="1" i="0" u="none" strike="noStrike" baseline="0"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 1. Patient characteristics</a:t>
                      </a:r>
                      <a:endParaRPr lang="en-US" sz="2000" b="1"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hMerge="1">
                  <a:txBody>
                    <a:bodyPr/>
                    <a:lstStyle/>
                    <a:p>
                      <a:pPr algn="ctr" fontAlgn="ctr"/>
                      <a:endParaRPr lang="en-US" sz="2000" b="1" i="0" u="none" strike="noStrike" dirty="0">
                        <a:solidFill>
                          <a:srgbClr val="000000"/>
                        </a:solidFill>
                        <a:effectLst/>
                        <a:latin typeface="맑은 고딕" panose="020B0503020000020004" pitchFamily="50" charset="-127"/>
                        <a:ea typeface="맑은 고딕" panose="020B0503020000020004" pitchFamily="50" charset="-127"/>
                      </a:endParaRPr>
                    </a:p>
                  </a:txBody>
                  <a:tcPr marL="2288" marR="2288" marT="2288" marB="0" anchor="ctr"/>
                </a:tc>
                <a:tc hMerge="1">
                  <a:txBody>
                    <a:bodyPr/>
                    <a:lstStyle/>
                    <a:p>
                      <a:pPr latinLnBrk="1"/>
                      <a:endParaRPr lang="ko-KR" altLang="en-US"/>
                    </a:p>
                  </a:txBody>
                  <a:tcPr/>
                </a:tc>
              </a:tr>
              <a:tr h="72935">
                <a:tc>
                  <a:txBody>
                    <a:bodyPr/>
                    <a:lstStyle/>
                    <a:p>
                      <a:pPr algn="l" fontAlgn="ctr"/>
                      <a:endParaRPr lang="ko-KR" alt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sz="2000" b="1" u="none" strike="noStrike" dirty="0" smtClean="0">
                          <a:effectLst/>
                          <a:latin typeface="Calibri" panose="020F0502020204030204" pitchFamily="34" charset="0"/>
                          <a:cs typeface="Calibri" panose="020F0502020204030204" pitchFamily="34" charset="0"/>
                        </a:rPr>
                        <a:t>DLVR </a:t>
                      </a:r>
                      <a:r>
                        <a:rPr lang="en-US" sz="2000" b="1" u="none" strike="noStrike" dirty="0" smtClean="0">
                          <a:effectLst/>
                          <a:latin typeface="Calibri" panose="020F0502020204030204" pitchFamily="34" charset="0"/>
                          <a:cs typeface="Calibri" panose="020F0502020204030204" pitchFamily="34" charset="0"/>
                        </a:rPr>
                        <a:t>(N=16)</a:t>
                      </a:r>
                      <a:endParaRPr lang="en-US" sz="2000" b="1"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sz="2000" b="1" u="none" strike="noStrike" dirty="0" smtClean="0">
                          <a:effectLst/>
                          <a:latin typeface="Calibri" panose="020F0502020204030204" pitchFamily="34" charset="0"/>
                          <a:cs typeface="Calibri" panose="020F0502020204030204" pitchFamily="34" charset="0"/>
                        </a:rPr>
                        <a:t>No</a:t>
                      </a:r>
                      <a:r>
                        <a:rPr lang="en-US" sz="2000" b="1" u="none" strike="noStrike" baseline="0" dirty="0" smtClean="0">
                          <a:effectLst/>
                          <a:latin typeface="Calibri" panose="020F0502020204030204" pitchFamily="34" charset="0"/>
                          <a:cs typeface="Calibri" panose="020F0502020204030204" pitchFamily="34" charset="0"/>
                        </a:rPr>
                        <a:t> </a:t>
                      </a:r>
                      <a:r>
                        <a:rPr lang="en-US" sz="2000" b="1" u="none" strike="noStrike" baseline="0" dirty="0" smtClean="0">
                          <a:effectLst/>
                          <a:latin typeface="Calibri" panose="020F0502020204030204" pitchFamily="34" charset="0"/>
                          <a:cs typeface="Calibri" panose="020F0502020204030204" pitchFamily="34" charset="0"/>
                        </a:rPr>
                        <a:t>DLVR</a:t>
                      </a:r>
                      <a:r>
                        <a:rPr lang="en-US" sz="2000" b="1" u="none" strike="noStrike" dirty="0" smtClean="0">
                          <a:effectLst/>
                          <a:latin typeface="Calibri" panose="020F0502020204030204" pitchFamily="34" charset="0"/>
                          <a:cs typeface="Calibri" panose="020F0502020204030204" pitchFamily="34" charset="0"/>
                        </a:rPr>
                        <a:t> </a:t>
                      </a:r>
                      <a:r>
                        <a:rPr lang="en-US" sz="2000" b="1" u="none" strike="noStrike" dirty="0" smtClean="0">
                          <a:effectLst/>
                          <a:latin typeface="Calibri" panose="020F0502020204030204" pitchFamily="34" charset="0"/>
                          <a:cs typeface="Calibri" panose="020F0502020204030204" pitchFamily="34" charset="0"/>
                        </a:rPr>
                        <a:t>(N=31) </a:t>
                      </a:r>
                      <a:endParaRPr lang="en-US" sz="2000" b="1"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r>
              <a:tr h="76250">
                <a:tc>
                  <a:txBody>
                    <a:bodyPr/>
                    <a:lstStyle/>
                    <a:p>
                      <a:pPr marL="0" marR="0" lvl="0" indent="0" algn="l" defTabSz="914400" rtl="0" eaLnBrk="1" fontAlgn="ctr" latinLnBrk="1" hangingPunct="1">
                        <a:lnSpc>
                          <a:spcPct val="100000"/>
                        </a:lnSpc>
                        <a:spcBef>
                          <a:spcPts val="0"/>
                        </a:spcBef>
                        <a:spcAft>
                          <a:spcPts val="0"/>
                        </a:spcAft>
                        <a:buClrTx/>
                        <a:buSzTx/>
                        <a:buFontTx/>
                        <a:buNone/>
                        <a:tabLst/>
                        <a:defRPr/>
                      </a:pPr>
                      <a:r>
                        <a:rPr lang="en-US" altLang="ko-KR" sz="2000" b="1" i="0" u="none" strike="noStrike" dirty="0" smtClean="0">
                          <a:solidFill>
                            <a:srgbClr val="000000"/>
                          </a:solidFill>
                          <a:effectLst/>
                          <a:latin typeface="Calibri" panose="020F0502020204030204" pitchFamily="34" charset="0"/>
                          <a:ea typeface="+mn-ea"/>
                          <a:cs typeface="Calibri" panose="020F0502020204030204" pitchFamily="34" charset="0"/>
                        </a:rPr>
                        <a:t> Sex (male)</a:t>
                      </a:r>
                    </a:p>
                  </a:txBody>
                  <a:tcPr marL="2288" marR="2288" marT="2288" marB="0" anchor="ctr"/>
                </a:tc>
                <a:tc>
                  <a:txBody>
                    <a:bodyPr/>
                    <a:lstStyle/>
                    <a:p>
                      <a:pPr marL="0" marR="0" lvl="0" indent="0" algn="ctr" defTabSz="914400" rtl="0" eaLnBrk="1" fontAlgn="ctr" latinLnBrk="1" hangingPunct="1">
                        <a:lnSpc>
                          <a:spcPct val="100000"/>
                        </a:lnSpc>
                        <a:spcBef>
                          <a:spcPts val="0"/>
                        </a:spcBef>
                        <a:spcAft>
                          <a:spcPts val="0"/>
                        </a:spcAft>
                        <a:buClrTx/>
                        <a:buSzTx/>
                        <a:buFontTx/>
                        <a:buNone/>
                        <a:tabLst/>
                        <a:defRPr/>
                      </a:pPr>
                      <a:r>
                        <a:rPr lang="en-US" altLang="ko-KR" sz="2000" u="none" strike="noStrike" dirty="0" smtClean="0">
                          <a:effectLst/>
                          <a:latin typeface="Calibri" panose="020F0502020204030204" pitchFamily="34" charset="0"/>
                          <a:cs typeface="Calibri" panose="020F0502020204030204" pitchFamily="34" charset="0"/>
                        </a:rPr>
                        <a:t>2 (</a:t>
                      </a:r>
                      <a:r>
                        <a:rPr lang="en-US" altLang="ko-KR" sz="2000" u="none" strike="noStrike" dirty="0" smtClean="0">
                          <a:effectLst/>
                          <a:latin typeface="Calibri" panose="020F0502020204030204" pitchFamily="34" charset="0"/>
                          <a:cs typeface="Calibri" panose="020F0502020204030204" pitchFamily="34" charset="0"/>
                        </a:rPr>
                        <a:t>12.5%)</a:t>
                      </a:r>
                      <a:endParaRPr lang="en-US" altLang="ko-KR" sz="2000" b="0" i="0" u="none" strike="noStrike" dirty="0" smtClean="0">
                        <a:solidFill>
                          <a:srgbClr val="000000"/>
                        </a:solidFill>
                        <a:effectLst/>
                        <a:latin typeface="Calibri" panose="020F0502020204030204" pitchFamily="34" charset="0"/>
                        <a:ea typeface="+mn-ea"/>
                        <a:cs typeface="Calibri" panose="020F0502020204030204" pitchFamily="34" charset="0"/>
                      </a:endParaRPr>
                    </a:p>
                  </a:txBody>
                  <a:tcPr marL="2288" marR="2288" marT="2288" marB="0" anchor="ctr"/>
                </a:tc>
                <a:tc>
                  <a:txBody>
                    <a:bodyPr/>
                    <a:lstStyle/>
                    <a:p>
                      <a:pPr marL="0" marR="0" lvl="0" indent="0" algn="ctr" defTabSz="914400" rtl="0" eaLnBrk="1" fontAlgn="ctr" latinLnBrk="1" hangingPunct="1">
                        <a:lnSpc>
                          <a:spcPct val="100000"/>
                        </a:lnSpc>
                        <a:spcBef>
                          <a:spcPts val="0"/>
                        </a:spcBef>
                        <a:spcAft>
                          <a:spcPts val="0"/>
                        </a:spcAft>
                        <a:buClrTx/>
                        <a:buSzTx/>
                        <a:buFontTx/>
                        <a:buNone/>
                        <a:tabLst/>
                        <a:defRPr/>
                      </a:pPr>
                      <a:r>
                        <a:rPr lang="en-US" altLang="ko-KR" sz="2000" u="none" strike="noStrike" dirty="0" smtClean="0">
                          <a:effectLst/>
                          <a:latin typeface="Calibri" panose="020F0502020204030204" pitchFamily="34" charset="0"/>
                          <a:cs typeface="Calibri" panose="020F0502020204030204" pitchFamily="34" charset="0"/>
                        </a:rPr>
                        <a:t>6 (</a:t>
                      </a:r>
                      <a:r>
                        <a:rPr lang="en-US" altLang="ko-KR" sz="2000" u="none" strike="noStrike" dirty="0" smtClean="0">
                          <a:effectLst/>
                          <a:latin typeface="Calibri" panose="020F0502020204030204" pitchFamily="34" charset="0"/>
                          <a:cs typeface="Calibri" panose="020F0502020204030204" pitchFamily="34" charset="0"/>
                        </a:rPr>
                        <a:t>19.35%)</a:t>
                      </a:r>
                      <a:endParaRPr lang="en-US" altLang="ko-KR" sz="2000" b="0" i="0" u="none" strike="noStrike" dirty="0" smtClean="0">
                        <a:solidFill>
                          <a:srgbClr val="000000"/>
                        </a:solidFill>
                        <a:effectLst/>
                        <a:latin typeface="Calibri" panose="020F0502020204030204" pitchFamily="34" charset="0"/>
                        <a:ea typeface="+mn-ea"/>
                        <a:cs typeface="Calibri" panose="020F0502020204030204" pitchFamily="34" charset="0"/>
                      </a:endParaRPr>
                    </a:p>
                  </a:txBody>
                  <a:tcPr marL="2288" marR="2288" marT="2288" marB="0" anchor="ctr"/>
                </a:tc>
              </a:tr>
              <a:tr h="72935">
                <a:tc>
                  <a:txBody>
                    <a:bodyPr/>
                    <a:lstStyle/>
                    <a:p>
                      <a:pPr marL="0" marR="0" lvl="0" indent="0" algn="l" defTabSz="914400" rtl="0" eaLnBrk="1" fontAlgn="ctr" latinLnBrk="1" hangingPunct="1">
                        <a:lnSpc>
                          <a:spcPct val="100000"/>
                        </a:lnSpc>
                        <a:spcBef>
                          <a:spcPts val="0"/>
                        </a:spcBef>
                        <a:spcAft>
                          <a:spcPts val="0"/>
                        </a:spcAft>
                        <a:buClrTx/>
                        <a:buSzTx/>
                        <a:buFontTx/>
                        <a:buNone/>
                        <a:tabLst/>
                        <a:defRPr/>
                      </a:pPr>
                      <a:r>
                        <a:rPr lang="en-US" altLang="ko-KR" sz="2000" b="1" u="none" strike="noStrike" dirty="0" smtClean="0">
                          <a:effectLst/>
                          <a:latin typeface="Calibri" panose="020F0502020204030204" pitchFamily="34" charset="0"/>
                          <a:cs typeface="Calibri" panose="020F0502020204030204" pitchFamily="34" charset="0"/>
                        </a:rPr>
                        <a:t> Age (</a:t>
                      </a:r>
                      <a:r>
                        <a:rPr lang="en-US" altLang="ko-KR" sz="2000" b="1" u="none" strike="noStrike" dirty="0" err="1" smtClean="0">
                          <a:effectLst/>
                          <a:latin typeface="Calibri" panose="020F0502020204030204" pitchFamily="34" charset="0"/>
                          <a:cs typeface="Calibri" panose="020F0502020204030204" pitchFamily="34" charset="0"/>
                        </a:rPr>
                        <a:t>mean±SD</a:t>
                      </a:r>
                      <a:r>
                        <a:rPr lang="en-US" altLang="ko-KR" sz="2000" b="1" u="none" strike="noStrike" dirty="0" smtClean="0">
                          <a:effectLst/>
                          <a:latin typeface="Calibri" panose="020F0502020204030204" pitchFamily="34" charset="0"/>
                          <a:cs typeface="Calibri" panose="020F0502020204030204" pitchFamily="34" charset="0"/>
                        </a:rPr>
                        <a:t>)</a:t>
                      </a:r>
                      <a:endParaRPr lang="en-US" altLang="ko-KR" sz="2000" b="1" i="0" u="none" strike="noStrike" dirty="0" smtClean="0">
                        <a:solidFill>
                          <a:srgbClr val="000000"/>
                        </a:solidFill>
                        <a:effectLst/>
                        <a:latin typeface="Calibri" panose="020F0502020204030204" pitchFamily="34" charset="0"/>
                        <a:ea typeface="+mn-ea"/>
                        <a:cs typeface="Calibri" panose="020F0502020204030204" pitchFamily="34" charset="0"/>
                      </a:endParaRPr>
                    </a:p>
                  </a:txBody>
                  <a:tcPr marL="2288" marR="2288" marT="2288" marB="0" anchor="ctr"/>
                </a:tc>
                <a:tc>
                  <a:txBody>
                    <a:bodyPr/>
                    <a:lstStyle/>
                    <a:p>
                      <a:pPr marL="0" marR="0" lvl="0" indent="0" algn="ctr" defTabSz="914400" rtl="0" eaLnBrk="1" fontAlgn="ctr" latinLnBrk="1" hangingPunct="1">
                        <a:lnSpc>
                          <a:spcPct val="100000"/>
                        </a:lnSpc>
                        <a:spcBef>
                          <a:spcPts val="0"/>
                        </a:spcBef>
                        <a:spcAft>
                          <a:spcPts val="0"/>
                        </a:spcAft>
                        <a:buClrTx/>
                        <a:buSzTx/>
                        <a:buFontTx/>
                        <a:buNone/>
                        <a:tabLst/>
                        <a:defRPr/>
                      </a:pPr>
                      <a:r>
                        <a:rPr lang="en-US" altLang="ko-KR" sz="2000" u="none" strike="noStrike" dirty="0" smtClean="0">
                          <a:effectLst/>
                          <a:latin typeface="Calibri" panose="020F0502020204030204" pitchFamily="34" charset="0"/>
                          <a:cs typeface="Calibri" panose="020F0502020204030204" pitchFamily="34" charset="0"/>
                        </a:rPr>
                        <a:t>46±19.22</a:t>
                      </a:r>
                      <a:endParaRPr lang="en-US" altLang="ko-KR" sz="2000" b="0" i="0" u="none" strike="noStrike" dirty="0" smtClean="0">
                        <a:solidFill>
                          <a:srgbClr val="000000"/>
                        </a:solidFill>
                        <a:effectLst/>
                        <a:latin typeface="Calibri" panose="020F0502020204030204" pitchFamily="34" charset="0"/>
                        <a:ea typeface="+mn-ea"/>
                        <a:cs typeface="Calibri" panose="020F0502020204030204" pitchFamily="34" charset="0"/>
                      </a:endParaRPr>
                    </a:p>
                  </a:txBody>
                  <a:tcPr marL="2288" marR="2288" marT="2288" marB="0" anchor="ctr"/>
                </a:tc>
                <a:tc>
                  <a:txBody>
                    <a:bodyPr/>
                    <a:lstStyle/>
                    <a:p>
                      <a:pPr marL="0" marR="0" lvl="0" indent="0" algn="ctr" defTabSz="914400" rtl="0" eaLnBrk="1" fontAlgn="ctr" latinLnBrk="1" hangingPunct="1">
                        <a:lnSpc>
                          <a:spcPct val="100000"/>
                        </a:lnSpc>
                        <a:spcBef>
                          <a:spcPts val="0"/>
                        </a:spcBef>
                        <a:spcAft>
                          <a:spcPts val="0"/>
                        </a:spcAft>
                        <a:buClrTx/>
                        <a:buSzTx/>
                        <a:buFontTx/>
                        <a:buNone/>
                        <a:tabLst/>
                        <a:defRPr/>
                      </a:pPr>
                      <a:r>
                        <a:rPr lang="en-US" altLang="ko-KR" sz="2000" u="none" strike="noStrike" dirty="0" smtClean="0">
                          <a:effectLst/>
                          <a:latin typeface="Calibri" panose="020F0502020204030204" pitchFamily="34" charset="0"/>
                          <a:cs typeface="Calibri" panose="020F0502020204030204" pitchFamily="34" charset="0"/>
                        </a:rPr>
                        <a:t>51.74±18.21</a:t>
                      </a:r>
                      <a:endParaRPr lang="en-US" altLang="ko-KR" sz="2000" b="0" i="0" u="none" strike="noStrike" dirty="0" smtClean="0">
                        <a:solidFill>
                          <a:srgbClr val="000000"/>
                        </a:solidFill>
                        <a:effectLst/>
                        <a:latin typeface="Calibri" panose="020F0502020204030204" pitchFamily="34" charset="0"/>
                        <a:ea typeface="+mn-ea"/>
                        <a:cs typeface="Calibri" panose="020F0502020204030204" pitchFamily="34" charset="0"/>
                      </a:endParaRPr>
                    </a:p>
                  </a:txBody>
                  <a:tcPr marL="2288" marR="2288" marT="2288" marB="0" anchor="ctr"/>
                </a:tc>
              </a:tr>
              <a:tr h="72935">
                <a:tc>
                  <a:txBody>
                    <a:bodyPr/>
                    <a:lstStyle/>
                    <a:p>
                      <a:pPr algn="l" fontAlgn="ctr"/>
                      <a:r>
                        <a:rPr lang="en-US" sz="2000" b="1" u="none" strike="noStrike" dirty="0" smtClean="0">
                          <a:effectLst/>
                          <a:latin typeface="Calibri" panose="020F0502020204030204" pitchFamily="34" charset="0"/>
                          <a:cs typeface="Calibri" panose="020F0502020204030204" pitchFamily="34" charset="0"/>
                        </a:rPr>
                        <a:t> Height (cm)</a:t>
                      </a:r>
                      <a:endParaRPr lang="en-US" sz="2000" b="1"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u="none" strike="noStrike" dirty="0" smtClean="0">
                          <a:effectLst/>
                          <a:latin typeface="Calibri" panose="020F0502020204030204" pitchFamily="34" charset="0"/>
                          <a:cs typeface="Calibri" panose="020F0502020204030204" pitchFamily="34" charset="0"/>
                        </a:rPr>
                        <a:t>151.22±11.74</a:t>
                      </a:r>
                      <a:endParaRPr lang="en-US" altLang="ko-KR"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u="none" strike="noStrike" dirty="0" smtClean="0">
                          <a:effectLst/>
                          <a:latin typeface="Calibri" panose="020F0502020204030204" pitchFamily="34" charset="0"/>
                          <a:cs typeface="Calibri" panose="020F0502020204030204" pitchFamily="34" charset="0"/>
                        </a:rPr>
                        <a:t>155.27±9.10</a:t>
                      </a:r>
                      <a:endParaRPr lang="en-US" altLang="ko-KR"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r>
              <a:tr h="72935">
                <a:tc>
                  <a:txBody>
                    <a:bodyPr/>
                    <a:lstStyle/>
                    <a:p>
                      <a:pPr algn="l" fontAlgn="ctr"/>
                      <a:r>
                        <a:rPr lang="en-US" sz="2000" b="1" u="none" strike="noStrike" dirty="0" smtClean="0">
                          <a:effectLst/>
                          <a:latin typeface="Calibri" panose="020F0502020204030204" pitchFamily="34" charset="0"/>
                          <a:cs typeface="Calibri" panose="020F0502020204030204" pitchFamily="34" charset="0"/>
                        </a:rPr>
                        <a:t> Weight (kg)</a:t>
                      </a:r>
                      <a:endParaRPr lang="en-US" sz="2000" b="1"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u="none" strike="noStrike" dirty="0" smtClean="0">
                          <a:effectLst/>
                          <a:latin typeface="Calibri" panose="020F0502020204030204" pitchFamily="34" charset="0"/>
                          <a:cs typeface="Calibri" panose="020F0502020204030204" pitchFamily="34" charset="0"/>
                        </a:rPr>
                        <a:t>43.40±11.58</a:t>
                      </a:r>
                      <a:endParaRPr lang="en-US" altLang="ko-KR"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u="none" strike="noStrike" dirty="0" smtClean="0">
                          <a:effectLst/>
                          <a:latin typeface="Calibri" panose="020F0502020204030204" pitchFamily="34" charset="0"/>
                          <a:cs typeface="Calibri" panose="020F0502020204030204" pitchFamily="34" charset="0"/>
                        </a:rPr>
                        <a:t>49.91±9.52</a:t>
                      </a:r>
                      <a:endParaRPr lang="en-US" altLang="ko-KR"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r>
              <a:tr h="72935">
                <a:tc>
                  <a:txBody>
                    <a:bodyPr/>
                    <a:lstStyle/>
                    <a:p>
                      <a:pPr algn="l" fontAlgn="ctr"/>
                      <a:r>
                        <a:rPr lang="en-US" sz="2000" b="1" u="none" strike="noStrike" dirty="0" smtClean="0">
                          <a:effectLst/>
                          <a:latin typeface="Calibri" panose="020F0502020204030204" pitchFamily="34" charset="0"/>
                          <a:cs typeface="Calibri" panose="020F0502020204030204" pitchFamily="34" charset="0"/>
                        </a:rPr>
                        <a:t> BMI </a:t>
                      </a:r>
                      <a:r>
                        <a:rPr lang="en-US" sz="2000" b="1" u="none" strike="noStrike" dirty="0">
                          <a:effectLst/>
                          <a:latin typeface="Calibri" panose="020F0502020204030204" pitchFamily="34" charset="0"/>
                          <a:cs typeface="Calibri" panose="020F0502020204030204" pitchFamily="34" charset="0"/>
                        </a:rPr>
                        <a:t>(</a:t>
                      </a:r>
                      <a:r>
                        <a:rPr lang="en-US" sz="2000" b="1" u="none" strike="noStrike" dirty="0" err="1" smtClean="0">
                          <a:effectLst/>
                          <a:latin typeface="Calibri" panose="020F0502020204030204" pitchFamily="34" charset="0"/>
                          <a:cs typeface="Calibri" panose="020F0502020204030204" pitchFamily="34" charset="0"/>
                        </a:rPr>
                        <a:t>mean</a:t>
                      </a:r>
                      <a:r>
                        <a:rPr lang="en-US" altLang="ko-KR" sz="2000" b="1" u="none" strike="noStrike" dirty="0" err="1" smtClean="0">
                          <a:effectLst/>
                          <a:latin typeface="Calibri" panose="020F0502020204030204" pitchFamily="34" charset="0"/>
                          <a:cs typeface="Calibri" panose="020F0502020204030204" pitchFamily="34" charset="0"/>
                        </a:rPr>
                        <a:t>±SD</a:t>
                      </a:r>
                      <a:r>
                        <a:rPr lang="en-US" sz="2000" b="1" u="none" strike="noStrike" dirty="0" smtClean="0">
                          <a:effectLst/>
                          <a:latin typeface="Calibri" panose="020F0502020204030204" pitchFamily="34" charset="0"/>
                          <a:cs typeface="Calibri" panose="020F0502020204030204" pitchFamily="34" charset="0"/>
                        </a:rPr>
                        <a:t>)</a:t>
                      </a:r>
                      <a:endParaRPr lang="en-US" sz="2000" b="1"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u="none" strike="noStrike" dirty="0" smtClean="0">
                          <a:effectLst/>
                          <a:latin typeface="Calibri" panose="020F0502020204030204" pitchFamily="34" charset="0"/>
                          <a:cs typeface="Calibri" panose="020F0502020204030204" pitchFamily="34" charset="0"/>
                        </a:rPr>
                        <a:t>18.71±4.23</a:t>
                      </a:r>
                      <a:endParaRPr lang="en-US" altLang="ko-KR"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u="none" strike="noStrike" dirty="0" smtClean="0">
                          <a:effectLst/>
                          <a:latin typeface="Calibri" panose="020F0502020204030204" pitchFamily="34" charset="0"/>
                          <a:cs typeface="Calibri" panose="020F0502020204030204" pitchFamily="34" charset="0"/>
                        </a:rPr>
                        <a:t>20.58±3.34</a:t>
                      </a:r>
                      <a:endParaRPr lang="en-US" altLang="ko-KR"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r>
              <a:tr h="72935">
                <a:tc>
                  <a:txBody>
                    <a:bodyPr/>
                    <a:lstStyle/>
                    <a:p>
                      <a:pPr algn="l" fontAlgn="ctr"/>
                      <a:r>
                        <a:rPr lang="en-US" altLang="ko-KR" sz="2000" b="1" u="none" strike="noStrike" dirty="0" smtClean="0">
                          <a:effectLst/>
                          <a:latin typeface="Calibri" panose="020F0502020204030204" pitchFamily="34" charset="0"/>
                          <a:cs typeface="Calibri" panose="020F0502020204030204" pitchFamily="34" charset="0"/>
                        </a:rPr>
                        <a:t> D-R</a:t>
                      </a:r>
                      <a:r>
                        <a:rPr lang="en-US" altLang="ko-KR" sz="2000" b="1" u="none" strike="noStrike" baseline="0" dirty="0" smtClean="0">
                          <a:effectLst/>
                          <a:latin typeface="Calibri" panose="020F0502020204030204" pitchFamily="34" charset="0"/>
                          <a:cs typeface="Calibri" panose="020F0502020204030204" pitchFamily="34" charset="0"/>
                        </a:rPr>
                        <a:t> </a:t>
                      </a:r>
                      <a:r>
                        <a:rPr lang="en-US" altLang="ko-KR" sz="2000" b="1" u="none" strike="noStrike" baseline="0" dirty="0" err="1" smtClean="0">
                          <a:effectLst/>
                          <a:latin typeface="Calibri" panose="020F0502020204030204" pitchFamily="34" charset="0"/>
                          <a:cs typeface="Calibri" panose="020F0502020204030204" pitchFamily="34" charset="0"/>
                        </a:rPr>
                        <a:t>pTLC</a:t>
                      </a:r>
                      <a:r>
                        <a:rPr lang="en-US" altLang="ko-KR" sz="2000" b="1" u="none" strike="noStrike" baseline="0" dirty="0" smtClean="0">
                          <a:effectLst/>
                          <a:latin typeface="Calibri" panose="020F0502020204030204" pitchFamily="34" charset="0"/>
                          <a:cs typeface="Calibri" panose="020F0502020204030204" pitchFamily="34" charset="0"/>
                        </a:rPr>
                        <a:t> ratio</a:t>
                      </a:r>
                      <a:endParaRPr lang="en-US" altLang="ko-KR" sz="2000" b="1" i="0" u="none" strike="noStrike" dirty="0">
                        <a:solidFill>
                          <a:srgbClr val="000000"/>
                        </a:solidFill>
                        <a:effectLst/>
                        <a:latin typeface="Calibri" panose="020F0502020204030204" pitchFamily="34" charset="0"/>
                        <a:ea typeface="+mn-ea"/>
                        <a:cs typeface="Calibri" panose="020F0502020204030204" pitchFamily="34" charset="0"/>
                      </a:endParaRPr>
                    </a:p>
                  </a:txBody>
                  <a:tcPr marL="2288" marR="2288" marT="2288" marB="0" anchor="ctr"/>
                </a:tc>
                <a:tc>
                  <a:txBody>
                    <a:bodyPr/>
                    <a:lstStyle/>
                    <a:p>
                      <a:pPr algn="ctr" fontAlgn="ctr"/>
                      <a:r>
                        <a:rPr lang="en-US" altLang="ko-KR"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1.45</a:t>
                      </a:r>
                      <a:r>
                        <a:rPr lang="en-US" altLang="ko-KR" sz="2000" u="none" strike="noStrike" dirty="0" smtClean="0">
                          <a:effectLst/>
                          <a:latin typeface="Calibri" panose="020F0502020204030204" pitchFamily="34" charset="0"/>
                          <a:cs typeface="Calibri" panose="020F0502020204030204" pitchFamily="34" charset="0"/>
                        </a:rPr>
                        <a:t>±0.21</a:t>
                      </a:r>
                      <a:endParaRPr lang="ko-KR" alt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1.35</a:t>
                      </a:r>
                      <a:r>
                        <a:rPr lang="en-US" altLang="ko-KR" sz="2000" u="none" strike="noStrike" dirty="0" smtClean="0">
                          <a:effectLst/>
                          <a:latin typeface="Calibri" panose="020F0502020204030204" pitchFamily="34" charset="0"/>
                          <a:cs typeface="Calibri" panose="020F0502020204030204" pitchFamily="34" charset="0"/>
                        </a:rPr>
                        <a:t>±0.11</a:t>
                      </a:r>
                      <a:endParaRPr lang="ko-KR" alt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r>
              <a:tr h="72935">
                <a:tc>
                  <a:txBody>
                    <a:bodyPr/>
                    <a:lstStyle/>
                    <a:p>
                      <a:pPr algn="l" fontAlgn="ctr"/>
                      <a:r>
                        <a:rPr lang="en-US" sz="2000" b="1" u="none" strike="noStrike" dirty="0" smtClean="0">
                          <a:effectLst/>
                          <a:latin typeface="Calibri" panose="020F0502020204030204" pitchFamily="34" charset="0"/>
                          <a:cs typeface="Calibri" panose="020F0502020204030204" pitchFamily="34" charset="0"/>
                        </a:rPr>
                        <a:t> ABO</a:t>
                      </a:r>
                      <a:endParaRPr lang="en-US" sz="2000" b="1"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endParaRPr lang="ko-KR" alt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endParaRPr lang="ko-KR" altLang="en-US" sz="2000" b="0" i="0" u="none" strike="noStrike">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r>
              <a:tr h="72935">
                <a:tc>
                  <a:txBody>
                    <a:bodyPr/>
                    <a:lstStyle/>
                    <a:p>
                      <a:pPr algn="l" fontAlgn="ctr"/>
                      <a:r>
                        <a:rPr lang="en-US" sz="2000" u="none" strike="noStrike" dirty="0" smtClean="0">
                          <a:effectLst/>
                          <a:latin typeface="Calibri" panose="020F0502020204030204" pitchFamily="34" charset="0"/>
                          <a:cs typeface="Calibri" panose="020F0502020204030204" pitchFamily="34" charset="0"/>
                        </a:rPr>
                        <a:t>        A+</a:t>
                      </a:r>
                      <a:endParaRPr 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u="none" strike="noStrike" dirty="0" smtClean="0">
                          <a:effectLst/>
                          <a:latin typeface="Calibri" panose="020F0502020204030204" pitchFamily="34" charset="0"/>
                          <a:cs typeface="Calibri" panose="020F0502020204030204" pitchFamily="34" charset="0"/>
                        </a:rPr>
                        <a:t>8 (50.0%)</a:t>
                      </a:r>
                      <a:endParaRPr lang="en-US" altLang="ko-KR"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u="none" strike="noStrike" dirty="0" smtClean="0">
                          <a:effectLst/>
                          <a:latin typeface="Calibri" panose="020F0502020204030204" pitchFamily="34" charset="0"/>
                          <a:cs typeface="Calibri" panose="020F0502020204030204" pitchFamily="34" charset="0"/>
                        </a:rPr>
                        <a:t>14 (45.2%)</a:t>
                      </a:r>
                      <a:endParaRPr lang="en-US" altLang="ko-KR"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r>
              <a:tr h="72935">
                <a:tc>
                  <a:txBody>
                    <a:bodyPr/>
                    <a:lstStyle/>
                    <a:p>
                      <a:pPr algn="l" fontAlgn="ctr"/>
                      <a:r>
                        <a:rPr lang="en-US" sz="2000" u="none" strike="noStrike" dirty="0" smtClean="0">
                          <a:effectLst/>
                          <a:latin typeface="Calibri" panose="020F0502020204030204" pitchFamily="34" charset="0"/>
                          <a:cs typeface="Calibri" panose="020F0502020204030204" pitchFamily="34" charset="0"/>
                        </a:rPr>
                        <a:t>        B+</a:t>
                      </a:r>
                      <a:endParaRPr 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u="none" strike="noStrike" dirty="0" smtClean="0">
                          <a:effectLst/>
                          <a:latin typeface="Calibri" panose="020F0502020204030204" pitchFamily="34" charset="0"/>
                          <a:cs typeface="Calibri" panose="020F0502020204030204" pitchFamily="34" charset="0"/>
                        </a:rPr>
                        <a:t>2 (12.5%)</a:t>
                      </a:r>
                      <a:endParaRPr lang="en-US" altLang="ko-KR"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u="none" strike="noStrike" dirty="0" smtClean="0">
                          <a:effectLst/>
                          <a:latin typeface="Calibri" panose="020F0502020204030204" pitchFamily="34" charset="0"/>
                          <a:cs typeface="Calibri" panose="020F0502020204030204" pitchFamily="34" charset="0"/>
                        </a:rPr>
                        <a:t>10 (32.3%)</a:t>
                      </a:r>
                      <a:endParaRPr lang="en-US" altLang="ko-KR"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r>
              <a:tr h="72935">
                <a:tc>
                  <a:txBody>
                    <a:bodyPr/>
                    <a:lstStyle/>
                    <a:p>
                      <a:pPr algn="l" fontAlgn="ctr"/>
                      <a:r>
                        <a:rPr lang="en-US" sz="2000" u="none" strike="noStrike" dirty="0" smtClean="0">
                          <a:effectLst/>
                          <a:latin typeface="Calibri" panose="020F0502020204030204" pitchFamily="34" charset="0"/>
                          <a:cs typeface="Calibri" panose="020F0502020204030204" pitchFamily="34" charset="0"/>
                        </a:rPr>
                        <a:t>        O+</a:t>
                      </a:r>
                      <a:endParaRPr 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u="none" strike="noStrike" dirty="0" smtClean="0">
                          <a:effectLst/>
                          <a:latin typeface="Calibri" panose="020F0502020204030204" pitchFamily="34" charset="0"/>
                          <a:cs typeface="Calibri" panose="020F0502020204030204" pitchFamily="34" charset="0"/>
                        </a:rPr>
                        <a:t>5 (31.3%)</a:t>
                      </a:r>
                      <a:endParaRPr lang="en-US" altLang="ko-KR"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u="none" strike="noStrike" dirty="0" smtClean="0">
                          <a:effectLst/>
                          <a:latin typeface="Calibri" panose="020F0502020204030204" pitchFamily="34" charset="0"/>
                          <a:cs typeface="Calibri" panose="020F0502020204030204" pitchFamily="34" charset="0"/>
                        </a:rPr>
                        <a:t>4 (12.9%)</a:t>
                      </a:r>
                      <a:endParaRPr lang="en-US" altLang="ko-KR"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r>
              <a:tr h="72935">
                <a:tc>
                  <a:txBody>
                    <a:bodyPr/>
                    <a:lstStyle/>
                    <a:p>
                      <a:pPr algn="l" fontAlgn="ctr"/>
                      <a:r>
                        <a:rPr lang="en-US" sz="2000" u="none" strike="noStrike" dirty="0" smtClean="0">
                          <a:effectLst/>
                          <a:latin typeface="Calibri" panose="020F0502020204030204" pitchFamily="34" charset="0"/>
                          <a:cs typeface="Calibri" panose="020F0502020204030204" pitchFamily="34" charset="0"/>
                        </a:rPr>
                        <a:t>        AB+</a:t>
                      </a:r>
                      <a:endParaRPr 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u="none" strike="noStrike" dirty="0" smtClean="0">
                          <a:effectLst/>
                          <a:latin typeface="Calibri" panose="020F0502020204030204" pitchFamily="34" charset="0"/>
                          <a:cs typeface="Calibri" panose="020F0502020204030204" pitchFamily="34" charset="0"/>
                        </a:rPr>
                        <a:t>1 (6.3%)</a:t>
                      </a:r>
                      <a:endParaRPr lang="en-US" altLang="ko-KR"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u="none" strike="noStrike" dirty="0" smtClean="0">
                          <a:effectLst/>
                          <a:latin typeface="Calibri" panose="020F0502020204030204" pitchFamily="34" charset="0"/>
                          <a:cs typeface="Calibri" panose="020F0502020204030204" pitchFamily="34" charset="0"/>
                        </a:rPr>
                        <a:t>3(9.7%)</a:t>
                      </a:r>
                      <a:endParaRPr lang="en-US" altLang="ko-KR"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r>
              <a:tr h="76250">
                <a:tc>
                  <a:txBody>
                    <a:bodyPr/>
                    <a:lstStyle/>
                    <a:p>
                      <a:pPr algn="l" fontAlgn="ctr"/>
                      <a:r>
                        <a:rPr lang="en-US" altLang="ko-KR" sz="2000" b="1" u="none" strike="noStrike" dirty="0" smtClean="0">
                          <a:effectLst/>
                          <a:latin typeface="Calibri" panose="020F0502020204030204" pitchFamily="34" charset="0"/>
                          <a:cs typeface="Calibri" panose="020F0502020204030204" pitchFamily="34" charset="0"/>
                        </a:rPr>
                        <a:t>Type</a:t>
                      </a:r>
                      <a:endParaRPr lang="en-US" sz="2000" b="1"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endParaRPr lang="ko-KR" alt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endParaRPr lang="ko-KR" alt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r>
              <a:tr h="76250">
                <a:tc>
                  <a:txBody>
                    <a:bodyPr/>
                    <a:lstStyle/>
                    <a:p>
                      <a:pPr algn="l" fontAlgn="ctr"/>
                      <a:r>
                        <a:rPr lang="en-US" sz="2000" u="none" strike="noStrike" dirty="0" smtClean="0">
                          <a:effectLst/>
                          <a:latin typeface="Calibri" panose="020F0502020204030204" pitchFamily="34" charset="0"/>
                          <a:cs typeface="Calibri" panose="020F0502020204030204" pitchFamily="34" charset="0"/>
                        </a:rPr>
                        <a:t>      Single</a:t>
                      </a:r>
                      <a:r>
                        <a:rPr lang="en-US" sz="2000" u="none" strike="noStrike" baseline="0" dirty="0" smtClean="0">
                          <a:effectLst/>
                          <a:latin typeface="Calibri" panose="020F0502020204030204" pitchFamily="34" charset="0"/>
                          <a:cs typeface="Calibri" panose="020F0502020204030204" pitchFamily="34" charset="0"/>
                        </a:rPr>
                        <a:t> lung</a:t>
                      </a:r>
                      <a:endParaRPr 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2 (12.5%)</a:t>
                      </a:r>
                      <a:endParaRPr lang="ko-KR" alt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0 (0%)</a:t>
                      </a:r>
                      <a:endParaRPr lang="ko-KR" alt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r>
              <a:tr h="76250">
                <a:tc>
                  <a:txBody>
                    <a:bodyPr/>
                    <a:lstStyle/>
                    <a:p>
                      <a:pPr algn="l" fontAlgn="ctr"/>
                      <a:r>
                        <a:rPr lang="en-US" sz="2000" u="none" strike="noStrike" dirty="0" smtClean="0">
                          <a:effectLst/>
                          <a:latin typeface="Calibri" panose="020F0502020204030204" pitchFamily="34" charset="0"/>
                          <a:cs typeface="Calibri" panose="020F0502020204030204" pitchFamily="34" charset="0"/>
                        </a:rPr>
                        <a:t>      Double</a:t>
                      </a:r>
                      <a:r>
                        <a:rPr lang="en-US" sz="2000" u="none" strike="noStrike" baseline="0" dirty="0" smtClean="0">
                          <a:effectLst/>
                          <a:latin typeface="Calibri" panose="020F0502020204030204" pitchFamily="34" charset="0"/>
                          <a:cs typeface="Calibri" panose="020F0502020204030204" pitchFamily="34" charset="0"/>
                        </a:rPr>
                        <a:t> lung</a:t>
                      </a:r>
                      <a:endParaRPr 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14 (87.5%)</a:t>
                      </a:r>
                      <a:endParaRPr lang="ko-KR" alt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29 (</a:t>
                      </a:r>
                      <a:r>
                        <a:rPr lang="en-US" altLang="ko-KR"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93.5%)</a:t>
                      </a:r>
                      <a:endParaRPr lang="ko-KR" alt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r>
              <a:tr h="76250">
                <a:tc>
                  <a:txBody>
                    <a:bodyPr/>
                    <a:lstStyle/>
                    <a:p>
                      <a:pPr algn="l" fontAlgn="ctr"/>
                      <a:r>
                        <a:rPr lang="en-US"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      Heart-lung</a:t>
                      </a:r>
                      <a:endParaRPr 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0 (0%)</a:t>
                      </a:r>
                      <a:endParaRPr lang="ko-KR" alt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2 (</a:t>
                      </a:r>
                      <a:r>
                        <a:rPr lang="en-US" altLang="ko-KR"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6.5%)</a:t>
                      </a:r>
                      <a:endParaRPr lang="ko-KR" alt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r>
            </a:tbl>
          </a:graphicData>
        </a:graphic>
      </p:graphicFrame>
      <p:graphicFrame>
        <p:nvGraphicFramePr>
          <p:cNvPr id="6" name="표 5"/>
          <p:cNvGraphicFramePr>
            <a:graphicFrameLocks noGrp="1"/>
          </p:cNvGraphicFramePr>
          <p:nvPr>
            <p:extLst>
              <p:ext uri="{D42A27DB-BD31-4B8C-83A1-F6EECF244321}">
                <p14:modId xmlns:p14="http://schemas.microsoft.com/office/powerpoint/2010/main" val="304473070"/>
              </p:ext>
            </p:extLst>
          </p:nvPr>
        </p:nvGraphicFramePr>
        <p:xfrm>
          <a:off x="5886452" y="1287765"/>
          <a:ext cx="6248399" cy="4606320"/>
        </p:xfrm>
        <a:graphic>
          <a:graphicData uri="http://schemas.openxmlformats.org/drawingml/2006/table">
            <a:tbl>
              <a:tblPr>
                <a:tableStyleId>{616DA210-FB5B-4158-B5E0-FEB733F419BA}</a:tableStyleId>
              </a:tblPr>
              <a:tblGrid>
                <a:gridCol w="2962273"/>
                <a:gridCol w="1590675"/>
                <a:gridCol w="1695451"/>
              </a:tblGrid>
              <a:tr h="72935">
                <a:tc>
                  <a:txBody>
                    <a:bodyPr/>
                    <a:lstStyle/>
                    <a:p>
                      <a:pPr algn="l" fontAlgn="ctr"/>
                      <a:endParaRPr lang="ko-KR" alt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sz="2000" b="1" u="none" strike="noStrike" dirty="0" smtClean="0">
                          <a:effectLst/>
                          <a:latin typeface="Calibri" panose="020F0502020204030204" pitchFamily="34" charset="0"/>
                          <a:cs typeface="Calibri" panose="020F0502020204030204" pitchFamily="34" charset="0"/>
                        </a:rPr>
                        <a:t>DLVR </a:t>
                      </a:r>
                      <a:r>
                        <a:rPr lang="en-US" sz="2000" b="1" u="none" strike="noStrike" dirty="0" smtClean="0">
                          <a:effectLst/>
                          <a:latin typeface="Calibri" panose="020F0502020204030204" pitchFamily="34" charset="0"/>
                          <a:cs typeface="Calibri" panose="020F0502020204030204" pitchFamily="34" charset="0"/>
                        </a:rPr>
                        <a:t>(N=16)</a:t>
                      </a:r>
                      <a:endParaRPr lang="en-US" sz="2000" b="1"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sz="2000" b="1" u="none" strike="noStrike" dirty="0" smtClean="0">
                          <a:effectLst/>
                          <a:latin typeface="Calibri" panose="020F0502020204030204" pitchFamily="34" charset="0"/>
                          <a:cs typeface="Calibri" panose="020F0502020204030204" pitchFamily="34" charset="0"/>
                        </a:rPr>
                        <a:t>No</a:t>
                      </a:r>
                      <a:r>
                        <a:rPr lang="en-US" sz="2000" b="1" u="none" strike="noStrike" baseline="0" dirty="0" smtClean="0">
                          <a:effectLst/>
                          <a:latin typeface="Calibri" panose="020F0502020204030204" pitchFamily="34" charset="0"/>
                          <a:cs typeface="Calibri" panose="020F0502020204030204" pitchFamily="34" charset="0"/>
                        </a:rPr>
                        <a:t> </a:t>
                      </a:r>
                      <a:r>
                        <a:rPr lang="en-US" sz="2000" b="1" u="none" strike="noStrike" baseline="0" dirty="0" smtClean="0">
                          <a:effectLst/>
                          <a:latin typeface="Calibri" panose="020F0502020204030204" pitchFamily="34" charset="0"/>
                          <a:cs typeface="Calibri" panose="020F0502020204030204" pitchFamily="34" charset="0"/>
                        </a:rPr>
                        <a:t>DLVR</a:t>
                      </a:r>
                      <a:r>
                        <a:rPr lang="en-US" sz="2000" b="1" u="none" strike="noStrike" dirty="0" smtClean="0">
                          <a:effectLst/>
                          <a:latin typeface="Calibri" panose="020F0502020204030204" pitchFamily="34" charset="0"/>
                          <a:cs typeface="Calibri" panose="020F0502020204030204" pitchFamily="34" charset="0"/>
                        </a:rPr>
                        <a:t> </a:t>
                      </a:r>
                      <a:r>
                        <a:rPr lang="en-US" sz="2000" b="1" u="none" strike="noStrike" dirty="0" smtClean="0">
                          <a:effectLst/>
                          <a:latin typeface="Calibri" panose="020F0502020204030204" pitchFamily="34" charset="0"/>
                          <a:cs typeface="Calibri" panose="020F0502020204030204" pitchFamily="34" charset="0"/>
                        </a:rPr>
                        <a:t>(N=31) </a:t>
                      </a:r>
                      <a:endParaRPr lang="en-US" sz="2000" b="1"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r>
              <a:tr h="72935">
                <a:tc>
                  <a:txBody>
                    <a:bodyPr/>
                    <a:lstStyle/>
                    <a:p>
                      <a:pPr algn="l" fontAlgn="ctr"/>
                      <a:r>
                        <a:rPr lang="en-US" sz="2000" b="1" u="none" strike="noStrike" dirty="0" smtClean="0">
                          <a:effectLst/>
                          <a:latin typeface="Calibri" panose="020F0502020204030204" pitchFamily="34" charset="0"/>
                          <a:cs typeface="Calibri" panose="020F0502020204030204" pitchFamily="34" charset="0"/>
                        </a:rPr>
                        <a:t> Primary </a:t>
                      </a:r>
                      <a:r>
                        <a:rPr lang="en-US" sz="2000" b="1" u="none" strike="noStrike" dirty="0">
                          <a:effectLst/>
                          <a:latin typeface="Calibri" panose="020F0502020204030204" pitchFamily="34" charset="0"/>
                          <a:cs typeface="Calibri" panose="020F0502020204030204" pitchFamily="34" charset="0"/>
                        </a:rPr>
                        <a:t>lung disease</a:t>
                      </a:r>
                      <a:endParaRPr lang="en-US" sz="2000" b="1"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endParaRPr lang="ko-KR" alt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endParaRPr lang="ko-KR" alt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r>
              <a:tr h="72935">
                <a:tc>
                  <a:txBody>
                    <a:bodyPr/>
                    <a:lstStyle/>
                    <a:p>
                      <a:pPr algn="l" fontAlgn="ctr"/>
                      <a:r>
                        <a:rPr lang="en-US" sz="2000" u="none" strike="noStrike" dirty="0" smtClean="0">
                          <a:effectLst/>
                          <a:latin typeface="Calibri" panose="020F0502020204030204" pitchFamily="34" charset="0"/>
                          <a:cs typeface="Calibri" panose="020F0502020204030204" pitchFamily="34" charset="0"/>
                        </a:rPr>
                        <a:t>        IPF</a:t>
                      </a:r>
                      <a:endParaRPr 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u="none" strike="noStrike" dirty="0" smtClean="0">
                          <a:effectLst/>
                          <a:latin typeface="Calibri" panose="020F0502020204030204" pitchFamily="34" charset="0"/>
                          <a:cs typeface="Calibri" panose="020F0502020204030204" pitchFamily="34" charset="0"/>
                        </a:rPr>
                        <a:t>4 (25.0%)</a:t>
                      </a:r>
                      <a:endParaRPr lang="en-US" altLang="ko-KR"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u="none" strike="noStrike" dirty="0" smtClean="0">
                          <a:effectLst/>
                          <a:latin typeface="Calibri" panose="020F0502020204030204" pitchFamily="34" charset="0"/>
                          <a:cs typeface="Calibri" panose="020F0502020204030204" pitchFamily="34" charset="0"/>
                        </a:rPr>
                        <a:t>9 (</a:t>
                      </a:r>
                      <a:r>
                        <a:rPr lang="en-US" altLang="ko-KR" sz="2000" u="none" strike="noStrike" dirty="0" smtClean="0">
                          <a:effectLst/>
                          <a:latin typeface="Calibri" panose="020F0502020204030204" pitchFamily="34" charset="0"/>
                          <a:cs typeface="Calibri" panose="020F0502020204030204" pitchFamily="34" charset="0"/>
                        </a:rPr>
                        <a:t>29.0%)</a:t>
                      </a:r>
                      <a:endParaRPr lang="en-US" altLang="ko-KR"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r>
              <a:tr h="72935">
                <a:tc>
                  <a:txBody>
                    <a:bodyPr/>
                    <a:lstStyle/>
                    <a:p>
                      <a:pPr marL="0" marR="0" lvl="0" indent="0" algn="l" defTabSz="914400" rtl="0" eaLnBrk="1" fontAlgn="ctr" latinLnBrk="1" hangingPunct="1">
                        <a:lnSpc>
                          <a:spcPct val="100000"/>
                        </a:lnSpc>
                        <a:spcBef>
                          <a:spcPts val="0"/>
                        </a:spcBef>
                        <a:spcAft>
                          <a:spcPts val="0"/>
                        </a:spcAft>
                        <a:buClrTx/>
                        <a:buSzTx/>
                        <a:buFontTx/>
                        <a:buNone/>
                        <a:tabLst/>
                        <a:defRPr/>
                      </a:pPr>
                      <a:r>
                        <a:rPr lang="en-US" altLang="ko-KR" sz="2000" u="none" strike="noStrike" dirty="0" smtClean="0">
                          <a:effectLst/>
                          <a:latin typeface="Calibri" panose="020F0502020204030204" pitchFamily="34" charset="0"/>
                          <a:cs typeface="Calibri" panose="020F0502020204030204" pitchFamily="34" charset="0"/>
                        </a:rPr>
                        <a:t>        CTD-ILD</a:t>
                      </a:r>
                      <a:endParaRPr lang="en-US" altLang="ko-KR" sz="2000" b="0" i="0" u="none" strike="noStrike" dirty="0" smtClean="0">
                        <a:solidFill>
                          <a:srgbClr val="000000"/>
                        </a:solidFill>
                        <a:effectLst/>
                        <a:latin typeface="Calibri" panose="020F0502020204030204" pitchFamily="34" charset="0"/>
                        <a:ea typeface="+mn-ea"/>
                        <a:cs typeface="Calibri" panose="020F0502020204030204" pitchFamily="34" charset="0"/>
                      </a:endParaRPr>
                    </a:p>
                  </a:txBody>
                  <a:tcPr marL="2288" marR="2288" marT="2288" marB="0" anchor="ctr"/>
                </a:tc>
                <a:tc>
                  <a:txBody>
                    <a:bodyPr/>
                    <a:lstStyle/>
                    <a:p>
                      <a:pPr marL="0" marR="0" lvl="0" indent="0" algn="ctr" defTabSz="914400" rtl="0" eaLnBrk="1" fontAlgn="ctr" latinLnBrk="1" hangingPunct="1">
                        <a:lnSpc>
                          <a:spcPct val="100000"/>
                        </a:lnSpc>
                        <a:spcBef>
                          <a:spcPts val="0"/>
                        </a:spcBef>
                        <a:spcAft>
                          <a:spcPts val="0"/>
                        </a:spcAft>
                        <a:buClrTx/>
                        <a:buSzTx/>
                        <a:buFontTx/>
                        <a:buNone/>
                        <a:tabLst/>
                        <a:defRPr/>
                      </a:pPr>
                      <a:r>
                        <a:rPr lang="en-US" altLang="ko-KR" sz="2000" u="none" strike="noStrike" dirty="0" smtClean="0">
                          <a:effectLst/>
                          <a:latin typeface="Calibri" panose="020F0502020204030204" pitchFamily="34" charset="0"/>
                          <a:cs typeface="Calibri" panose="020F0502020204030204" pitchFamily="34" charset="0"/>
                        </a:rPr>
                        <a:t>5 (</a:t>
                      </a:r>
                      <a:r>
                        <a:rPr lang="en-US" altLang="ko-KR" sz="2000" u="none" strike="noStrike" dirty="0" smtClean="0">
                          <a:effectLst/>
                          <a:latin typeface="Calibri" panose="020F0502020204030204" pitchFamily="34" charset="0"/>
                          <a:cs typeface="Calibri" panose="020F0502020204030204" pitchFamily="34" charset="0"/>
                        </a:rPr>
                        <a:t>31.3%)</a:t>
                      </a:r>
                      <a:endParaRPr lang="en-US" altLang="ko-KR" sz="2000" b="0" i="0" u="none" strike="noStrike" dirty="0" smtClean="0">
                        <a:solidFill>
                          <a:srgbClr val="000000"/>
                        </a:solidFill>
                        <a:effectLst/>
                        <a:latin typeface="Calibri" panose="020F0502020204030204" pitchFamily="34" charset="0"/>
                        <a:ea typeface="+mn-ea"/>
                        <a:cs typeface="Calibri" panose="020F0502020204030204" pitchFamily="34" charset="0"/>
                      </a:endParaRPr>
                    </a:p>
                  </a:txBody>
                  <a:tcPr marL="2288" marR="2288" marT="2288" marB="0" anchor="ctr"/>
                </a:tc>
                <a:tc>
                  <a:txBody>
                    <a:bodyPr/>
                    <a:lstStyle/>
                    <a:p>
                      <a:pPr marL="0" marR="0" lvl="0" indent="0" algn="ctr" defTabSz="914400" rtl="0" eaLnBrk="1" fontAlgn="ctr" latinLnBrk="1" hangingPunct="1">
                        <a:lnSpc>
                          <a:spcPct val="100000"/>
                        </a:lnSpc>
                        <a:spcBef>
                          <a:spcPts val="0"/>
                        </a:spcBef>
                        <a:spcAft>
                          <a:spcPts val="0"/>
                        </a:spcAft>
                        <a:buClrTx/>
                        <a:buSzTx/>
                        <a:buFontTx/>
                        <a:buNone/>
                        <a:tabLst/>
                        <a:defRPr/>
                      </a:pPr>
                      <a:r>
                        <a:rPr lang="en-US" altLang="ko-KR" sz="2000" u="none" strike="noStrike" dirty="0" smtClean="0">
                          <a:effectLst/>
                          <a:latin typeface="Calibri" panose="020F0502020204030204" pitchFamily="34" charset="0"/>
                          <a:cs typeface="Calibri" panose="020F0502020204030204" pitchFamily="34" charset="0"/>
                        </a:rPr>
                        <a:t>8 (</a:t>
                      </a:r>
                      <a:r>
                        <a:rPr lang="en-US" altLang="ko-KR" sz="2000" u="none" strike="noStrike" dirty="0" smtClean="0">
                          <a:effectLst/>
                          <a:latin typeface="Calibri" panose="020F0502020204030204" pitchFamily="34" charset="0"/>
                          <a:cs typeface="Calibri" panose="020F0502020204030204" pitchFamily="34" charset="0"/>
                        </a:rPr>
                        <a:t>25.8%)</a:t>
                      </a:r>
                      <a:endParaRPr lang="en-US" altLang="ko-KR" sz="2000" b="0" i="0" u="none" strike="noStrike" dirty="0" smtClean="0">
                        <a:solidFill>
                          <a:srgbClr val="000000"/>
                        </a:solidFill>
                        <a:effectLst/>
                        <a:latin typeface="Calibri" panose="020F0502020204030204" pitchFamily="34" charset="0"/>
                        <a:ea typeface="+mn-ea"/>
                        <a:cs typeface="Calibri" panose="020F0502020204030204" pitchFamily="34" charset="0"/>
                      </a:endParaRPr>
                    </a:p>
                  </a:txBody>
                  <a:tcPr marL="2288" marR="2288" marT="2288" marB="0" anchor="ctr"/>
                </a:tc>
              </a:tr>
              <a:tr h="72935">
                <a:tc>
                  <a:txBody>
                    <a:bodyPr/>
                    <a:lstStyle/>
                    <a:p>
                      <a:pPr algn="l" fontAlgn="ctr"/>
                      <a:r>
                        <a:rPr lang="en-US" altLang="ko-KR" sz="2000" u="none" strike="noStrike" dirty="0" smtClean="0">
                          <a:effectLst/>
                          <a:latin typeface="Calibri" panose="020F0502020204030204" pitchFamily="34" charset="0"/>
                          <a:cs typeface="Calibri" panose="020F0502020204030204" pitchFamily="34" charset="0"/>
                        </a:rPr>
                        <a:t>        PAH</a:t>
                      </a:r>
                      <a:endParaRPr 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marL="0" marR="0" lvl="0" indent="0" algn="ctr" defTabSz="914400" rtl="0" eaLnBrk="1" fontAlgn="ctr" latinLnBrk="1" hangingPunct="1">
                        <a:lnSpc>
                          <a:spcPct val="100000"/>
                        </a:lnSpc>
                        <a:spcBef>
                          <a:spcPts val="0"/>
                        </a:spcBef>
                        <a:spcAft>
                          <a:spcPts val="0"/>
                        </a:spcAft>
                        <a:buClrTx/>
                        <a:buSzTx/>
                        <a:buFontTx/>
                        <a:buNone/>
                        <a:tabLst/>
                        <a:defRPr/>
                      </a:pPr>
                      <a:r>
                        <a:rPr lang="en-US" altLang="ko-KR" sz="2000" u="none" strike="noStrike" dirty="0" smtClean="0">
                          <a:effectLst/>
                          <a:latin typeface="Calibri" panose="020F0502020204030204" pitchFamily="34" charset="0"/>
                          <a:cs typeface="Calibri" panose="020F0502020204030204" pitchFamily="34" charset="0"/>
                        </a:rPr>
                        <a:t>1 (</a:t>
                      </a:r>
                      <a:r>
                        <a:rPr lang="en-US" altLang="ko-KR" sz="2000" u="none" strike="noStrike" dirty="0" smtClean="0">
                          <a:effectLst/>
                          <a:latin typeface="Calibri" panose="020F0502020204030204" pitchFamily="34" charset="0"/>
                          <a:cs typeface="Calibri" panose="020F0502020204030204" pitchFamily="34" charset="0"/>
                        </a:rPr>
                        <a:t>6.3%)</a:t>
                      </a:r>
                      <a:endParaRPr lang="en-US" altLang="ko-KR" sz="2000" b="0" i="0" u="none" strike="noStrike" dirty="0" smtClean="0">
                        <a:solidFill>
                          <a:srgbClr val="000000"/>
                        </a:solidFill>
                        <a:effectLst/>
                        <a:latin typeface="Calibri" panose="020F0502020204030204" pitchFamily="34" charset="0"/>
                        <a:ea typeface="+mn-ea"/>
                        <a:cs typeface="Calibri" panose="020F0502020204030204" pitchFamily="34" charset="0"/>
                      </a:endParaRPr>
                    </a:p>
                  </a:txBody>
                  <a:tcPr marL="2288" marR="2288" marT="2288" marB="0" anchor="ctr"/>
                </a:tc>
                <a:tc>
                  <a:txBody>
                    <a:bodyPr/>
                    <a:lstStyle/>
                    <a:p>
                      <a:pPr marL="0" marR="0" lvl="0" indent="0" algn="ctr" defTabSz="914400" rtl="0" eaLnBrk="1" fontAlgn="ctr" latinLnBrk="1" hangingPunct="1">
                        <a:lnSpc>
                          <a:spcPct val="100000"/>
                        </a:lnSpc>
                        <a:spcBef>
                          <a:spcPts val="0"/>
                        </a:spcBef>
                        <a:spcAft>
                          <a:spcPts val="0"/>
                        </a:spcAft>
                        <a:buClrTx/>
                        <a:buSzTx/>
                        <a:buFontTx/>
                        <a:buNone/>
                        <a:tabLst/>
                        <a:defRPr/>
                      </a:pPr>
                      <a:r>
                        <a:rPr lang="en-US" altLang="ko-KR" sz="2000" u="none" strike="noStrike" dirty="0" smtClean="0">
                          <a:effectLst/>
                          <a:latin typeface="Calibri" panose="020F0502020204030204" pitchFamily="34" charset="0"/>
                          <a:cs typeface="Calibri" panose="020F0502020204030204" pitchFamily="34" charset="0"/>
                        </a:rPr>
                        <a:t>4 (12.9%)</a:t>
                      </a:r>
                      <a:endParaRPr lang="en-US" altLang="ko-KR" sz="2000" b="0" i="0" u="none" strike="noStrike" dirty="0" smtClean="0">
                        <a:solidFill>
                          <a:srgbClr val="000000"/>
                        </a:solidFill>
                        <a:effectLst/>
                        <a:latin typeface="Calibri" panose="020F0502020204030204" pitchFamily="34" charset="0"/>
                        <a:ea typeface="+mn-ea"/>
                        <a:cs typeface="Calibri" panose="020F0502020204030204" pitchFamily="34" charset="0"/>
                      </a:endParaRPr>
                    </a:p>
                  </a:txBody>
                  <a:tcPr marL="2288" marR="2288" marT="2288" marB="0" anchor="ctr"/>
                </a:tc>
              </a:tr>
              <a:tr h="72935">
                <a:tc>
                  <a:txBody>
                    <a:bodyPr/>
                    <a:lstStyle/>
                    <a:p>
                      <a:pPr algn="l" fontAlgn="ctr"/>
                      <a:r>
                        <a:rPr lang="en-US"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        ILD</a:t>
                      </a:r>
                      <a:endParaRPr 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marL="0" marR="0" lvl="0" indent="0" algn="ctr" defTabSz="914400" rtl="0" eaLnBrk="1" fontAlgn="ctr" latinLnBrk="1" hangingPunct="1">
                        <a:lnSpc>
                          <a:spcPct val="100000"/>
                        </a:lnSpc>
                        <a:spcBef>
                          <a:spcPts val="0"/>
                        </a:spcBef>
                        <a:spcAft>
                          <a:spcPts val="0"/>
                        </a:spcAft>
                        <a:buClrTx/>
                        <a:buSzTx/>
                        <a:buFontTx/>
                        <a:buNone/>
                        <a:tabLst/>
                        <a:defRPr/>
                      </a:pPr>
                      <a:r>
                        <a:rPr lang="en-US" altLang="ko-KR" sz="2000" u="none" strike="noStrike" dirty="0" smtClean="0">
                          <a:effectLst/>
                          <a:latin typeface="Calibri" panose="020F0502020204030204" pitchFamily="34" charset="0"/>
                          <a:cs typeface="Calibri" panose="020F0502020204030204" pitchFamily="34" charset="0"/>
                        </a:rPr>
                        <a:t>2 (12.5%)</a:t>
                      </a:r>
                      <a:endParaRPr lang="en-US" altLang="ko-KR" sz="2000" b="0" i="0" u="none" strike="noStrike" dirty="0" smtClean="0">
                        <a:solidFill>
                          <a:srgbClr val="000000"/>
                        </a:solidFill>
                        <a:effectLst/>
                        <a:latin typeface="Calibri" panose="020F0502020204030204" pitchFamily="34" charset="0"/>
                        <a:ea typeface="+mn-ea"/>
                        <a:cs typeface="Calibri" panose="020F0502020204030204" pitchFamily="34" charset="0"/>
                      </a:endParaRPr>
                    </a:p>
                  </a:txBody>
                  <a:tcPr marL="2288" marR="2288" marT="2288" marB="0" anchor="ctr"/>
                </a:tc>
                <a:tc>
                  <a:txBody>
                    <a:bodyPr/>
                    <a:lstStyle/>
                    <a:p>
                      <a:pPr marL="0" marR="0" lvl="0" indent="0" algn="ctr" defTabSz="914400" rtl="0" eaLnBrk="1" fontAlgn="ctr" latinLnBrk="1" hangingPunct="1">
                        <a:lnSpc>
                          <a:spcPct val="100000"/>
                        </a:lnSpc>
                        <a:spcBef>
                          <a:spcPts val="0"/>
                        </a:spcBef>
                        <a:spcAft>
                          <a:spcPts val="0"/>
                        </a:spcAft>
                        <a:buClrTx/>
                        <a:buSzTx/>
                        <a:buFontTx/>
                        <a:buNone/>
                        <a:tabLst/>
                        <a:defRPr/>
                      </a:pPr>
                      <a:r>
                        <a:rPr lang="en-US" altLang="ko-KR" sz="2000" u="none" strike="noStrike" dirty="0" smtClean="0">
                          <a:effectLst/>
                          <a:latin typeface="Calibri" panose="020F0502020204030204" pitchFamily="34" charset="0"/>
                          <a:cs typeface="Calibri" panose="020F0502020204030204" pitchFamily="34" charset="0"/>
                        </a:rPr>
                        <a:t>3 (</a:t>
                      </a:r>
                      <a:r>
                        <a:rPr lang="en-US" altLang="ko-KR" sz="2000" u="none" strike="noStrike" dirty="0" smtClean="0">
                          <a:effectLst/>
                          <a:latin typeface="Calibri" panose="020F0502020204030204" pitchFamily="34" charset="0"/>
                          <a:cs typeface="Calibri" panose="020F0502020204030204" pitchFamily="34" charset="0"/>
                        </a:rPr>
                        <a:t>9.7%)</a:t>
                      </a:r>
                      <a:endParaRPr lang="en-US" altLang="ko-KR" sz="2000" b="0" i="0" u="none" strike="noStrike" dirty="0" smtClean="0">
                        <a:solidFill>
                          <a:srgbClr val="000000"/>
                        </a:solidFill>
                        <a:effectLst/>
                        <a:latin typeface="Calibri" panose="020F0502020204030204" pitchFamily="34" charset="0"/>
                        <a:ea typeface="+mn-ea"/>
                        <a:cs typeface="Calibri" panose="020F0502020204030204" pitchFamily="34" charset="0"/>
                      </a:endParaRPr>
                    </a:p>
                  </a:txBody>
                  <a:tcPr marL="2288" marR="2288" marT="2288" marB="0" anchor="ctr"/>
                </a:tc>
              </a:tr>
              <a:tr h="72935">
                <a:tc>
                  <a:txBody>
                    <a:bodyPr/>
                    <a:lstStyle/>
                    <a:p>
                      <a:pPr marL="0" marR="0" lvl="0" indent="0" algn="l" defTabSz="914400" rtl="0" eaLnBrk="1" fontAlgn="ctr" latinLnBrk="1" hangingPunct="1">
                        <a:lnSpc>
                          <a:spcPct val="100000"/>
                        </a:lnSpc>
                        <a:spcBef>
                          <a:spcPts val="0"/>
                        </a:spcBef>
                        <a:spcAft>
                          <a:spcPts val="0"/>
                        </a:spcAft>
                        <a:buClrTx/>
                        <a:buSzTx/>
                        <a:buFontTx/>
                        <a:buNone/>
                        <a:tabLst/>
                        <a:defRPr/>
                      </a:pPr>
                      <a:r>
                        <a:rPr lang="en-US" altLang="ko-KR" sz="2000" u="none" strike="noStrike" dirty="0" smtClean="0">
                          <a:effectLst/>
                          <a:latin typeface="Calibri" panose="020F0502020204030204" pitchFamily="34" charset="0"/>
                          <a:cs typeface="Calibri" panose="020F0502020204030204" pitchFamily="34" charset="0"/>
                        </a:rPr>
                        <a:t>        GVHD</a:t>
                      </a:r>
                      <a:endParaRPr lang="en-US" altLang="ko-KR" sz="2000" b="0" i="0" u="none" strike="noStrike" dirty="0" smtClean="0">
                        <a:solidFill>
                          <a:srgbClr val="000000"/>
                        </a:solidFill>
                        <a:effectLst/>
                        <a:latin typeface="Calibri" panose="020F0502020204030204" pitchFamily="34" charset="0"/>
                        <a:ea typeface="+mn-ea"/>
                        <a:cs typeface="Calibri" panose="020F0502020204030204" pitchFamily="34" charset="0"/>
                      </a:endParaRPr>
                    </a:p>
                  </a:txBody>
                  <a:tcPr marL="2288" marR="2288" marT="2288" marB="0" anchor="ctr"/>
                </a:tc>
                <a:tc>
                  <a:txBody>
                    <a:bodyPr/>
                    <a:lstStyle/>
                    <a:p>
                      <a:pPr marL="0" marR="0" lvl="0" indent="0" algn="ctr" defTabSz="914400" rtl="0" eaLnBrk="1" fontAlgn="ctr" latinLnBrk="1" hangingPunct="1">
                        <a:lnSpc>
                          <a:spcPct val="100000"/>
                        </a:lnSpc>
                        <a:spcBef>
                          <a:spcPts val="0"/>
                        </a:spcBef>
                        <a:spcAft>
                          <a:spcPts val="0"/>
                        </a:spcAft>
                        <a:buClrTx/>
                        <a:buSzTx/>
                        <a:buFontTx/>
                        <a:buNone/>
                        <a:tabLst/>
                        <a:defRPr/>
                      </a:pPr>
                      <a:r>
                        <a:rPr lang="en-US" altLang="ko-KR" sz="2000" u="none" strike="noStrike" dirty="0" smtClean="0">
                          <a:effectLst/>
                          <a:latin typeface="Calibri" panose="020F0502020204030204" pitchFamily="34" charset="0"/>
                          <a:cs typeface="Calibri" panose="020F0502020204030204" pitchFamily="34" charset="0"/>
                        </a:rPr>
                        <a:t>2 (12.5%)</a:t>
                      </a:r>
                      <a:endParaRPr lang="en-US" altLang="ko-KR" sz="2000" b="0" i="0" u="none" strike="noStrike" dirty="0" smtClean="0">
                        <a:solidFill>
                          <a:srgbClr val="000000"/>
                        </a:solidFill>
                        <a:effectLst/>
                        <a:latin typeface="Calibri" panose="020F0502020204030204" pitchFamily="34" charset="0"/>
                        <a:ea typeface="+mn-ea"/>
                        <a:cs typeface="Calibri" panose="020F0502020204030204" pitchFamily="34" charset="0"/>
                      </a:endParaRPr>
                    </a:p>
                  </a:txBody>
                  <a:tcPr marL="2288" marR="2288" marT="2288" marB="0" anchor="ctr"/>
                </a:tc>
                <a:tc>
                  <a:txBody>
                    <a:bodyPr/>
                    <a:lstStyle/>
                    <a:p>
                      <a:pPr marL="0" marR="0" lvl="0" indent="0" algn="ctr" defTabSz="914400" rtl="0" eaLnBrk="1" fontAlgn="ctr" latinLnBrk="1" hangingPunct="1">
                        <a:lnSpc>
                          <a:spcPct val="100000"/>
                        </a:lnSpc>
                        <a:spcBef>
                          <a:spcPts val="0"/>
                        </a:spcBef>
                        <a:spcAft>
                          <a:spcPts val="0"/>
                        </a:spcAft>
                        <a:buClrTx/>
                        <a:buSzTx/>
                        <a:buFontTx/>
                        <a:buNone/>
                        <a:tabLst/>
                        <a:defRPr/>
                      </a:pPr>
                      <a:r>
                        <a:rPr lang="en-US" altLang="ko-KR" sz="2000" u="none" strike="noStrike" dirty="0" smtClean="0">
                          <a:effectLst/>
                          <a:latin typeface="Calibri" panose="020F0502020204030204" pitchFamily="34" charset="0"/>
                          <a:cs typeface="Calibri" panose="020F0502020204030204" pitchFamily="34" charset="0"/>
                        </a:rPr>
                        <a:t>3 (</a:t>
                      </a:r>
                      <a:r>
                        <a:rPr lang="en-US" altLang="ko-KR" sz="2000" u="none" strike="noStrike" dirty="0" smtClean="0">
                          <a:effectLst/>
                          <a:latin typeface="Calibri" panose="020F0502020204030204" pitchFamily="34" charset="0"/>
                          <a:cs typeface="Calibri" panose="020F0502020204030204" pitchFamily="34" charset="0"/>
                        </a:rPr>
                        <a:t>9.7%)</a:t>
                      </a:r>
                      <a:endParaRPr lang="en-US" altLang="ko-KR" sz="2000" b="0" i="0" u="none" strike="noStrike" dirty="0" smtClean="0">
                        <a:solidFill>
                          <a:srgbClr val="000000"/>
                        </a:solidFill>
                        <a:effectLst/>
                        <a:latin typeface="Calibri" panose="020F0502020204030204" pitchFamily="34" charset="0"/>
                        <a:ea typeface="+mn-ea"/>
                        <a:cs typeface="Calibri" panose="020F0502020204030204" pitchFamily="34" charset="0"/>
                      </a:endParaRPr>
                    </a:p>
                  </a:txBody>
                  <a:tcPr marL="2288" marR="2288" marT="2288" marB="0" anchor="ctr"/>
                </a:tc>
              </a:tr>
              <a:tr h="72935">
                <a:tc>
                  <a:txBody>
                    <a:bodyPr/>
                    <a:lstStyle/>
                    <a:p>
                      <a:pPr marL="0" marR="0" lvl="0" indent="0" algn="l" defTabSz="914400" rtl="0" eaLnBrk="1" fontAlgn="ctr" latinLnBrk="1" hangingPunct="1">
                        <a:lnSpc>
                          <a:spcPct val="100000"/>
                        </a:lnSpc>
                        <a:spcBef>
                          <a:spcPts val="0"/>
                        </a:spcBef>
                        <a:spcAft>
                          <a:spcPts val="0"/>
                        </a:spcAft>
                        <a:buClrTx/>
                        <a:buSzTx/>
                        <a:buFontTx/>
                        <a:buNone/>
                        <a:tabLst/>
                        <a:defRPr/>
                      </a:pPr>
                      <a:r>
                        <a:rPr lang="en-US" altLang="ko-KR" sz="2000" u="none" strike="noStrike" dirty="0" smtClean="0">
                          <a:effectLst/>
                          <a:latin typeface="Calibri" panose="020F0502020204030204" pitchFamily="34" charset="0"/>
                          <a:cs typeface="Calibri" panose="020F0502020204030204" pitchFamily="34" charset="0"/>
                        </a:rPr>
                        <a:t>        COPD</a:t>
                      </a:r>
                      <a:endParaRPr lang="en-US" altLang="ko-KR" sz="2000" b="0" i="0" u="none" strike="noStrike" dirty="0" smtClean="0">
                        <a:solidFill>
                          <a:srgbClr val="000000"/>
                        </a:solidFill>
                        <a:effectLst/>
                        <a:latin typeface="Calibri" panose="020F0502020204030204" pitchFamily="34" charset="0"/>
                        <a:ea typeface="+mn-ea"/>
                        <a:cs typeface="Calibri" panose="020F0502020204030204" pitchFamily="34" charset="0"/>
                      </a:endParaRPr>
                    </a:p>
                  </a:txBody>
                  <a:tcPr marL="2288" marR="2288" marT="2288" marB="0" anchor="ctr"/>
                </a:tc>
                <a:tc>
                  <a:txBody>
                    <a:bodyPr/>
                    <a:lstStyle/>
                    <a:p>
                      <a:pPr marL="0" marR="0" lvl="0" indent="0" algn="ctr" defTabSz="914400" rtl="0" eaLnBrk="1" fontAlgn="ctr" latinLnBrk="1" hangingPunct="1">
                        <a:lnSpc>
                          <a:spcPct val="100000"/>
                        </a:lnSpc>
                        <a:spcBef>
                          <a:spcPts val="0"/>
                        </a:spcBef>
                        <a:spcAft>
                          <a:spcPts val="0"/>
                        </a:spcAft>
                        <a:buClrTx/>
                        <a:buSzTx/>
                        <a:buFontTx/>
                        <a:buNone/>
                        <a:tabLst/>
                        <a:defRPr/>
                      </a:pPr>
                      <a:r>
                        <a:rPr lang="en-US" altLang="ko-KR" sz="2000" u="none" strike="noStrike" dirty="0" smtClean="0">
                          <a:effectLst/>
                          <a:latin typeface="Calibri" panose="020F0502020204030204" pitchFamily="34" charset="0"/>
                          <a:cs typeface="Calibri" panose="020F0502020204030204" pitchFamily="34" charset="0"/>
                        </a:rPr>
                        <a:t>0 (0%)</a:t>
                      </a:r>
                      <a:endParaRPr lang="en-US" altLang="ko-KR" sz="2000" b="0" i="0" u="none" strike="noStrike" dirty="0" smtClean="0">
                        <a:solidFill>
                          <a:srgbClr val="000000"/>
                        </a:solidFill>
                        <a:effectLst/>
                        <a:latin typeface="Calibri" panose="020F0502020204030204" pitchFamily="34" charset="0"/>
                        <a:ea typeface="+mn-ea"/>
                        <a:cs typeface="Calibri" panose="020F0502020204030204" pitchFamily="34" charset="0"/>
                      </a:endParaRPr>
                    </a:p>
                  </a:txBody>
                  <a:tcPr marL="2288" marR="2288" marT="2288" marB="0" anchor="ctr"/>
                </a:tc>
                <a:tc>
                  <a:txBody>
                    <a:bodyPr/>
                    <a:lstStyle/>
                    <a:p>
                      <a:pPr marL="0" marR="0" lvl="0" indent="0" algn="ctr" defTabSz="914400" rtl="0" eaLnBrk="1" fontAlgn="ctr" latinLnBrk="1" hangingPunct="1">
                        <a:lnSpc>
                          <a:spcPct val="100000"/>
                        </a:lnSpc>
                        <a:spcBef>
                          <a:spcPts val="0"/>
                        </a:spcBef>
                        <a:spcAft>
                          <a:spcPts val="0"/>
                        </a:spcAft>
                        <a:buClrTx/>
                        <a:buSzTx/>
                        <a:buFontTx/>
                        <a:buNone/>
                        <a:tabLst/>
                        <a:defRPr/>
                      </a:pPr>
                      <a:r>
                        <a:rPr lang="en-US" altLang="ko-KR" sz="2000" u="none" strike="noStrike" dirty="0" smtClean="0">
                          <a:effectLst/>
                          <a:latin typeface="Calibri" panose="020F0502020204030204" pitchFamily="34" charset="0"/>
                          <a:cs typeface="Calibri" panose="020F0502020204030204" pitchFamily="34" charset="0"/>
                        </a:rPr>
                        <a:t>1 (</a:t>
                      </a:r>
                      <a:r>
                        <a:rPr lang="en-US" altLang="ko-KR" sz="2000" u="none" strike="noStrike" dirty="0" smtClean="0">
                          <a:effectLst/>
                          <a:latin typeface="Calibri" panose="020F0502020204030204" pitchFamily="34" charset="0"/>
                          <a:cs typeface="Calibri" panose="020F0502020204030204" pitchFamily="34" charset="0"/>
                        </a:rPr>
                        <a:t>3.2%)</a:t>
                      </a:r>
                      <a:endParaRPr lang="en-US" altLang="ko-KR" sz="2000" b="0" i="0" u="none" strike="noStrike" dirty="0" smtClean="0">
                        <a:solidFill>
                          <a:srgbClr val="000000"/>
                        </a:solidFill>
                        <a:effectLst/>
                        <a:latin typeface="Calibri" panose="020F0502020204030204" pitchFamily="34" charset="0"/>
                        <a:ea typeface="+mn-ea"/>
                        <a:cs typeface="Calibri" panose="020F0502020204030204" pitchFamily="34" charset="0"/>
                      </a:endParaRPr>
                    </a:p>
                  </a:txBody>
                  <a:tcPr marL="2288" marR="2288" marT="2288" marB="0" anchor="ctr"/>
                </a:tc>
              </a:tr>
              <a:tr h="72935">
                <a:tc>
                  <a:txBody>
                    <a:bodyPr/>
                    <a:lstStyle/>
                    <a:p>
                      <a:pPr algn="l" fontAlgn="ctr"/>
                      <a:r>
                        <a:rPr lang="en-US"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        Others</a:t>
                      </a:r>
                      <a:endParaRPr 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2(12.5%)</a:t>
                      </a:r>
                      <a:endParaRPr lang="en-US" altLang="ko-KR"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3 (</a:t>
                      </a:r>
                      <a:r>
                        <a:rPr lang="en-US" altLang="ko-KR"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9.7%)</a:t>
                      </a:r>
                      <a:endParaRPr lang="en-US" altLang="ko-KR"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r>
              <a:tr h="76250">
                <a:tc>
                  <a:txBody>
                    <a:bodyPr/>
                    <a:lstStyle/>
                    <a:p>
                      <a:pPr algn="l" fontAlgn="ctr"/>
                      <a:r>
                        <a:rPr lang="en-US" altLang="ko-KR" sz="1800" b="1" u="none" strike="noStrike" dirty="0" smtClean="0">
                          <a:effectLst/>
                          <a:latin typeface="Calibri" panose="020F0502020204030204" pitchFamily="34" charset="0"/>
                          <a:cs typeface="Calibri" panose="020F0502020204030204" pitchFamily="34" charset="0"/>
                        </a:rPr>
                        <a:t>Preoperative</a:t>
                      </a:r>
                      <a:r>
                        <a:rPr lang="en-US" altLang="ko-KR" sz="1800" b="1" u="none" strike="noStrike" baseline="0" dirty="0" smtClean="0">
                          <a:effectLst/>
                          <a:latin typeface="Calibri" panose="020F0502020204030204" pitchFamily="34" charset="0"/>
                          <a:cs typeface="Calibri" panose="020F0502020204030204" pitchFamily="34" charset="0"/>
                        </a:rPr>
                        <a:t> Immune therapy</a:t>
                      </a:r>
                      <a:endParaRPr lang="en-US" sz="1800" b="1"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endParaRPr lang="ko-KR" alt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endParaRPr lang="ko-KR" alt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r>
              <a:tr h="76250">
                <a:tc>
                  <a:txBody>
                    <a:bodyPr/>
                    <a:lstStyle/>
                    <a:p>
                      <a:pPr algn="l" fontAlgn="ctr"/>
                      <a:r>
                        <a:rPr lang="en-US" sz="2000" u="none" strike="noStrike" dirty="0" smtClean="0">
                          <a:effectLst/>
                          <a:latin typeface="Calibri" panose="020F0502020204030204" pitchFamily="34" charset="0"/>
                          <a:cs typeface="Calibri" panose="020F0502020204030204" pitchFamily="34" charset="0"/>
                        </a:rPr>
                        <a:t>      Yes</a:t>
                      </a:r>
                      <a:endParaRPr 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12 (87.5%)</a:t>
                      </a:r>
                      <a:endParaRPr lang="ko-KR" alt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20 (</a:t>
                      </a:r>
                      <a:r>
                        <a:rPr lang="en-US" altLang="ko-KR"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64.5%)</a:t>
                      </a:r>
                      <a:endParaRPr lang="ko-KR" alt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r>
              <a:tr h="76250">
                <a:tc>
                  <a:txBody>
                    <a:bodyPr/>
                    <a:lstStyle/>
                    <a:p>
                      <a:pPr algn="l" fontAlgn="ctr"/>
                      <a:r>
                        <a:rPr lang="en-US" sz="2000" u="none" strike="noStrike" dirty="0" smtClean="0">
                          <a:effectLst/>
                          <a:latin typeface="Calibri" panose="020F0502020204030204" pitchFamily="34" charset="0"/>
                          <a:cs typeface="Calibri" panose="020F0502020204030204" pitchFamily="34" charset="0"/>
                        </a:rPr>
                        <a:t>      No</a:t>
                      </a:r>
                      <a:endParaRPr 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4 (12.5%)</a:t>
                      </a:r>
                      <a:endParaRPr lang="ko-KR" alt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11 (</a:t>
                      </a:r>
                      <a:r>
                        <a:rPr lang="en-US" altLang="ko-KR"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35.5%)</a:t>
                      </a:r>
                      <a:endParaRPr lang="ko-KR" alt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r>
              <a:tr h="76250">
                <a:tc>
                  <a:txBody>
                    <a:bodyPr/>
                    <a:lstStyle/>
                    <a:p>
                      <a:pPr algn="l" fontAlgn="ctr"/>
                      <a:r>
                        <a:rPr lang="en-US" altLang="ko-KR" sz="1800" b="1" u="none" strike="noStrike" dirty="0" smtClean="0">
                          <a:effectLst/>
                          <a:latin typeface="Calibri" panose="020F0502020204030204" pitchFamily="34" charset="0"/>
                          <a:cs typeface="Calibri" panose="020F0502020204030204" pitchFamily="34" charset="0"/>
                        </a:rPr>
                        <a:t>Postoperative</a:t>
                      </a:r>
                      <a:r>
                        <a:rPr lang="en-US" altLang="ko-KR" sz="1800" b="1" u="none" strike="noStrike" baseline="0" dirty="0" smtClean="0">
                          <a:effectLst/>
                          <a:latin typeface="Calibri" panose="020F0502020204030204" pitchFamily="34" charset="0"/>
                          <a:cs typeface="Calibri" panose="020F0502020204030204" pitchFamily="34" charset="0"/>
                        </a:rPr>
                        <a:t> Immune therapy</a:t>
                      </a:r>
                      <a:endParaRPr lang="en-US" sz="1800" b="1"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endParaRPr lang="ko-KR" alt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endParaRPr lang="ko-KR" alt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r>
              <a:tr h="72935">
                <a:tc>
                  <a:txBody>
                    <a:bodyPr/>
                    <a:lstStyle/>
                    <a:p>
                      <a:pPr algn="l" fontAlgn="ctr"/>
                      <a:r>
                        <a:rPr lang="en-US" sz="2000" u="none" strike="noStrike" dirty="0" smtClean="0">
                          <a:effectLst/>
                          <a:latin typeface="Calibri" panose="020F0502020204030204" pitchFamily="34" charset="0"/>
                          <a:cs typeface="Calibri" panose="020F0502020204030204" pitchFamily="34" charset="0"/>
                        </a:rPr>
                        <a:t>      Yes</a:t>
                      </a:r>
                      <a:endParaRPr 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3 (</a:t>
                      </a:r>
                      <a:r>
                        <a:rPr lang="en-US" altLang="ko-KR"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18.8%)</a:t>
                      </a:r>
                      <a:endParaRPr lang="ko-KR" alt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5 (</a:t>
                      </a:r>
                      <a:r>
                        <a:rPr lang="en-US" altLang="ko-KR"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16.1%)</a:t>
                      </a:r>
                      <a:endParaRPr lang="ko-KR" alt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r>
              <a:tr h="72935">
                <a:tc>
                  <a:txBody>
                    <a:bodyPr/>
                    <a:lstStyle/>
                    <a:p>
                      <a:pPr algn="l" fontAlgn="ctr"/>
                      <a:r>
                        <a:rPr lang="en-US" sz="2000" u="none" strike="noStrike" dirty="0" smtClean="0">
                          <a:effectLst/>
                          <a:latin typeface="Calibri" panose="020F0502020204030204" pitchFamily="34" charset="0"/>
                          <a:cs typeface="Calibri" panose="020F0502020204030204" pitchFamily="34" charset="0"/>
                        </a:rPr>
                        <a:t>      No</a:t>
                      </a:r>
                      <a:endParaRPr 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13 (</a:t>
                      </a:r>
                      <a:r>
                        <a:rPr lang="en-US" altLang="ko-KR"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81.2%)</a:t>
                      </a:r>
                      <a:endParaRPr lang="ko-KR" alt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c>
                  <a:txBody>
                    <a:bodyPr/>
                    <a:lstStyle/>
                    <a:p>
                      <a:pPr algn="ctr" fontAlgn="ctr"/>
                      <a:r>
                        <a:rPr lang="en-US" altLang="ko-KR"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26 (</a:t>
                      </a:r>
                      <a:r>
                        <a:rPr lang="en-US" altLang="ko-KR" sz="20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83.9%)</a:t>
                      </a:r>
                      <a:endParaRPr lang="ko-KR" altLang="en-US" sz="20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r>
            </a:tbl>
          </a:graphicData>
        </a:graphic>
      </p:graphicFrame>
    </p:spTree>
    <p:extLst>
      <p:ext uri="{BB962C8B-B14F-4D97-AF65-F5344CB8AC3E}">
        <p14:creationId xmlns:p14="http://schemas.microsoft.com/office/powerpoint/2010/main" val="479878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 xmlns:a16="http://schemas.microsoft.com/office/drawing/2014/main" id="{1B94F999-5826-C8EF-F6A2-6FE80822405D}"/>
              </a:ext>
            </a:extLst>
          </p:cNvPr>
          <p:cNvSpPr txBox="1">
            <a:spLocks/>
          </p:cNvSpPr>
          <p:nvPr/>
        </p:nvSpPr>
        <p:spPr>
          <a:xfrm>
            <a:off x="155575" y="-125128"/>
            <a:ext cx="3240360" cy="908428"/>
          </a:xfrm>
          <a:prstGeom prst="rect">
            <a:avLst/>
          </a:prstGeom>
        </p:spPr>
        <p:txBody>
          <a:bodyPr vert="horz" lIns="91440" tIns="45720" rIns="91440" bIns="45720" rtlCol="0" anchor="ctr">
            <a:normAutofit/>
          </a:bodyPr>
          <a:lstStyle>
            <a:lvl1pPr algn="ctr" defTabSz="914400" rtl="0" eaLnBrk="1" latinLnBrk="1" hangingPunct="1">
              <a:spcBef>
                <a:spcPct val="0"/>
              </a:spcBef>
              <a:buNone/>
              <a:defRPr sz="4400" kern="1200">
                <a:solidFill>
                  <a:schemeClr val="tx1"/>
                </a:solidFill>
                <a:latin typeface="+mj-lt"/>
                <a:ea typeface="+mj-ea"/>
                <a:cs typeface="+mj-cs"/>
              </a:defRPr>
            </a:lvl1pPr>
          </a:lstStyle>
          <a:p>
            <a:pPr algn="l"/>
            <a:r>
              <a:rPr lang="en-US" altLang="ko-KR" sz="3600" b="1" dirty="0">
                <a:solidFill>
                  <a:schemeClr val="bg1"/>
                </a:solidFill>
                <a:effectLst>
                  <a:outerShdw blurRad="38100" dist="38100" dir="2700000" algn="tl">
                    <a:srgbClr val="000000">
                      <a:alpha val="43137"/>
                    </a:srgbClr>
                  </a:outerShdw>
                </a:effectLst>
                <a:latin typeface="+mj-ea"/>
              </a:rPr>
              <a:t>Results</a:t>
            </a:r>
            <a:endParaRPr lang="ko-KR" altLang="en-US" sz="3600" b="1" dirty="0">
              <a:solidFill>
                <a:schemeClr val="bg1"/>
              </a:solidFill>
              <a:effectLst>
                <a:outerShdw blurRad="38100" dist="38100" dir="2700000" algn="tl">
                  <a:srgbClr val="000000">
                    <a:alpha val="43137"/>
                  </a:srgbClr>
                </a:outerShdw>
              </a:effectLst>
              <a:latin typeface="+mj-ea"/>
            </a:endParaRPr>
          </a:p>
        </p:txBody>
      </p:sp>
      <p:graphicFrame>
        <p:nvGraphicFramePr>
          <p:cNvPr id="4" name="표 3"/>
          <p:cNvGraphicFramePr>
            <a:graphicFrameLocks noGrp="1"/>
          </p:cNvGraphicFramePr>
          <p:nvPr>
            <p:extLst>
              <p:ext uri="{D42A27DB-BD31-4B8C-83A1-F6EECF244321}">
                <p14:modId xmlns:p14="http://schemas.microsoft.com/office/powerpoint/2010/main" val="169370956"/>
              </p:ext>
            </p:extLst>
          </p:nvPr>
        </p:nvGraphicFramePr>
        <p:xfrm>
          <a:off x="857249" y="952302"/>
          <a:ext cx="10477502" cy="5662426"/>
        </p:xfrm>
        <a:graphic>
          <a:graphicData uri="http://schemas.openxmlformats.org/drawingml/2006/table">
            <a:tbl>
              <a:tblPr>
                <a:tableStyleId>{616DA210-FB5B-4158-B5E0-FEB733F419BA}</a:tableStyleId>
              </a:tblPr>
              <a:tblGrid>
                <a:gridCol w="4667252"/>
                <a:gridCol w="2324100"/>
                <a:gridCol w="2019300"/>
                <a:gridCol w="1466850"/>
              </a:tblGrid>
              <a:tr h="255108">
                <a:tc gridSpan="4">
                  <a:txBody>
                    <a:bodyPr/>
                    <a:lstStyle/>
                    <a:p>
                      <a:pPr algn="l" fontAlgn="ctr"/>
                      <a:r>
                        <a:rPr lang="en-US" sz="1800" b="1"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Table</a:t>
                      </a:r>
                      <a:r>
                        <a:rPr lang="en-US" sz="1800" b="1" i="0" u="none" strike="noStrike" baseline="0"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 2. Perioperative data of the study population</a:t>
                      </a:r>
                      <a:endParaRPr lang="en-US" sz="1800" b="1"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hMerge="1">
                  <a:txBody>
                    <a:bodyPr/>
                    <a:lstStyle/>
                    <a:p>
                      <a:pPr algn="ctr" fontAlgn="ctr"/>
                      <a:endParaRPr lang="en-US" sz="2000" b="1" i="0" u="none" strike="noStrike" dirty="0">
                        <a:solidFill>
                          <a:srgbClr val="000000"/>
                        </a:solidFill>
                        <a:effectLst/>
                        <a:latin typeface="맑은 고딕" panose="020B0503020000020004" pitchFamily="50" charset="-127"/>
                        <a:ea typeface="맑은 고딕" panose="020B0503020000020004" pitchFamily="50" charset="-127"/>
                      </a:endParaRPr>
                    </a:p>
                  </a:txBody>
                  <a:tcPr marL="2288" marR="2288" marT="2288" marB="0" anchor="ctr"/>
                </a:tc>
                <a:tc hMerge="1">
                  <a:txBody>
                    <a:bodyPr/>
                    <a:lstStyle/>
                    <a:p>
                      <a:pPr latinLnBrk="1"/>
                      <a:endParaRPr lang="ko-KR" altLang="en-US"/>
                    </a:p>
                  </a:txBody>
                  <a:tcPr/>
                </a:tc>
                <a:tc hMerge="1">
                  <a:txBody>
                    <a:bodyPr/>
                    <a:lstStyle/>
                    <a:p>
                      <a:pPr algn="l" fontAlgn="ctr"/>
                      <a:endParaRPr lang="en-US" sz="2000" b="1"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tc>
              </a:tr>
              <a:tr h="255108">
                <a:tc>
                  <a:txBody>
                    <a:bodyPr/>
                    <a:lstStyle/>
                    <a:p>
                      <a:pPr algn="l" fontAlgn="ctr"/>
                      <a:endParaRPr lang="ko-KR" alt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b="1" u="none" strike="noStrike" dirty="0" smtClean="0">
                          <a:effectLst/>
                          <a:latin typeface="Calibri" panose="020F0502020204030204" pitchFamily="34" charset="0"/>
                          <a:cs typeface="Calibri" panose="020F0502020204030204" pitchFamily="34" charset="0"/>
                        </a:rPr>
                        <a:t>DLVR </a:t>
                      </a:r>
                      <a:r>
                        <a:rPr lang="en-US" altLang="ko-KR" sz="1800" b="1" u="none" strike="noStrike" dirty="0" smtClean="0">
                          <a:effectLst/>
                          <a:latin typeface="Calibri" panose="020F0502020204030204" pitchFamily="34" charset="0"/>
                          <a:cs typeface="Calibri" panose="020F0502020204030204" pitchFamily="34" charset="0"/>
                        </a:rPr>
                        <a:t>(N=16)</a:t>
                      </a:r>
                      <a:endParaRPr lang="en-US" altLang="ko-KR" sz="1800" b="1" i="0" u="none" strike="noStrike" dirty="0">
                        <a:solidFill>
                          <a:srgbClr val="000000"/>
                        </a:solidFill>
                        <a:effectLst/>
                        <a:latin typeface="Calibri" panose="020F0502020204030204" pitchFamily="34" charset="0"/>
                        <a:ea typeface="+mn-ea"/>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b="1" u="none" strike="noStrike" dirty="0" smtClean="0">
                          <a:effectLst/>
                          <a:latin typeface="Calibri" panose="020F0502020204030204" pitchFamily="34" charset="0"/>
                          <a:cs typeface="Calibri" panose="020F0502020204030204" pitchFamily="34" charset="0"/>
                        </a:rPr>
                        <a:t>No</a:t>
                      </a:r>
                      <a:r>
                        <a:rPr lang="en-US" altLang="ko-KR" sz="1800" b="1" u="none" strike="noStrike" baseline="0" dirty="0" smtClean="0">
                          <a:effectLst/>
                          <a:latin typeface="Calibri" panose="020F0502020204030204" pitchFamily="34" charset="0"/>
                          <a:cs typeface="Calibri" panose="020F0502020204030204" pitchFamily="34" charset="0"/>
                        </a:rPr>
                        <a:t> </a:t>
                      </a:r>
                      <a:r>
                        <a:rPr lang="en-US" altLang="ko-KR" sz="1800" b="1" u="none" strike="noStrike" baseline="0" dirty="0" smtClean="0">
                          <a:effectLst/>
                          <a:latin typeface="Calibri" panose="020F0502020204030204" pitchFamily="34" charset="0"/>
                          <a:cs typeface="Calibri" panose="020F0502020204030204" pitchFamily="34" charset="0"/>
                        </a:rPr>
                        <a:t>DLVR</a:t>
                      </a:r>
                      <a:r>
                        <a:rPr lang="en-US" altLang="ko-KR" sz="1800" b="1" u="none" strike="noStrike" dirty="0" smtClean="0">
                          <a:effectLst/>
                          <a:latin typeface="Calibri" panose="020F0502020204030204" pitchFamily="34" charset="0"/>
                          <a:cs typeface="Calibri" panose="020F0502020204030204" pitchFamily="34" charset="0"/>
                        </a:rPr>
                        <a:t> </a:t>
                      </a:r>
                      <a:r>
                        <a:rPr lang="en-US" altLang="ko-KR" sz="1800" b="1" u="none" strike="noStrike" dirty="0" smtClean="0">
                          <a:effectLst/>
                          <a:latin typeface="Calibri" panose="020F0502020204030204" pitchFamily="34" charset="0"/>
                          <a:cs typeface="Calibri" panose="020F0502020204030204" pitchFamily="34" charset="0"/>
                        </a:rPr>
                        <a:t>(N=31)</a:t>
                      </a:r>
                      <a:endParaRPr lang="en-US" altLang="ko-KR" sz="1800" b="1" i="0" u="none" strike="noStrike" dirty="0">
                        <a:solidFill>
                          <a:srgbClr val="000000"/>
                        </a:solidFill>
                        <a:effectLst/>
                        <a:latin typeface="Calibri" panose="020F0502020204030204" pitchFamily="34" charset="0"/>
                        <a:ea typeface="+mn-ea"/>
                        <a:cs typeface="Calibri" panose="020F0502020204030204" pitchFamily="34" charset="0"/>
                      </a:endParaRPr>
                    </a:p>
                  </a:txBody>
                  <a:tcPr marL="2288" marR="2288" marT="2288" marB="0" anchor="ctr">
                    <a:solidFill>
                      <a:schemeClr val="bg1"/>
                    </a:solidFill>
                  </a:tcPr>
                </a:tc>
                <a:tc>
                  <a:txBody>
                    <a:bodyPr/>
                    <a:lstStyle/>
                    <a:p>
                      <a:pPr algn="ctr" fontAlgn="ctr"/>
                      <a:r>
                        <a:rPr lang="en-US" sz="1800" b="1"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p-value</a:t>
                      </a:r>
                      <a:endParaRPr lang="en-US" sz="1800" b="1"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r>
              <a:tr h="261120">
                <a:tc>
                  <a:txBody>
                    <a:bodyPr/>
                    <a:lstStyle/>
                    <a:p>
                      <a:pPr algn="l" fontAlgn="ctr"/>
                      <a:r>
                        <a:rPr lang="en-US" sz="1800" b="1" u="none" strike="noStrike" dirty="0" smtClean="0">
                          <a:effectLst/>
                          <a:latin typeface="Calibri" panose="020F0502020204030204" pitchFamily="34" charset="0"/>
                          <a:cs typeface="Calibri" panose="020F0502020204030204" pitchFamily="34" charset="0"/>
                        </a:rPr>
                        <a:t>Waiting time </a:t>
                      </a:r>
                      <a:r>
                        <a:rPr lang="en-US" sz="1800" b="0" u="none" strike="noStrike" dirty="0" smtClean="0">
                          <a:effectLst/>
                          <a:latin typeface="Calibri" panose="020F0502020204030204" pitchFamily="34" charset="0"/>
                          <a:cs typeface="Calibri" panose="020F0502020204030204" pitchFamily="34" charset="0"/>
                        </a:rPr>
                        <a:t>(days, </a:t>
                      </a:r>
                      <a:r>
                        <a:rPr lang="en-US" sz="1800" b="0" u="none" strike="noStrike" dirty="0" err="1" smtClean="0">
                          <a:effectLst/>
                          <a:latin typeface="Calibri" panose="020F0502020204030204" pitchFamily="34" charset="0"/>
                          <a:cs typeface="Calibri" panose="020F0502020204030204" pitchFamily="34" charset="0"/>
                        </a:rPr>
                        <a:t>mean</a:t>
                      </a:r>
                      <a:r>
                        <a:rPr lang="en-US" altLang="ko-KR" sz="1800" b="0" u="none" strike="noStrike" dirty="0" err="1" smtClean="0">
                          <a:effectLst/>
                          <a:latin typeface="Calibri" panose="020F0502020204030204" pitchFamily="34" charset="0"/>
                          <a:cs typeface="Calibri" panose="020F0502020204030204" pitchFamily="34" charset="0"/>
                        </a:rPr>
                        <a:t>±SD</a:t>
                      </a:r>
                      <a:r>
                        <a:rPr lang="en-US" sz="1800" b="0" u="none" strike="noStrike" dirty="0" smtClean="0">
                          <a:effectLst/>
                          <a:latin typeface="Calibri" panose="020F0502020204030204" pitchFamily="34" charset="0"/>
                          <a:cs typeface="Calibri" panose="020F0502020204030204" pitchFamily="34" charset="0"/>
                        </a:rPr>
                        <a:t>)</a:t>
                      </a:r>
                      <a:endParaRPr 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u="none" strike="noStrike" dirty="0" smtClean="0">
                          <a:effectLst/>
                          <a:latin typeface="Calibri" panose="020F0502020204030204" pitchFamily="34" charset="0"/>
                          <a:cs typeface="Calibri" panose="020F0502020204030204" pitchFamily="34" charset="0"/>
                        </a:rPr>
                        <a:t>219.31±323.41</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u="none" strike="noStrike" dirty="0" smtClean="0">
                          <a:effectLst/>
                          <a:latin typeface="Calibri" panose="020F0502020204030204" pitchFamily="34" charset="0"/>
                          <a:cs typeface="Calibri" panose="020F0502020204030204" pitchFamily="34" charset="0"/>
                        </a:rPr>
                        <a:t>250.42±380.27</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0.771</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9525" marR="9525" marT="9525" marB="0" anchor="ctr">
                    <a:solidFill>
                      <a:schemeClr val="bg1"/>
                    </a:solidFill>
                  </a:tcPr>
                </a:tc>
              </a:tr>
              <a:tr h="261120">
                <a:tc>
                  <a:txBody>
                    <a:bodyPr/>
                    <a:lstStyle/>
                    <a:p>
                      <a:pPr algn="l" fontAlgn="ctr"/>
                      <a:r>
                        <a:rPr lang="en-US" sz="1800" b="1" u="none" strike="noStrike" dirty="0">
                          <a:effectLst/>
                          <a:latin typeface="Calibri" panose="020F0502020204030204" pitchFamily="34" charset="0"/>
                          <a:cs typeface="Calibri" panose="020F0502020204030204" pitchFamily="34" charset="0"/>
                        </a:rPr>
                        <a:t>OP time </a:t>
                      </a:r>
                      <a:r>
                        <a:rPr lang="en-US" sz="1800" b="0" u="none" strike="noStrike" dirty="0" smtClean="0">
                          <a:effectLst/>
                          <a:latin typeface="Calibri" panose="020F0502020204030204" pitchFamily="34" charset="0"/>
                          <a:cs typeface="Calibri" panose="020F0502020204030204" pitchFamily="34" charset="0"/>
                        </a:rPr>
                        <a:t>(min, </a:t>
                      </a:r>
                      <a:r>
                        <a:rPr lang="en-US" sz="1800" b="0" u="none" strike="noStrike" dirty="0" err="1" smtClean="0">
                          <a:effectLst/>
                          <a:latin typeface="Calibri" panose="020F0502020204030204" pitchFamily="34" charset="0"/>
                          <a:cs typeface="Calibri" panose="020F0502020204030204" pitchFamily="34" charset="0"/>
                        </a:rPr>
                        <a:t>mean</a:t>
                      </a:r>
                      <a:r>
                        <a:rPr lang="en-US" altLang="ko-KR" sz="1800" b="0" u="none" strike="noStrike" dirty="0" err="1" smtClean="0">
                          <a:effectLst/>
                          <a:latin typeface="Calibri" panose="020F0502020204030204" pitchFamily="34" charset="0"/>
                          <a:cs typeface="Calibri" panose="020F0502020204030204" pitchFamily="34" charset="0"/>
                        </a:rPr>
                        <a:t>±SD</a:t>
                      </a:r>
                      <a:r>
                        <a:rPr lang="en-US" sz="1800" b="0" u="none" strike="noStrike" dirty="0" smtClean="0">
                          <a:effectLst/>
                          <a:latin typeface="Calibri" panose="020F0502020204030204" pitchFamily="34" charset="0"/>
                          <a:cs typeface="Calibri" panose="020F0502020204030204" pitchFamily="34" charset="0"/>
                        </a:rPr>
                        <a:t>)</a:t>
                      </a:r>
                      <a:endParaRPr 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u="none" strike="noStrike" dirty="0" smtClean="0">
                          <a:effectLst/>
                          <a:latin typeface="Calibri" panose="020F0502020204030204" pitchFamily="34" charset="0"/>
                          <a:cs typeface="Calibri" panose="020F0502020204030204" pitchFamily="34" charset="0"/>
                        </a:rPr>
                        <a:t>476.88±113.21</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u="none" strike="noStrike" dirty="0" smtClean="0">
                          <a:effectLst/>
                          <a:latin typeface="Calibri" panose="020F0502020204030204" pitchFamily="34" charset="0"/>
                          <a:cs typeface="Calibri" panose="020F0502020204030204" pitchFamily="34" charset="0"/>
                        </a:rPr>
                        <a:t>485.52±109.42</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0.804</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9525" marR="9525" marT="9525" marB="0" anchor="ctr">
                    <a:solidFill>
                      <a:schemeClr val="bg1"/>
                    </a:solidFill>
                  </a:tcPr>
                </a:tc>
              </a:tr>
              <a:tr h="261120">
                <a:tc>
                  <a:txBody>
                    <a:bodyPr/>
                    <a:lstStyle/>
                    <a:p>
                      <a:pPr algn="l" fontAlgn="ctr"/>
                      <a:r>
                        <a:rPr lang="en-US" sz="1800" b="1" u="none" strike="noStrike" dirty="0">
                          <a:effectLst/>
                          <a:latin typeface="Calibri" panose="020F0502020204030204" pitchFamily="34" charset="0"/>
                          <a:cs typeface="Calibri" panose="020F0502020204030204" pitchFamily="34" charset="0"/>
                        </a:rPr>
                        <a:t>EBL</a:t>
                      </a:r>
                      <a:r>
                        <a:rPr lang="en-US" sz="1800" u="none" strike="noStrike" dirty="0">
                          <a:effectLst/>
                          <a:latin typeface="Calibri" panose="020F0502020204030204" pitchFamily="34" charset="0"/>
                          <a:cs typeface="Calibri" panose="020F0502020204030204" pitchFamily="34" charset="0"/>
                        </a:rPr>
                        <a:t> </a:t>
                      </a:r>
                      <a:r>
                        <a:rPr lang="en-US" sz="1800" u="none" strike="noStrike" dirty="0" smtClean="0">
                          <a:effectLst/>
                          <a:latin typeface="Calibri" panose="020F0502020204030204" pitchFamily="34" charset="0"/>
                          <a:cs typeface="Calibri" panose="020F0502020204030204" pitchFamily="34" charset="0"/>
                        </a:rPr>
                        <a:t>(ml, </a:t>
                      </a:r>
                      <a:r>
                        <a:rPr lang="en-US" sz="1800" u="none" strike="noStrike" dirty="0" err="1" smtClean="0">
                          <a:effectLst/>
                          <a:latin typeface="Calibri" panose="020F0502020204030204" pitchFamily="34" charset="0"/>
                          <a:cs typeface="Calibri" panose="020F0502020204030204" pitchFamily="34" charset="0"/>
                        </a:rPr>
                        <a:t>mean</a:t>
                      </a:r>
                      <a:r>
                        <a:rPr lang="en-US" altLang="ko-KR" sz="1800" u="none" strike="noStrike" dirty="0" err="1" smtClean="0">
                          <a:effectLst/>
                          <a:latin typeface="Calibri" panose="020F0502020204030204" pitchFamily="34" charset="0"/>
                          <a:cs typeface="Calibri" panose="020F0502020204030204" pitchFamily="34" charset="0"/>
                        </a:rPr>
                        <a:t>±SD</a:t>
                      </a:r>
                      <a:r>
                        <a:rPr lang="en-US" sz="1800" u="none" strike="noStrike" dirty="0" smtClean="0">
                          <a:effectLst/>
                          <a:latin typeface="Calibri" panose="020F0502020204030204" pitchFamily="34" charset="0"/>
                          <a:cs typeface="Calibri" panose="020F0502020204030204" pitchFamily="34" charset="0"/>
                        </a:rPr>
                        <a:t>)</a:t>
                      </a:r>
                      <a:endParaRPr 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u="none" strike="noStrike" dirty="0" smtClean="0">
                          <a:effectLst/>
                          <a:latin typeface="Calibri" panose="020F0502020204030204" pitchFamily="34" charset="0"/>
                          <a:cs typeface="Calibri" panose="020F0502020204030204" pitchFamily="34" charset="0"/>
                        </a:rPr>
                        <a:t>2428.50±1537.72</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u="none" strike="noStrike" dirty="0" smtClean="0">
                          <a:effectLst/>
                          <a:latin typeface="Calibri" panose="020F0502020204030204" pitchFamily="34" charset="0"/>
                          <a:cs typeface="Calibri" panose="020F0502020204030204" pitchFamily="34" charset="0"/>
                        </a:rPr>
                        <a:t>2492.59±2397.06</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0.509</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9525" marR="9525" marT="9525" marB="0" anchor="ctr">
                    <a:solidFill>
                      <a:schemeClr val="bg1"/>
                    </a:solidFill>
                  </a:tcPr>
                </a:tc>
              </a:tr>
              <a:tr h="261120">
                <a:tc>
                  <a:txBody>
                    <a:bodyPr/>
                    <a:lstStyle/>
                    <a:p>
                      <a:pPr algn="l" fontAlgn="ctr"/>
                      <a:r>
                        <a:rPr lang="en-US" sz="1800" b="1" u="none" strike="noStrike" dirty="0" smtClean="0">
                          <a:effectLst/>
                          <a:latin typeface="Calibri" panose="020F0502020204030204" pitchFamily="34" charset="0"/>
                          <a:cs typeface="Calibri" panose="020F0502020204030204" pitchFamily="34" charset="0"/>
                        </a:rPr>
                        <a:t>Bleeding control</a:t>
                      </a:r>
                      <a:endParaRPr lang="en-US" sz="1800" b="1"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endParaRPr lang="ko-KR" alt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endParaRPr lang="ko-KR" alt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0.742</a:t>
                      </a:r>
                      <a:endParaRPr lang="ko-KR" alt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9525" marR="9525" marT="9525" marB="0" anchor="ctr">
                    <a:solidFill>
                      <a:schemeClr val="bg1"/>
                    </a:solidFill>
                  </a:tcPr>
                </a:tc>
              </a:tr>
              <a:tr h="261120">
                <a:tc>
                  <a:txBody>
                    <a:bodyPr/>
                    <a:lstStyle/>
                    <a:p>
                      <a:pPr algn="l" fontAlgn="ctr"/>
                      <a:r>
                        <a:rPr lang="en-US" sz="1800" u="none" strike="noStrike" dirty="0" smtClean="0">
                          <a:effectLst/>
                          <a:latin typeface="Calibri" panose="020F0502020204030204" pitchFamily="34" charset="0"/>
                          <a:cs typeface="Calibri" panose="020F0502020204030204" pitchFamily="34" charset="0"/>
                        </a:rPr>
                        <a:t>       Yes</a:t>
                      </a:r>
                      <a:endParaRPr 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u="none" strike="noStrike" dirty="0" smtClean="0">
                          <a:effectLst/>
                          <a:latin typeface="Calibri" panose="020F0502020204030204" pitchFamily="34" charset="0"/>
                          <a:cs typeface="Calibri" panose="020F0502020204030204" pitchFamily="34" charset="0"/>
                        </a:rPr>
                        <a:t>4 (25.0%)</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10 (32.26%)</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9525" marR="9525" marT="9525" marB="0" anchor="ctr">
                    <a:solidFill>
                      <a:schemeClr val="bg1"/>
                    </a:solidFill>
                  </a:tcPr>
                </a:tc>
              </a:tr>
              <a:tr h="261120">
                <a:tc>
                  <a:txBody>
                    <a:bodyPr/>
                    <a:lstStyle/>
                    <a:p>
                      <a:pPr algn="l" fontAlgn="ctr"/>
                      <a:r>
                        <a:rPr lang="en-US" sz="1800" b="1" u="none" strike="noStrike" dirty="0" smtClean="0">
                          <a:effectLst/>
                          <a:latin typeface="Calibri" panose="020F0502020204030204" pitchFamily="34" charset="0"/>
                          <a:cs typeface="Calibri" panose="020F0502020204030204" pitchFamily="34" charset="0"/>
                        </a:rPr>
                        <a:t>ICU length</a:t>
                      </a:r>
                      <a:r>
                        <a:rPr lang="en-US" sz="1800" b="1" u="none" strike="noStrike" baseline="0" dirty="0" smtClean="0">
                          <a:effectLst/>
                          <a:latin typeface="Calibri" panose="020F0502020204030204" pitchFamily="34" charset="0"/>
                          <a:cs typeface="Calibri" panose="020F0502020204030204" pitchFamily="34" charset="0"/>
                        </a:rPr>
                        <a:t> of stay </a:t>
                      </a:r>
                      <a:r>
                        <a:rPr lang="en-US" sz="1800" b="0" u="none" strike="noStrike" baseline="0" dirty="0" smtClean="0">
                          <a:effectLst/>
                          <a:latin typeface="Calibri" panose="020F0502020204030204" pitchFamily="34" charset="0"/>
                          <a:cs typeface="Calibri" panose="020F0502020204030204" pitchFamily="34" charset="0"/>
                        </a:rPr>
                        <a:t>(</a:t>
                      </a:r>
                      <a:r>
                        <a:rPr lang="en-US" sz="1800" b="0" u="none" strike="noStrike" dirty="0" err="1" smtClean="0">
                          <a:effectLst/>
                          <a:latin typeface="Calibri" panose="020F0502020204030204" pitchFamily="34" charset="0"/>
                          <a:cs typeface="Calibri" panose="020F0502020204030204" pitchFamily="34" charset="0"/>
                        </a:rPr>
                        <a:t>days,mean</a:t>
                      </a:r>
                      <a:r>
                        <a:rPr lang="en-US" altLang="ko-KR" sz="1800" b="0" u="none" strike="noStrike" dirty="0" err="1" smtClean="0">
                          <a:effectLst/>
                          <a:latin typeface="Calibri" panose="020F0502020204030204" pitchFamily="34" charset="0"/>
                          <a:cs typeface="Calibri" panose="020F0502020204030204" pitchFamily="34" charset="0"/>
                        </a:rPr>
                        <a:t>±SD</a:t>
                      </a:r>
                      <a:r>
                        <a:rPr lang="en-US" altLang="ko-KR" sz="1800" b="0" u="none" strike="noStrike" dirty="0" smtClean="0">
                          <a:effectLst/>
                          <a:latin typeface="Calibri" panose="020F0502020204030204" pitchFamily="34" charset="0"/>
                          <a:cs typeface="Calibri" panose="020F0502020204030204" pitchFamily="34" charset="0"/>
                        </a:rPr>
                        <a:t>)</a:t>
                      </a:r>
                      <a:endParaRPr 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u="none" strike="noStrike" dirty="0" smtClean="0">
                          <a:effectLst/>
                          <a:latin typeface="Calibri" panose="020F0502020204030204" pitchFamily="34" charset="0"/>
                          <a:cs typeface="Calibri" panose="020F0502020204030204" pitchFamily="34" charset="0"/>
                        </a:rPr>
                        <a:t>33.06±33.94</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u="none" strike="noStrike" dirty="0" smtClean="0">
                          <a:effectLst/>
                          <a:latin typeface="Calibri" panose="020F0502020204030204" pitchFamily="34" charset="0"/>
                          <a:cs typeface="Calibri" panose="020F0502020204030204" pitchFamily="34" charset="0"/>
                        </a:rPr>
                        <a:t>24.9±25.76</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0.407</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9525" marR="9525" marT="9525" marB="0" anchor="ctr">
                    <a:solidFill>
                      <a:schemeClr val="bg1"/>
                    </a:solidFill>
                  </a:tcPr>
                </a:tc>
              </a:tr>
              <a:tr h="261120">
                <a:tc>
                  <a:txBody>
                    <a:bodyPr/>
                    <a:lstStyle/>
                    <a:p>
                      <a:pPr algn="l" fontAlgn="ctr"/>
                      <a:r>
                        <a:rPr lang="en-US" sz="1800" b="1" u="none" strike="noStrike" dirty="0">
                          <a:effectLst/>
                          <a:latin typeface="Calibri" panose="020F0502020204030204" pitchFamily="34" charset="0"/>
                          <a:cs typeface="Calibri" panose="020F0502020204030204" pitchFamily="34" charset="0"/>
                        </a:rPr>
                        <a:t>Hospital </a:t>
                      </a:r>
                      <a:r>
                        <a:rPr lang="en-US" sz="1800" b="1" u="none" strike="noStrike" dirty="0" smtClean="0">
                          <a:effectLst/>
                          <a:latin typeface="Calibri" panose="020F0502020204030204" pitchFamily="34" charset="0"/>
                          <a:cs typeface="Calibri" panose="020F0502020204030204" pitchFamily="34" charset="0"/>
                        </a:rPr>
                        <a:t>length</a:t>
                      </a:r>
                      <a:r>
                        <a:rPr lang="en-US" sz="1800" b="1" u="none" strike="noStrike" baseline="0" dirty="0" smtClean="0">
                          <a:effectLst/>
                          <a:latin typeface="Calibri" panose="020F0502020204030204" pitchFamily="34" charset="0"/>
                          <a:cs typeface="Calibri" panose="020F0502020204030204" pitchFamily="34" charset="0"/>
                        </a:rPr>
                        <a:t> of stay </a:t>
                      </a:r>
                      <a:r>
                        <a:rPr lang="en-US" sz="1800" b="0" u="none" strike="noStrike" baseline="0" dirty="0" smtClean="0">
                          <a:effectLst/>
                          <a:latin typeface="Calibri" panose="020F0502020204030204" pitchFamily="34" charset="0"/>
                          <a:cs typeface="Calibri" panose="020F0502020204030204" pitchFamily="34" charset="0"/>
                        </a:rPr>
                        <a:t>(days, </a:t>
                      </a:r>
                      <a:r>
                        <a:rPr lang="en-US" sz="1800" b="0" u="none" strike="noStrike" baseline="0" dirty="0" err="1" smtClean="0">
                          <a:effectLst/>
                          <a:latin typeface="Calibri" panose="020F0502020204030204" pitchFamily="34" charset="0"/>
                          <a:cs typeface="Calibri" panose="020F0502020204030204" pitchFamily="34" charset="0"/>
                        </a:rPr>
                        <a:t>mean</a:t>
                      </a:r>
                      <a:r>
                        <a:rPr lang="en-US" altLang="ko-KR" sz="1800" b="0" u="none" strike="noStrike" baseline="0" dirty="0" err="1" smtClean="0">
                          <a:effectLst/>
                          <a:latin typeface="Calibri" panose="020F0502020204030204" pitchFamily="34" charset="0"/>
                          <a:cs typeface="Calibri" panose="020F0502020204030204" pitchFamily="34" charset="0"/>
                        </a:rPr>
                        <a:t>±SD</a:t>
                      </a:r>
                      <a:r>
                        <a:rPr lang="en-US" altLang="ko-KR" sz="1800" b="0" u="none" strike="noStrike" baseline="0" dirty="0" smtClean="0">
                          <a:effectLst/>
                          <a:latin typeface="Calibri" panose="020F0502020204030204" pitchFamily="34" charset="0"/>
                          <a:cs typeface="Calibri" panose="020F0502020204030204" pitchFamily="34" charset="0"/>
                        </a:rPr>
                        <a:t>)</a:t>
                      </a:r>
                      <a:endParaRPr 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u="none" strike="noStrike" dirty="0" smtClean="0">
                          <a:effectLst/>
                          <a:latin typeface="Calibri" panose="020F0502020204030204" pitchFamily="34" charset="0"/>
                          <a:cs typeface="Calibri" panose="020F0502020204030204" pitchFamily="34" charset="0"/>
                        </a:rPr>
                        <a:t>115.31±51.63</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u="none" strike="noStrike" dirty="0" smtClean="0">
                          <a:effectLst/>
                          <a:latin typeface="Calibri" panose="020F0502020204030204" pitchFamily="34" charset="0"/>
                          <a:cs typeface="Calibri" panose="020F0502020204030204" pitchFamily="34" charset="0"/>
                        </a:rPr>
                        <a:t>100.94±104.42</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0.531</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9525" marR="9525" marT="9525" marB="0" anchor="ctr">
                    <a:solidFill>
                      <a:schemeClr val="bg1"/>
                    </a:solidFill>
                  </a:tcPr>
                </a:tc>
              </a:tr>
              <a:tr h="261120">
                <a:tc>
                  <a:txBody>
                    <a:bodyPr/>
                    <a:lstStyle/>
                    <a:p>
                      <a:pPr algn="l" fontAlgn="ctr"/>
                      <a:r>
                        <a:rPr lang="en-US" sz="1800" b="1" u="none" strike="noStrike" dirty="0" smtClean="0">
                          <a:effectLst/>
                          <a:latin typeface="Calibri" panose="020F0502020204030204" pitchFamily="34" charset="0"/>
                          <a:cs typeface="Calibri" panose="020F0502020204030204" pitchFamily="34" charset="0"/>
                        </a:rPr>
                        <a:t>30-day mortality</a:t>
                      </a:r>
                      <a:endParaRPr lang="en-US" sz="1800" b="1"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u="none" strike="noStrike" dirty="0">
                          <a:effectLst/>
                          <a:latin typeface="Calibri" panose="020F0502020204030204" pitchFamily="34" charset="0"/>
                          <a:cs typeface="Calibri" panose="020F0502020204030204" pitchFamily="34" charset="0"/>
                        </a:rPr>
                        <a:t>1</a:t>
                      </a:r>
                      <a:r>
                        <a:rPr lang="en-US" altLang="ko-KR" sz="1800" u="none" strike="noStrike" dirty="0" smtClean="0">
                          <a:effectLst/>
                          <a:latin typeface="Calibri" panose="020F0502020204030204" pitchFamily="34" charset="0"/>
                          <a:cs typeface="Calibri" panose="020F0502020204030204" pitchFamily="34" charset="0"/>
                        </a:rPr>
                        <a:t> (6.25%)</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u="none" strike="noStrike" dirty="0">
                          <a:effectLst/>
                          <a:latin typeface="Calibri" panose="020F0502020204030204" pitchFamily="34" charset="0"/>
                          <a:cs typeface="Calibri" panose="020F0502020204030204" pitchFamily="34" charset="0"/>
                        </a:rPr>
                        <a:t>1</a:t>
                      </a:r>
                      <a:r>
                        <a:rPr lang="en-US" altLang="ko-KR" sz="1800" u="none" strike="noStrike" dirty="0" smtClean="0">
                          <a:effectLst/>
                          <a:latin typeface="Calibri" panose="020F0502020204030204" pitchFamily="34" charset="0"/>
                          <a:cs typeface="Calibri" panose="020F0502020204030204" pitchFamily="34" charset="0"/>
                        </a:rPr>
                        <a:t> (3.23%)</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1.0</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9525" marR="9525" marT="9525" marB="0" anchor="ctr">
                    <a:solidFill>
                      <a:schemeClr val="bg1"/>
                    </a:solidFill>
                  </a:tcPr>
                </a:tc>
              </a:tr>
              <a:tr h="261120">
                <a:tc>
                  <a:txBody>
                    <a:bodyPr/>
                    <a:lstStyle/>
                    <a:p>
                      <a:pPr algn="l" fontAlgn="ctr"/>
                      <a:r>
                        <a:rPr lang="en-US" sz="1800" b="1" u="none" strike="noStrike" dirty="0" smtClean="0">
                          <a:effectLst/>
                          <a:latin typeface="Calibri" panose="020F0502020204030204" pitchFamily="34" charset="0"/>
                          <a:cs typeface="Calibri" panose="020F0502020204030204" pitchFamily="34" charset="0"/>
                        </a:rPr>
                        <a:t>Airway problem</a:t>
                      </a:r>
                      <a:endParaRPr lang="en-US" sz="1800" b="1"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endParaRPr lang="ko-KR" altLang="en-US" sz="1800" b="0" i="0" u="none" strike="noStrike">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endParaRPr lang="ko-KR" alt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1.0</a:t>
                      </a:r>
                      <a:endParaRPr lang="ko-KR" alt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9525" marR="9525" marT="9525" marB="0" anchor="ctr">
                    <a:solidFill>
                      <a:schemeClr val="bg1"/>
                    </a:solidFill>
                  </a:tcPr>
                </a:tc>
              </a:tr>
              <a:tr h="261120">
                <a:tc>
                  <a:txBody>
                    <a:bodyPr/>
                    <a:lstStyle/>
                    <a:p>
                      <a:pPr algn="l" fontAlgn="ctr"/>
                      <a:r>
                        <a:rPr lang="en-US" sz="1800" u="none" strike="noStrike" dirty="0" smtClean="0">
                          <a:effectLst/>
                          <a:latin typeface="Calibri" panose="020F0502020204030204" pitchFamily="34" charset="0"/>
                          <a:cs typeface="Calibri" panose="020F0502020204030204" pitchFamily="34" charset="0"/>
                        </a:rPr>
                        <a:t>       Yes</a:t>
                      </a:r>
                      <a:endParaRPr 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u="none" strike="noStrike" dirty="0" smtClean="0">
                          <a:effectLst/>
                          <a:latin typeface="Calibri" panose="020F0502020204030204" pitchFamily="34" charset="0"/>
                          <a:cs typeface="Calibri" panose="020F0502020204030204" pitchFamily="34" charset="0"/>
                        </a:rPr>
                        <a:t>3 (18.75%)</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7 (22.58%)</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9525" marR="9525" marT="9525" marB="0" anchor="ctr">
                    <a:solidFill>
                      <a:schemeClr val="bg1"/>
                    </a:solidFill>
                  </a:tcPr>
                </a:tc>
              </a:tr>
              <a:tr h="261120">
                <a:tc>
                  <a:txBody>
                    <a:bodyPr/>
                    <a:lstStyle/>
                    <a:p>
                      <a:pPr algn="l" fontAlgn="ctr"/>
                      <a:r>
                        <a:rPr lang="en-US" sz="1800" b="1" u="none" strike="noStrike" dirty="0" smtClean="0">
                          <a:effectLst/>
                          <a:latin typeface="Calibri" panose="020F0502020204030204" pitchFamily="34" charset="0"/>
                          <a:cs typeface="Calibri" panose="020F0502020204030204" pitchFamily="34" charset="0"/>
                        </a:rPr>
                        <a:t>PGD</a:t>
                      </a:r>
                      <a:endParaRPr lang="en-US" sz="1800" b="1"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endParaRPr lang="ko-KR" alt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endParaRPr lang="ko-KR" alt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1.0</a:t>
                      </a:r>
                      <a:endParaRPr lang="ko-KR" alt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9525" marR="9525" marT="9525" marB="0" anchor="ctr">
                    <a:solidFill>
                      <a:schemeClr val="bg1"/>
                    </a:solidFill>
                  </a:tcPr>
                </a:tc>
              </a:tr>
              <a:tr h="261120">
                <a:tc>
                  <a:txBody>
                    <a:bodyPr/>
                    <a:lstStyle/>
                    <a:p>
                      <a:pPr algn="l" fontAlgn="ctr"/>
                      <a:r>
                        <a:rPr lang="en-US" sz="1800" u="none" strike="noStrike" dirty="0" smtClean="0">
                          <a:effectLst/>
                          <a:latin typeface="Calibri" panose="020F0502020204030204" pitchFamily="34" charset="0"/>
                          <a:cs typeface="Calibri" panose="020F0502020204030204" pitchFamily="34" charset="0"/>
                        </a:rPr>
                        <a:t>       Yes</a:t>
                      </a:r>
                      <a:endParaRPr 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u="none" strike="noStrike" dirty="0" smtClean="0">
                          <a:effectLst/>
                          <a:latin typeface="Calibri" panose="020F0502020204030204" pitchFamily="34" charset="0"/>
                          <a:cs typeface="Calibri" panose="020F0502020204030204" pitchFamily="34" charset="0"/>
                        </a:rPr>
                        <a:t>6 (37.5%)</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20 (64.52%)</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9525" marR="9525" marT="9525" marB="0" anchor="ctr">
                    <a:solidFill>
                      <a:schemeClr val="bg1"/>
                    </a:solidFill>
                  </a:tcPr>
                </a:tc>
              </a:tr>
              <a:tr h="261120">
                <a:tc>
                  <a:txBody>
                    <a:bodyPr/>
                    <a:lstStyle/>
                    <a:p>
                      <a:pPr algn="l" fontAlgn="ctr"/>
                      <a:r>
                        <a:rPr lang="en-US" sz="1800" b="1" i="0" u="none" strike="noStrike" dirty="0" smtClean="0">
                          <a:solidFill>
                            <a:schemeClr val="tx1"/>
                          </a:solidFill>
                          <a:effectLst/>
                          <a:latin typeface="Calibri" panose="020F0502020204030204" pitchFamily="34" charset="0"/>
                          <a:ea typeface="+mn-ea"/>
                          <a:cs typeface="Calibri" panose="020F0502020204030204" pitchFamily="34" charset="0"/>
                        </a:rPr>
                        <a:t>CLAD</a:t>
                      </a:r>
                      <a:endParaRPr lang="en-US" sz="1800" b="1"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endParaRPr lang="ko-KR" alt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endParaRPr lang="ko-KR" alt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0.415</a:t>
                      </a:r>
                      <a:endParaRPr lang="ko-KR" alt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9525" marR="9525" marT="9525" marB="0" anchor="ctr">
                    <a:solidFill>
                      <a:schemeClr val="bg1"/>
                    </a:solidFill>
                  </a:tcPr>
                </a:tc>
              </a:tr>
              <a:tr h="261120">
                <a:tc>
                  <a:txBody>
                    <a:bodyPr/>
                    <a:lstStyle/>
                    <a:p>
                      <a:pPr algn="l" fontAlgn="ctr"/>
                      <a:r>
                        <a:rPr lang="en-US" sz="1800" u="none" strike="noStrike" dirty="0" smtClean="0">
                          <a:effectLst/>
                          <a:latin typeface="Calibri" panose="020F0502020204030204" pitchFamily="34" charset="0"/>
                          <a:cs typeface="Calibri" panose="020F0502020204030204" pitchFamily="34" charset="0"/>
                        </a:rPr>
                        <a:t>       Yes</a:t>
                      </a:r>
                      <a:endParaRPr 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u="none" strike="noStrike" dirty="0" smtClean="0">
                          <a:effectLst/>
                          <a:latin typeface="Calibri" panose="020F0502020204030204" pitchFamily="34" charset="0"/>
                          <a:cs typeface="Calibri" panose="020F0502020204030204" pitchFamily="34" charset="0"/>
                        </a:rPr>
                        <a:t>5 (31.25%)</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b="0" i="0" u="none" strike="noStrike" dirty="0" smtClean="0">
                          <a:solidFill>
                            <a:srgbClr val="000000"/>
                          </a:solidFill>
                          <a:effectLst/>
                          <a:latin typeface="Calibri" panose="020F0502020204030204" pitchFamily="34" charset="0"/>
                          <a:ea typeface="+mn-ea"/>
                          <a:cs typeface="Calibri" panose="020F0502020204030204" pitchFamily="34" charset="0"/>
                        </a:rPr>
                        <a:t>15 (48.39%) </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9525" marR="9525" marT="9525" marB="0" anchor="ctr">
                    <a:solidFill>
                      <a:schemeClr val="bg1"/>
                    </a:solidFill>
                  </a:tcPr>
                </a:tc>
              </a:tr>
              <a:tr h="261120">
                <a:tc>
                  <a:txBody>
                    <a:bodyPr/>
                    <a:lstStyle/>
                    <a:p>
                      <a:pPr algn="l" fontAlgn="ctr"/>
                      <a:r>
                        <a:rPr lang="en-US" sz="1800" b="1" i="0" u="none" strike="noStrike" dirty="0" smtClean="0">
                          <a:solidFill>
                            <a:schemeClr val="tx1"/>
                          </a:solidFill>
                          <a:effectLst/>
                          <a:latin typeface="Calibri" panose="020F0502020204030204" pitchFamily="34" charset="0"/>
                          <a:ea typeface="+mn-ea"/>
                          <a:cs typeface="Calibri" panose="020F0502020204030204" pitchFamily="34" charset="0"/>
                        </a:rPr>
                        <a:t>Empyema</a:t>
                      </a:r>
                      <a:endParaRPr lang="en-US" sz="1800" b="1"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endParaRPr lang="ko-KR" alt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endParaRPr lang="ko-KR" alt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1.0</a:t>
                      </a:r>
                      <a:endParaRPr lang="ko-KR" alt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9525" marR="9525" marT="9525" marB="0" anchor="ctr">
                    <a:solidFill>
                      <a:schemeClr val="bg1"/>
                    </a:solidFill>
                  </a:tcPr>
                </a:tc>
              </a:tr>
              <a:tr h="261120">
                <a:tc>
                  <a:txBody>
                    <a:bodyPr/>
                    <a:lstStyle/>
                    <a:p>
                      <a:pPr algn="l" fontAlgn="ctr"/>
                      <a:r>
                        <a:rPr lang="en-US" sz="1800" u="none" strike="noStrike" dirty="0" smtClean="0">
                          <a:effectLst/>
                          <a:latin typeface="Calibri" panose="020F0502020204030204" pitchFamily="34" charset="0"/>
                          <a:cs typeface="Calibri" panose="020F0502020204030204" pitchFamily="34" charset="0"/>
                        </a:rPr>
                        <a:t>       Yes</a:t>
                      </a:r>
                      <a:endParaRPr 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u="none" strike="noStrike" dirty="0" smtClean="0">
                          <a:effectLst/>
                          <a:latin typeface="Calibri" panose="020F0502020204030204" pitchFamily="34" charset="0"/>
                          <a:cs typeface="Calibri" panose="020F0502020204030204" pitchFamily="34" charset="0"/>
                        </a:rPr>
                        <a:t>1 (6.25%)</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3 (9.68%)</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9525" marR="9525" marT="9525" marB="0" anchor="ctr">
                    <a:solidFill>
                      <a:schemeClr val="bg1"/>
                    </a:solidFill>
                  </a:tcPr>
                </a:tc>
              </a:tr>
              <a:tr h="261120">
                <a:tc>
                  <a:txBody>
                    <a:bodyPr/>
                    <a:lstStyle/>
                    <a:p>
                      <a:pPr algn="l" fontAlgn="ctr"/>
                      <a:r>
                        <a:rPr lang="en-US" sz="1800" b="1" i="0" u="none" strike="noStrike" dirty="0" smtClean="0">
                          <a:solidFill>
                            <a:schemeClr val="tx1"/>
                          </a:solidFill>
                          <a:effectLst/>
                          <a:latin typeface="Calibri" panose="020F0502020204030204" pitchFamily="34" charset="0"/>
                          <a:ea typeface="+mn-ea"/>
                          <a:cs typeface="Calibri" panose="020F0502020204030204" pitchFamily="34" charset="0"/>
                        </a:rPr>
                        <a:t>Effusion</a:t>
                      </a:r>
                      <a:endParaRPr lang="en-US" sz="1800" b="1"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endParaRPr lang="ko-KR" alt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endParaRPr lang="ko-KR" alt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1.0</a:t>
                      </a:r>
                      <a:endParaRPr lang="ko-KR" alt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9525" marR="9525" marT="9525" marB="0" anchor="ctr">
                    <a:solidFill>
                      <a:schemeClr val="bg1"/>
                    </a:solidFill>
                  </a:tcPr>
                </a:tc>
              </a:tr>
              <a:tr h="261120">
                <a:tc>
                  <a:txBody>
                    <a:bodyPr/>
                    <a:lstStyle/>
                    <a:p>
                      <a:pPr algn="l" fontAlgn="ctr"/>
                      <a:r>
                        <a:rPr lang="en-US" sz="1800" u="none" strike="noStrike" dirty="0" smtClean="0">
                          <a:effectLst/>
                          <a:latin typeface="Calibri" panose="020F0502020204030204" pitchFamily="34" charset="0"/>
                          <a:cs typeface="Calibri" panose="020F0502020204030204" pitchFamily="34" charset="0"/>
                        </a:rPr>
                        <a:t>       Yes</a:t>
                      </a:r>
                      <a:endParaRPr lang="en-US"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u="none" strike="noStrike" dirty="0" smtClean="0">
                          <a:effectLst/>
                          <a:latin typeface="Calibri" panose="020F0502020204030204" pitchFamily="34" charset="0"/>
                          <a:cs typeface="Calibri" panose="020F0502020204030204" pitchFamily="34" charset="0"/>
                        </a:rPr>
                        <a:t>7 (43.75%)</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r>
                        <a:rPr lang="en-US" altLang="ko-KR" sz="1800" b="0" i="0" u="none" strike="noStrike" dirty="0" smtClean="0">
                          <a:solidFill>
                            <a:srgbClr val="000000"/>
                          </a:solidFill>
                          <a:effectLst/>
                          <a:latin typeface="Calibri" panose="020F0502020204030204" pitchFamily="34" charset="0"/>
                          <a:ea typeface="맑은 고딕" panose="020B0503020000020004" pitchFamily="50" charset="-127"/>
                          <a:cs typeface="Calibri" panose="020F0502020204030204" pitchFamily="34" charset="0"/>
                        </a:rPr>
                        <a:t>14 (45.16%)</a:t>
                      </a: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2288" marR="2288" marT="2288" marB="0" anchor="ctr">
                    <a:solidFill>
                      <a:schemeClr val="bg1"/>
                    </a:solidFill>
                  </a:tcPr>
                </a:tc>
                <a:tc>
                  <a:txBody>
                    <a:bodyPr/>
                    <a:lstStyle/>
                    <a:p>
                      <a:pPr algn="ctr" fontAlgn="ctr"/>
                      <a:endParaRPr lang="en-US" altLang="ko-KR" sz="1800" b="0" i="0" u="none" strike="noStrike" dirty="0">
                        <a:solidFill>
                          <a:srgbClr val="000000"/>
                        </a:solidFill>
                        <a:effectLst/>
                        <a:latin typeface="Calibri" panose="020F0502020204030204" pitchFamily="34" charset="0"/>
                        <a:ea typeface="맑은 고딕" panose="020B0503020000020004" pitchFamily="50" charset="-127"/>
                        <a:cs typeface="Calibri" panose="020F0502020204030204" pitchFamily="34" charset="0"/>
                      </a:endParaRPr>
                    </a:p>
                  </a:txBody>
                  <a:tcPr marL="9525" marR="9525" marT="9525" marB="0" anchor="ctr">
                    <a:solidFill>
                      <a:schemeClr val="bg1"/>
                    </a:solidFill>
                  </a:tcPr>
                </a:tc>
              </a:tr>
            </a:tbl>
          </a:graphicData>
        </a:graphic>
      </p:graphicFrame>
    </p:spTree>
    <p:extLst>
      <p:ext uri="{BB962C8B-B14F-4D97-AF65-F5344CB8AC3E}">
        <p14:creationId xmlns:p14="http://schemas.microsoft.com/office/powerpoint/2010/main" val="2979188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a:extLst>
              <a:ext uri="{FF2B5EF4-FFF2-40B4-BE49-F238E27FC236}">
                <a16:creationId xmlns="" xmlns:a16="http://schemas.microsoft.com/office/drawing/2014/main" id="{2B79BE09-36E3-1642-F35A-97F7C79BBD2A}"/>
              </a:ext>
            </a:extLst>
          </p:cNvPr>
          <p:cNvSpPr>
            <a:spLocks noGrp="1"/>
          </p:cNvSpPr>
          <p:nvPr>
            <p:ph idx="4294967295"/>
          </p:nvPr>
        </p:nvSpPr>
        <p:spPr>
          <a:xfrm>
            <a:off x="306688" y="1122634"/>
            <a:ext cx="11578624" cy="5546454"/>
          </a:xfrm>
        </p:spPr>
        <p:txBody>
          <a:bodyPr>
            <a:normAutofit/>
          </a:bodyPr>
          <a:lstStyle/>
          <a:p>
            <a:r>
              <a:rPr lang="en-US" altLang="ko-KR" sz="2400" dirty="0"/>
              <a:t>Based on the study results, we confirmed that oversized donor lungs can be safely utilized without significantly impacting recipient survival or complications, provided that appropriate surgical techniques and management are applied</a:t>
            </a:r>
            <a:r>
              <a:rPr lang="en-US" altLang="ko-KR" sz="2400" dirty="0" smtClean="0"/>
              <a:t>.</a:t>
            </a:r>
          </a:p>
          <a:p>
            <a:endParaRPr lang="en-US" altLang="ko-KR" sz="2400" dirty="0" smtClean="0"/>
          </a:p>
          <a:p>
            <a:r>
              <a:rPr lang="en-US" altLang="ko-KR" sz="2400" dirty="0" smtClean="0"/>
              <a:t>Moreover, </a:t>
            </a:r>
            <a:r>
              <a:rPr lang="en-US" altLang="ko-KR" sz="2400" dirty="0"/>
              <a:t>effectively utilizing oversized donor lungs can expand the pool of transplantable organs. This approach increases opportunities for transplant candidates and offers the potential to reduce the number of organs discarded due to size mismatch</a:t>
            </a:r>
            <a:r>
              <a:rPr lang="en-US" altLang="ko-KR" sz="2400" dirty="0" smtClean="0"/>
              <a:t>.</a:t>
            </a:r>
          </a:p>
          <a:p>
            <a:endParaRPr lang="en-US" altLang="ko-KR" sz="2400" dirty="0" smtClean="0"/>
          </a:p>
          <a:p>
            <a:r>
              <a:rPr lang="en-US" altLang="ko-KR" sz="2400" dirty="0"/>
              <a:t>However, to solidify this conclusion, further data and research are necessary, particularly long-term follow-up studies and validation across diverse patient populations.</a:t>
            </a:r>
            <a:endParaRPr lang="ko-KR" altLang="en-US" sz="2400" dirty="0"/>
          </a:p>
        </p:txBody>
      </p:sp>
      <p:sp>
        <p:nvSpPr>
          <p:cNvPr id="2" name="제목 1">
            <a:extLst>
              <a:ext uri="{FF2B5EF4-FFF2-40B4-BE49-F238E27FC236}">
                <a16:creationId xmlns="" xmlns:a16="http://schemas.microsoft.com/office/drawing/2014/main" id="{40D7B906-BEFF-8568-0550-326A2889CEDF}"/>
              </a:ext>
            </a:extLst>
          </p:cNvPr>
          <p:cNvSpPr txBox="1">
            <a:spLocks/>
          </p:cNvSpPr>
          <p:nvPr/>
        </p:nvSpPr>
        <p:spPr>
          <a:xfrm>
            <a:off x="155575" y="-133754"/>
            <a:ext cx="3240360" cy="908428"/>
          </a:xfrm>
          <a:prstGeom prst="rect">
            <a:avLst/>
          </a:prstGeom>
        </p:spPr>
        <p:txBody>
          <a:bodyPr vert="horz" lIns="91440" tIns="45720" rIns="91440" bIns="45720" rtlCol="0" anchor="ctr">
            <a:normAutofit/>
          </a:bodyPr>
          <a:lstStyle>
            <a:lvl1pPr algn="ctr" defTabSz="914400" rtl="0" eaLnBrk="1" latinLnBrk="1" hangingPunct="1">
              <a:spcBef>
                <a:spcPct val="0"/>
              </a:spcBef>
              <a:buNone/>
              <a:defRPr sz="4400" kern="1200">
                <a:solidFill>
                  <a:schemeClr val="tx1"/>
                </a:solidFill>
                <a:latin typeface="+mj-lt"/>
                <a:ea typeface="+mj-ea"/>
                <a:cs typeface="+mj-cs"/>
              </a:defRPr>
            </a:lvl1pPr>
          </a:lstStyle>
          <a:p>
            <a:pPr algn="l"/>
            <a:r>
              <a:rPr lang="en-US" altLang="ko-KR" sz="3600" b="1" dirty="0">
                <a:solidFill>
                  <a:schemeClr val="bg1"/>
                </a:solidFill>
                <a:effectLst>
                  <a:outerShdw blurRad="38100" dist="38100" dir="2700000" algn="tl">
                    <a:srgbClr val="000000">
                      <a:alpha val="43137"/>
                    </a:srgbClr>
                  </a:outerShdw>
                </a:effectLst>
                <a:latin typeface="+mj-ea"/>
              </a:rPr>
              <a:t>Conclusion</a:t>
            </a:r>
            <a:endParaRPr lang="ko-KR" altLang="en-US" sz="3600" b="1" dirty="0">
              <a:solidFill>
                <a:schemeClr val="bg1"/>
              </a:solidFill>
              <a:effectLst>
                <a:outerShdw blurRad="38100" dist="38100" dir="2700000" algn="tl">
                  <a:srgbClr val="000000">
                    <a:alpha val="43137"/>
                  </a:srgbClr>
                </a:outerShdw>
              </a:effectLst>
              <a:latin typeface="+mj-ea"/>
            </a:endParaRPr>
          </a:p>
        </p:txBody>
      </p:sp>
    </p:spTree>
    <p:extLst>
      <p:ext uri="{BB962C8B-B14F-4D97-AF65-F5344CB8AC3E}">
        <p14:creationId xmlns:p14="http://schemas.microsoft.com/office/powerpoint/2010/main" val="1454906823"/>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테마">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235</TotalTime>
  <Words>776</Words>
  <Application>Microsoft Office PowerPoint</Application>
  <PresentationFormat>와이드스크린</PresentationFormat>
  <Paragraphs>162</Paragraphs>
  <Slides>6</Slides>
  <Notes>0</Notes>
  <HiddenSlides>0</HiddenSlides>
  <MMClips>0</MMClips>
  <ScaleCrop>false</ScaleCrop>
  <HeadingPairs>
    <vt:vector size="6" baseType="variant">
      <vt:variant>
        <vt:lpstr>사용한 글꼴</vt:lpstr>
      </vt:variant>
      <vt:variant>
        <vt:i4>4</vt:i4>
      </vt:variant>
      <vt:variant>
        <vt:lpstr>테마</vt:lpstr>
      </vt:variant>
      <vt:variant>
        <vt:i4>1</vt:i4>
      </vt:variant>
      <vt:variant>
        <vt:lpstr>슬라이드 제목</vt:lpstr>
      </vt:variant>
      <vt:variant>
        <vt:i4>6</vt:i4>
      </vt:variant>
    </vt:vector>
  </HeadingPairs>
  <TitlesOfParts>
    <vt:vector size="11" baseType="lpstr">
      <vt:lpstr>맑은 고딕</vt:lpstr>
      <vt:lpstr>Arial</vt:lpstr>
      <vt:lpstr>Calibri</vt:lpstr>
      <vt:lpstr>Calibri Light</vt:lpstr>
      <vt:lpstr>Office 테마</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esshan2@naver.com</dc:creator>
  <cp:lastModifiedBy>SNUH</cp:lastModifiedBy>
  <cp:revision>24</cp:revision>
  <dcterms:created xsi:type="dcterms:W3CDTF">2022-07-21T09:10:24Z</dcterms:created>
  <dcterms:modified xsi:type="dcterms:W3CDTF">2024-08-30T07:25:20Z</dcterms:modified>
</cp:coreProperties>
</file>