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pos="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085"/>
    <a:srgbClr val="073485"/>
    <a:srgbClr val="0B3388"/>
    <a:srgbClr val="FFFFFF"/>
    <a:srgbClr val="023C90"/>
    <a:srgbClr val="0B3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62" y="114"/>
      </p:cViewPr>
      <p:guideLst>
        <p:guide orient="horz" pos="4201"/>
        <p:guide pos="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036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445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832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067DD224-272B-42AA-6AEF-1D505106A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6" y="1122634"/>
            <a:ext cx="11404208" cy="3627166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9"/>
            <a:ext cx="12192000" cy="684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484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5CA4566-BBAC-F07B-E162-932B7ABA2BA8}"/>
              </a:ext>
            </a:extLst>
          </p:cNvPr>
          <p:cNvSpPr/>
          <p:nvPr userDrawn="1"/>
        </p:nvSpPr>
        <p:spPr>
          <a:xfrm>
            <a:off x="0" y="1023408"/>
            <a:ext cx="12192000" cy="583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9"/>
            <a:ext cx="12192000" cy="684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043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161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841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114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743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683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202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5770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2ED5-E577-4A47-BBF0-B46A5D173E2F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597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82ED5-E577-4A47-BBF0-B46A5D173E2F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97A7B-6892-40B6-ACC8-9D06276953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817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41E2144E-49AD-F88F-5AB8-AF5B88500F13}"/>
              </a:ext>
            </a:extLst>
          </p:cNvPr>
          <p:cNvSpPr txBox="1">
            <a:spLocks/>
          </p:cNvSpPr>
          <p:nvPr/>
        </p:nvSpPr>
        <p:spPr>
          <a:xfrm>
            <a:off x="1524000" y="2340111"/>
            <a:ext cx="9144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2400" dirty="0" smtClean="0">
                <a:effectLst/>
                <a:latin typeface="+mj-ea"/>
              </a:rPr>
              <a:t>Comparison of TKI monotherapy 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effectLst/>
                <a:latin typeface="+mj-ea"/>
              </a:rPr>
              <a:t>versus TKI Combined with Surgery or Radiotherapy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effectLst/>
                <a:latin typeface="+mj-ea"/>
              </a:rPr>
              <a:t>in EGFR-Mutant metastatic Non-Small Cell Lung Cancer </a:t>
            </a:r>
            <a:endParaRPr lang="ko-KR" altLang="en-US" sz="2400" dirty="0">
              <a:effectLst/>
              <a:latin typeface="+mj-ea"/>
            </a:endParaRPr>
          </a:p>
        </p:txBody>
      </p:sp>
      <p:sp>
        <p:nvSpPr>
          <p:cNvPr id="7" name="부제목 2">
            <a:extLst>
              <a:ext uri="{FF2B5EF4-FFF2-40B4-BE49-F238E27FC236}">
                <a16:creationId xmlns:a16="http://schemas.microsoft.com/office/drawing/2014/main" id="{A0C95103-8303-6780-F603-7E81DE55A6F8}"/>
              </a:ext>
            </a:extLst>
          </p:cNvPr>
          <p:cNvSpPr txBox="1">
            <a:spLocks/>
          </p:cNvSpPr>
          <p:nvPr/>
        </p:nvSpPr>
        <p:spPr>
          <a:xfrm>
            <a:off x="2928359" y="3869918"/>
            <a:ext cx="6335282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srgbClr val="002060"/>
                </a:solidFill>
                <a:latin typeface="+mj-ea"/>
                <a:ea typeface="+mj-ea"/>
              </a:rPr>
              <a:t>공지사항</a:t>
            </a:r>
            <a:endParaRPr lang="en-US" altLang="ko-KR" sz="18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rgbClr val="002060"/>
                </a:solidFill>
                <a:latin typeface="+mj-ea"/>
                <a:ea typeface="+mj-ea"/>
              </a:rPr>
              <a:t>소속기관이나 저자명이 드러나지 않도록 해주세요</a:t>
            </a:r>
            <a:r>
              <a:rPr lang="en-US" altLang="ko-KR" sz="1600" b="1" dirty="0">
                <a:solidFill>
                  <a:srgbClr val="002060"/>
                </a:solidFill>
                <a:latin typeface="+mj-ea"/>
                <a:ea typeface="+mj-ea"/>
              </a:rPr>
              <a:t>.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rgbClr val="002060"/>
                </a:solidFill>
                <a:latin typeface="+mj-ea"/>
                <a:ea typeface="+mj-ea"/>
              </a:rPr>
              <a:t>제목 슬라이드 포함 최대 </a:t>
            </a:r>
            <a:r>
              <a:rPr lang="en-US" altLang="ko-KR" sz="1600" b="1" dirty="0">
                <a:solidFill>
                  <a:srgbClr val="002060"/>
                </a:solidFill>
                <a:latin typeface="+mj-ea"/>
                <a:ea typeface="+mj-ea"/>
              </a:rPr>
              <a:t>6</a:t>
            </a:r>
            <a:r>
              <a:rPr lang="ko-KR" altLang="en-US" sz="1600" b="1" dirty="0">
                <a:solidFill>
                  <a:srgbClr val="002060"/>
                </a:solidFill>
                <a:latin typeface="+mj-ea"/>
                <a:ea typeface="+mj-ea"/>
              </a:rPr>
              <a:t>장</a:t>
            </a:r>
            <a:r>
              <a:rPr lang="en-US" altLang="ko-KR" sz="1600" b="1" dirty="0">
                <a:solidFill>
                  <a:srgbClr val="002060"/>
                </a:solidFill>
                <a:latin typeface="+mj-ea"/>
                <a:ea typeface="+mj-ea"/>
              </a:rPr>
              <a:t>, Font size 20 </a:t>
            </a:r>
            <a:r>
              <a:rPr lang="ko-KR" altLang="en-US" sz="1600" b="1" dirty="0">
                <a:solidFill>
                  <a:srgbClr val="002060"/>
                </a:solidFill>
                <a:latin typeface="+mj-ea"/>
                <a:ea typeface="+mj-ea"/>
              </a:rPr>
              <a:t>이상</a:t>
            </a:r>
            <a:endParaRPr lang="en-US" altLang="ko-KR" sz="16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>
                <a:solidFill>
                  <a:srgbClr val="FF0000"/>
                </a:solidFill>
                <a:latin typeface="+mj-ea"/>
                <a:ea typeface="+mj-ea"/>
              </a:rPr>
              <a:t>PPT </a:t>
            </a:r>
            <a:r>
              <a:rPr lang="ko-KR" altLang="en-US" sz="1600" b="1" dirty="0">
                <a:solidFill>
                  <a:srgbClr val="FF0000"/>
                </a:solidFill>
                <a:latin typeface="+mj-ea"/>
                <a:ea typeface="+mj-ea"/>
              </a:rPr>
              <a:t>파일 작성 후 </a:t>
            </a:r>
            <a:r>
              <a:rPr lang="en-US" altLang="ko-KR" sz="1600" b="1" dirty="0">
                <a:solidFill>
                  <a:srgbClr val="FF0000"/>
                </a:solidFill>
                <a:latin typeface="+mj-ea"/>
                <a:ea typeface="+mj-ea"/>
              </a:rPr>
              <a:t>PDF</a:t>
            </a:r>
            <a:r>
              <a:rPr lang="ko-KR" altLang="en-US" sz="1600" b="1" dirty="0">
                <a:solidFill>
                  <a:srgbClr val="FF0000"/>
                </a:solidFill>
                <a:latin typeface="+mj-ea"/>
                <a:ea typeface="+mj-ea"/>
              </a:rPr>
              <a:t>로 전환해서 접수</a:t>
            </a:r>
            <a:r>
              <a:rPr lang="en-US" altLang="ko-KR" sz="1600" b="1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1600" b="1" dirty="0">
                <a:solidFill>
                  <a:srgbClr val="FF0000"/>
                </a:solidFill>
                <a:latin typeface="+mj-ea"/>
                <a:ea typeface="+mj-ea"/>
              </a:rPr>
              <a:t>필수</a:t>
            </a:r>
            <a:r>
              <a:rPr lang="en-US" altLang="ko-KR" sz="1600" b="1" dirty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lang="ko-KR" altLang="en-US" sz="16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3986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B22726EF-5792-B9BF-6110-B1FD3329C8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6688" y="1122634"/>
            <a:ext cx="11578624" cy="5546454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altLang="ko-KR" sz="2000" dirty="0" smtClean="0"/>
              <a:t>EGFR-TKIs </a:t>
            </a:r>
            <a:r>
              <a:rPr lang="en-US" altLang="ko-KR" sz="2000" dirty="0"/>
              <a:t>have significantly improved outcomes in metastatic EGFR-mutant NSCLC, yet most patients eventually develop disease </a:t>
            </a:r>
            <a:r>
              <a:rPr lang="en-US" altLang="ko-KR" sz="2000" dirty="0" smtClean="0"/>
              <a:t>progression.</a:t>
            </a:r>
          </a:p>
          <a:p>
            <a:pPr>
              <a:lnSpc>
                <a:spcPct val="140000"/>
              </a:lnSpc>
            </a:pPr>
            <a:r>
              <a:rPr lang="en-US" altLang="ko-KR" sz="2000" dirty="0" smtClean="0"/>
              <a:t>The </a:t>
            </a:r>
            <a:r>
              <a:rPr lang="en-US" altLang="ko-KR" sz="2000" dirty="0"/>
              <a:t>role of local consolidative therapy (surgery or radiotherapy) in prolonging survival beyond TKI treatment remains to be fully established</a:t>
            </a:r>
            <a:r>
              <a:rPr lang="en-US" altLang="ko-KR" sz="2000" dirty="0" smtClean="0"/>
              <a:t>.</a:t>
            </a:r>
          </a:p>
          <a:p>
            <a:pPr>
              <a:lnSpc>
                <a:spcPct val="140000"/>
              </a:lnSpc>
            </a:pPr>
            <a:r>
              <a:rPr lang="en-US" altLang="ko-KR" sz="2000" dirty="0"/>
              <a:t>This study evaluated the clinical impact of adding local consolidative treatments – surgery or radiotherapy – to TKI therapy in patients with EGFR-mutant metastatic NSCLC. </a:t>
            </a:r>
            <a:endParaRPr lang="ko-KR" altLang="en-US" sz="2000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E6371C7B-A21F-0BCB-343E-923E1910E7E0}"/>
              </a:ext>
            </a:extLst>
          </p:cNvPr>
          <p:cNvSpPr txBox="1">
            <a:spLocks/>
          </p:cNvSpPr>
          <p:nvPr/>
        </p:nvSpPr>
        <p:spPr>
          <a:xfrm>
            <a:off x="152864" y="-146649"/>
            <a:ext cx="3240360" cy="90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Purpose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683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B79BE09-36E3-1642-F35A-97F7C79BBD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6688" y="1122634"/>
            <a:ext cx="11578624" cy="5546454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Multicenter retrospective study (5 institutions)</a:t>
            </a:r>
          </a:p>
          <a:p>
            <a:r>
              <a:rPr lang="en-US" altLang="ko-KR" sz="2000" dirty="0" smtClean="0"/>
              <a:t>From 2018 to 2022</a:t>
            </a:r>
          </a:p>
          <a:p>
            <a:r>
              <a:rPr lang="en-US" altLang="ko-KR" sz="2000" dirty="0" smtClean="0"/>
              <a:t>1:1 Propensity Score Matching</a:t>
            </a:r>
          </a:p>
          <a:p>
            <a:pPr lvl="1"/>
            <a:r>
              <a:rPr lang="en-US" altLang="ko-KR" sz="1600" dirty="0" smtClean="0"/>
              <a:t>Age, sex, ECOG performance status</a:t>
            </a:r>
          </a:p>
          <a:p>
            <a:pPr lvl="1"/>
            <a:r>
              <a:rPr lang="en-US" altLang="ko-KR" sz="1600" dirty="0" smtClean="0"/>
              <a:t>EGFR mutation type</a:t>
            </a:r>
          </a:p>
          <a:p>
            <a:pPr lvl="1"/>
            <a:r>
              <a:rPr lang="en-US" altLang="ko-KR" sz="1600" dirty="0" smtClean="0"/>
              <a:t>TKI generation</a:t>
            </a:r>
          </a:p>
          <a:p>
            <a:pPr lvl="1"/>
            <a:r>
              <a:rPr lang="en-US" altLang="ko-KR" sz="1600" dirty="0" smtClean="0"/>
              <a:t>Brain metastasis</a:t>
            </a:r>
          </a:p>
          <a:p>
            <a:pPr lvl="1"/>
            <a:r>
              <a:rPr lang="en-US" altLang="ko-KR" sz="1600" dirty="0" smtClean="0"/>
              <a:t>Number of metastatic sites</a:t>
            </a:r>
          </a:p>
          <a:p>
            <a:r>
              <a:rPr lang="en-US" altLang="ko-KR" sz="2000" dirty="0" smtClean="0"/>
              <a:t>Total cohort</a:t>
            </a:r>
          </a:p>
          <a:p>
            <a:pPr lvl="1"/>
            <a:r>
              <a:rPr lang="en-US" altLang="ko-KR" sz="1600" dirty="0" smtClean="0"/>
              <a:t>TKI + surgery: 100</a:t>
            </a:r>
          </a:p>
          <a:p>
            <a:pPr lvl="1"/>
            <a:r>
              <a:rPr lang="en-US" altLang="ko-KR" sz="1600" dirty="0" smtClean="0"/>
              <a:t>TKI + radiotherapy: 148</a:t>
            </a:r>
          </a:p>
          <a:p>
            <a:pPr lvl="1"/>
            <a:r>
              <a:rPr lang="en-US" altLang="ko-KR" sz="1600" dirty="0" smtClean="0"/>
              <a:t>TKI only: 616</a:t>
            </a:r>
          </a:p>
          <a:p>
            <a:r>
              <a:rPr lang="en-US" altLang="ko-KR" sz="2000" dirty="0" smtClean="0"/>
              <a:t>After PSM</a:t>
            </a:r>
          </a:p>
          <a:p>
            <a:pPr lvl="1"/>
            <a:r>
              <a:rPr lang="en-US" altLang="ko-KR" sz="1600" dirty="0" smtClean="0"/>
              <a:t>TKI + surgery: 97</a:t>
            </a:r>
          </a:p>
          <a:p>
            <a:pPr lvl="1"/>
            <a:r>
              <a:rPr lang="en-US" altLang="ko-KR" sz="1600" dirty="0" smtClean="0"/>
              <a:t>TKI + radiotherapy: 148</a:t>
            </a:r>
          </a:p>
          <a:p>
            <a:pPr lvl="1"/>
            <a:r>
              <a:rPr lang="en-US" altLang="ko-KR" sz="1600" dirty="0" smtClean="0"/>
              <a:t>TKI only: 97 or 148 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62D28CA-46E9-C433-9CCE-0F50A09F8664}"/>
              </a:ext>
            </a:extLst>
          </p:cNvPr>
          <p:cNvSpPr txBox="1">
            <a:spLocks/>
          </p:cNvSpPr>
          <p:nvPr/>
        </p:nvSpPr>
        <p:spPr>
          <a:xfrm>
            <a:off x="155575" y="-133755"/>
            <a:ext cx="3240360" cy="90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Methods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BD5E720-2B7D-64D5-0930-E0B724849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796" y="998289"/>
            <a:ext cx="5885920" cy="5589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600424" y="5578680"/>
            <a:ext cx="49495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800" dirty="0" smtClean="0"/>
              <a:t>N=97</a:t>
            </a:r>
            <a:endParaRPr lang="ko-KR" alt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9044729" y="5578680"/>
            <a:ext cx="49495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800" dirty="0" smtClean="0"/>
              <a:t>N=148</a:t>
            </a:r>
            <a:endParaRPr lang="ko-KR" alt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10290250" y="5363236"/>
            <a:ext cx="72704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800" dirty="0" smtClean="0"/>
              <a:t>N=97 or 148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38416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94F999-5826-C8EF-F6A2-6FE80822405D}"/>
              </a:ext>
            </a:extLst>
          </p:cNvPr>
          <p:cNvSpPr txBox="1">
            <a:spLocks/>
          </p:cNvSpPr>
          <p:nvPr/>
        </p:nvSpPr>
        <p:spPr>
          <a:xfrm>
            <a:off x="155575" y="-125128"/>
            <a:ext cx="3240360" cy="90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Results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9" y="985794"/>
            <a:ext cx="1062037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7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94F999-5826-C8EF-F6A2-6FE80822405D}"/>
              </a:ext>
            </a:extLst>
          </p:cNvPr>
          <p:cNvSpPr txBox="1">
            <a:spLocks/>
          </p:cNvSpPr>
          <p:nvPr/>
        </p:nvSpPr>
        <p:spPr>
          <a:xfrm>
            <a:off x="155575" y="-125128"/>
            <a:ext cx="3240360" cy="90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Results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pic>
        <p:nvPicPr>
          <p:cNvPr id="1026" name="x_image_0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786" y="432600"/>
            <a:ext cx="8266783" cy="627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89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94F999-5826-C8EF-F6A2-6FE80822405D}"/>
              </a:ext>
            </a:extLst>
          </p:cNvPr>
          <p:cNvSpPr txBox="1">
            <a:spLocks/>
          </p:cNvSpPr>
          <p:nvPr/>
        </p:nvSpPr>
        <p:spPr>
          <a:xfrm>
            <a:off x="155575" y="-125128"/>
            <a:ext cx="3240360" cy="90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Results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082" y="237941"/>
            <a:ext cx="7962899" cy="628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6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B79BE09-36E3-1642-F35A-97F7C79BBD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6688" y="1122634"/>
            <a:ext cx="11578624" cy="5546454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altLang="ko-KR" sz="2000" dirty="0"/>
              <a:t>In patients with EGFR-mutant metastatic NSCLC, the addition of consolidative surgery or radiotherapy to TKI therapy was associated with improved overall survival</a:t>
            </a:r>
            <a:r>
              <a:rPr lang="en-US" altLang="ko-KR" sz="2000" dirty="0" smtClean="0"/>
              <a:t>.</a:t>
            </a:r>
          </a:p>
          <a:p>
            <a:pPr>
              <a:lnSpc>
                <a:spcPct val="140000"/>
              </a:lnSpc>
            </a:pPr>
            <a:r>
              <a:rPr lang="en-US" altLang="ko-KR" sz="2000" dirty="0" smtClean="0"/>
              <a:t>This benefit remained consistent after propensity score matching.</a:t>
            </a:r>
          </a:p>
          <a:p>
            <a:pPr>
              <a:lnSpc>
                <a:spcPct val="140000"/>
              </a:lnSpc>
            </a:pPr>
            <a:r>
              <a:rPr lang="en-US" altLang="ko-KR" sz="2000" dirty="0"/>
              <a:t>These findings highlight the importance of a multidisciplinary approach to identify candidates for consolidative treatment.</a:t>
            </a:r>
            <a:endParaRPr lang="ko-KR" altLang="en-US" sz="200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0D7B906-BEFF-8568-0550-326A2889CEDF}"/>
              </a:ext>
            </a:extLst>
          </p:cNvPr>
          <p:cNvSpPr txBox="1">
            <a:spLocks/>
          </p:cNvSpPr>
          <p:nvPr/>
        </p:nvSpPr>
        <p:spPr>
          <a:xfrm>
            <a:off x="155575" y="-133754"/>
            <a:ext cx="3240360" cy="90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Conclusion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549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727</TotalTime>
  <Words>241</Words>
  <Application>Microsoft Office PowerPoint</Application>
  <PresentationFormat>와이드스크린</PresentationFormat>
  <Paragraphs>38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esshan2@naver.com</dc:creator>
  <cp:lastModifiedBy>이창영(흉부외과)</cp:lastModifiedBy>
  <cp:revision>28</cp:revision>
  <dcterms:created xsi:type="dcterms:W3CDTF">2022-07-21T09:10:24Z</dcterms:created>
  <dcterms:modified xsi:type="dcterms:W3CDTF">2025-08-28T06:09:23Z</dcterms:modified>
</cp:coreProperties>
</file>