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85"/>
    <a:srgbClr val="073485"/>
    <a:srgbClr val="0B3388"/>
    <a:srgbClr val="FFFFFF"/>
    <a:srgbClr val="023C90"/>
    <a:srgbClr val="0B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702" y="354"/>
      </p:cViewPr>
      <p:guideLst>
        <p:guide orient="horz" pos="4201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67DD224-272B-42AA-6AEF-1D50510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122634"/>
            <a:ext cx="11404208" cy="362716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CA4566-BBAC-F07B-E162-932B7ABA2BA8}"/>
              </a:ext>
            </a:extLst>
          </p:cNvPr>
          <p:cNvSpPr/>
          <p:nvPr userDrawn="1"/>
        </p:nvSpPr>
        <p:spPr>
          <a:xfrm>
            <a:off x="0" y="1023408"/>
            <a:ext cx="12192000" cy="5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BC7AF-ADB0-7928-331B-2667503EF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C44E54E0-B408-38F1-A8E2-4FB7774956B5}"/>
              </a:ext>
            </a:extLst>
          </p:cNvPr>
          <p:cNvSpPr txBox="1">
            <a:spLocks/>
          </p:cNvSpPr>
          <p:nvPr/>
        </p:nvSpPr>
        <p:spPr>
          <a:xfrm>
            <a:off x="1524000" y="2340110"/>
            <a:ext cx="9144000" cy="224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600" dirty="0">
                <a:latin typeface="+mj-ea"/>
              </a:rPr>
              <a:t>Outcomes of conventional CABG </a:t>
            </a:r>
          </a:p>
          <a:p>
            <a:pPr>
              <a:lnSpc>
                <a:spcPct val="120000"/>
              </a:lnSpc>
            </a:pPr>
            <a:r>
              <a:rPr lang="en-US" altLang="ko-KR" sz="3600" dirty="0">
                <a:latin typeface="+mj-ea"/>
              </a:rPr>
              <a:t>in stable patients with low ejection fraction: compared with preserved ejection fraction</a:t>
            </a:r>
            <a:endParaRPr lang="ko-KR" altLang="en-US" sz="8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022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2726EF-5792-B9BF-6110-B1FD3329C8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382984"/>
            <a:ext cx="11578624" cy="5546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Reduced left ventricular ejection fraction is known to increase perioperative mortality after coronary artery bypass graft (CABG).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The STICH trial shows that CABG improves long-term survival in patients with low LVEF.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However, evidence specifically addressing the safety of conventional CABG in such patients remains limited.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This study aims to evaluate short‑ and long‑term outcomes of conventional CABG in stable low LVEF patients compared with those with preserved EF.</a:t>
            </a:r>
            <a:endParaRPr lang="ko-KR" altLang="en-US" sz="2400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371C7B-A21F-0BCB-343E-923E1910E7E0}"/>
              </a:ext>
            </a:extLst>
          </p:cNvPr>
          <p:cNvSpPr txBox="1">
            <a:spLocks/>
          </p:cNvSpPr>
          <p:nvPr/>
        </p:nvSpPr>
        <p:spPr>
          <a:xfrm>
            <a:off x="152864" y="-146649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Purpose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83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2D28CA-46E9-C433-9CCE-0F50A09F8664}"/>
              </a:ext>
            </a:extLst>
          </p:cNvPr>
          <p:cNvSpPr txBox="1">
            <a:spLocks/>
          </p:cNvSpPr>
          <p:nvPr/>
        </p:nvSpPr>
        <p:spPr>
          <a:xfrm>
            <a:off x="155575" y="-133755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Methods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F603B553-2215-012F-2178-1F31FCF89A86}"/>
              </a:ext>
            </a:extLst>
          </p:cNvPr>
          <p:cNvSpPr txBox="1">
            <a:spLocks/>
          </p:cNvSpPr>
          <p:nvPr/>
        </p:nvSpPr>
        <p:spPr>
          <a:xfrm>
            <a:off x="306688" y="1484584"/>
            <a:ext cx="11578624" cy="554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616 isolated on-pump CABG (including ASD, PFO closure, LAA resection) patients between July/2014 and Dec/2024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Group: Low LVEF (≤35%) vs Normal LVEF (≥50%)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dirty="0"/>
              <a:t>Stable patients only (excluded no shock, previous ECMO, emergency op, acute myocardial infarction)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Retrospective analysis using IPTW, Landmark Kaplan-Meier survival analysis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Primary endpoint: 30-day or in-hospital mortality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/>
              <a:t>Secondary:  Early MACCE, Early postop complications, Long-term survival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8416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7" name="그림 6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1C287D-BE73-E616-8110-54EB696FF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46" y="1493901"/>
            <a:ext cx="3816350" cy="2522672"/>
          </a:xfrm>
          <a:prstGeom prst="rect">
            <a:avLst/>
          </a:prstGeom>
        </p:spPr>
      </p:pic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D06E273D-895A-4CEE-D657-EFF7E65AC3E9}"/>
              </a:ext>
            </a:extLst>
          </p:cNvPr>
          <p:cNvSpPr txBox="1">
            <a:spLocks/>
          </p:cNvSpPr>
          <p:nvPr/>
        </p:nvSpPr>
        <p:spPr>
          <a:xfrm>
            <a:off x="582781" y="1111794"/>
            <a:ext cx="2527300" cy="55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Before IPTW</a:t>
            </a:r>
            <a:endParaRPr lang="ko-KR" altLang="en-US" sz="2000" dirty="0"/>
          </a:p>
        </p:txBody>
      </p:sp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DEAB0DD1-48BC-EB4C-1032-3D51DCADE5E8}"/>
              </a:ext>
            </a:extLst>
          </p:cNvPr>
          <p:cNvSpPr txBox="1">
            <a:spLocks/>
          </p:cNvSpPr>
          <p:nvPr/>
        </p:nvSpPr>
        <p:spPr>
          <a:xfrm>
            <a:off x="5928196" y="1117872"/>
            <a:ext cx="2527300" cy="55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After IPTW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73234-947C-4693-F9C5-88EFE022ECF6}"/>
              </a:ext>
            </a:extLst>
          </p:cNvPr>
          <p:cNvSpPr txBox="1"/>
          <p:nvPr/>
        </p:nvSpPr>
        <p:spPr>
          <a:xfrm>
            <a:off x="9429750" y="2876550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3.210 (1.288 - 8.001,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0.012)</a:t>
            </a:r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80468-8505-2577-5DB2-CA752ED9DA41}"/>
              </a:ext>
            </a:extLst>
          </p:cNvPr>
          <p:cNvSpPr txBox="1"/>
          <p:nvPr/>
        </p:nvSpPr>
        <p:spPr>
          <a:xfrm>
            <a:off x="9429750" y="1714500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1.263 (0.057 - 2.812,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0.566)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A3301-6145-0A0D-0194-53B1290EFBCA}"/>
              </a:ext>
            </a:extLst>
          </p:cNvPr>
          <p:cNvSpPr txBox="1"/>
          <p:nvPr/>
        </p:nvSpPr>
        <p:spPr>
          <a:xfrm>
            <a:off x="9442450" y="3181350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0.924 (0.272 - 3.145,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0.900)</a:t>
            </a:r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F8D5B-5101-CC5E-37B8-EAD441978352}"/>
              </a:ext>
            </a:extLst>
          </p:cNvPr>
          <p:cNvSpPr txBox="1"/>
          <p:nvPr/>
        </p:nvSpPr>
        <p:spPr>
          <a:xfrm>
            <a:off x="9429750" y="1992471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1.443 (0.997 - 2.088,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0.052)</a:t>
            </a:r>
            <a:endParaRPr lang="ko-KR" alt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C0C87-8115-2722-AAC6-DC813AC13C79}"/>
              </a:ext>
            </a:extLst>
          </p:cNvPr>
          <p:cNvSpPr txBox="1"/>
          <p:nvPr/>
        </p:nvSpPr>
        <p:spPr>
          <a:xfrm>
            <a:off x="9442450" y="3486150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1.265 (0.442 - 3.613,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0.661)</a:t>
            </a:r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14215-AFA8-44DB-DB81-AD45E954CC6C}"/>
              </a:ext>
            </a:extLst>
          </p:cNvPr>
          <p:cNvSpPr txBox="1"/>
          <p:nvPr/>
        </p:nvSpPr>
        <p:spPr>
          <a:xfrm>
            <a:off x="9429750" y="2284571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1.830 (0.897 - 3.731,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0.097)</a:t>
            </a:r>
            <a:endParaRPr lang="ko-KR" alt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2E2AF8-5E26-C25F-A4B1-68B6E08DE4F2}"/>
              </a:ext>
            </a:extLst>
          </p:cNvPr>
          <p:cNvSpPr txBox="1"/>
          <p:nvPr/>
        </p:nvSpPr>
        <p:spPr>
          <a:xfrm>
            <a:off x="9429750" y="2589371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1.382 (0.558 - 3.427, </a:t>
            </a:r>
            <a:r>
              <a:rPr lang="en-US" altLang="ko-KR" sz="1000" i="1" dirty="0"/>
              <a:t>p-value</a:t>
            </a:r>
            <a:r>
              <a:rPr lang="en-US" altLang="ko-KR" sz="1000" dirty="0"/>
              <a:t> = 0.485)</a:t>
            </a:r>
            <a:endParaRPr lang="ko-KR" altLang="en-US" sz="10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2A2A3AA-7F19-DA49-F117-5023A1E8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5" y="1412899"/>
            <a:ext cx="4485697" cy="26000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0EFAD1-A0BB-6D37-05F2-2ACA6B273D30}"/>
              </a:ext>
            </a:extLst>
          </p:cNvPr>
          <p:cNvSpPr txBox="1"/>
          <p:nvPr/>
        </p:nvSpPr>
        <p:spPr>
          <a:xfrm>
            <a:off x="582780" y="4384126"/>
            <a:ext cx="1104500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Unadjusted analyses demonstrated worse outcomes in the low EF group; after IPTW adjustment, all outcomes were comparable except for new CRRT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Even after IPTW adjustment, new CRRT remained higher in the low EF group, likely reflecting intrinsic renal vulnerability and unmeasured perioperative factors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MACCE : Death + Stroke + Revascularization, In hospital or post op 30 day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98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87E65-C886-1F77-4628-68A1B5C9F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C9713B-9EA8-51F2-BAEF-3030BFEBD419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9" name="AutoShape 4" descr="출력 이미지">
            <a:extLst>
              <a:ext uri="{FF2B5EF4-FFF2-40B4-BE49-F238E27FC236}">
                <a16:creationId xmlns:a16="http://schemas.microsoft.com/office/drawing/2014/main" id="{DD9619F6-3209-B1AC-3A06-97247AEE9B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5935" y="728935"/>
            <a:ext cx="2852465" cy="28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그림 12" descr="텍스트, 스크린샷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FF26A1-EF52-97F4-FAAB-67FF4B705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1" y="1245322"/>
            <a:ext cx="3901337" cy="272342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450C1149-1C08-27ED-6A43-6C1A127B49A6}"/>
              </a:ext>
            </a:extLst>
          </p:cNvPr>
          <p:cNvGrpSpPr/>
          <p:nvPr/>
        </p:nvGrpSpPr>
        <p:grpSpPr>
          <a:xfrm>
            <a:off x="372073" y="1245322"/>
            <a:ext cx="3476028" cy="2778655"/>
            <a:chOff x="1577315" y="2298810"/>
            <a:chExt cx="3371431" cy="2565180"/>
          </a:xfrm>
        </p:grpSpPr>
        <p:pic>
          <p:nvPicPr>
            <p:cNvPr id="11" name="그림 10" descr="텍스트, 스크린샷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2920DAC-B7D1-930E-0C15-03C73768C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15" y="2298810"/>
              <a:ext cx="3371431" cy="25651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D16195-AA49-D8EB-4015-33EA8E27BA05}"/>
                </a:ext>
              </a:extLst>
            </p:cNvPr>
            <p:cNvSpPr txBox="1"/>
            <p:nvPr/>
          </p:nvSpPr>
          <p:spPr>
            <a:xfrm>
              <a:off x="3424268" y="2872825"/>
              <a:ext cx="14495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200" b="1" dirty="0"/>
                <a:t>Log-rank </a:t>
              </a:r>
              <a:r>
                <a:rPr lang="en-US" altLang="ko-KR" sz="1200" b="1" i="1" dirty="0"/>
                <a:t>p</a:t>
              </a:r>
              <a:r>
                <a:rPr lang="en-US" altLang="ko-KR" sz="1200" b="1" dirty="0"/>
                <a:t> = 0.018</a:t>
              </a:r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AF5C77-701F-9B27-06A2-A1B1C0DE0D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811" y="1867107"/>
            <a:ext cx="1358152" cy="27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200" b="1" dirty="0"/>
              <a:t>Log-rank </a:t>
            </a:r>
            <a:r>
              <a:rPr lang="en-US" altLang="ko-KR" sz="1200" b="1" i="1" dirty="0"/>
              <a:t>p</a:t>
            </a:r>
            <a:r>
              <a:rPr lang="en-US" altLang="ko-KR" sz="1200" b="1" dirty="0"/>
              <a:t> = 0.045</a:t>
            </a:r>
          </a:p>
          <a:p>
            <a:endParaRPr lang="ko-KR" altLang="en-US" sz="1200" dirty="0"/>
          </a:p>
        </p:txBody>
      </p:sp>
      <p:pic>
        <p:nvPicPr>
          <p:cNvPr id="20" name="그림 19" descr="텍스트, 스크린샷, 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19392B-0725-517F-FF16-625CAC231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38" y="1237240"/>
            <a:ext cx="3628539" cy="2731510"/>
          </a:xfrm>
          <a:prstGeom prst="rect">
            <a:avLst/>
          </a:prstGeom>
        </p:spPr>
      </p:pic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2E5A3CDC-338B-E909-DD85-CA8C1ABD22C8}"/>
              </a:ext>
            </a:extLst>
          </p:cNvPr>
          <p:cNvSpPr txBox="1">
            <a:spLocks/>
          </p:cNvSpPr>
          <p:nvPr/>
        </p:nvSpPr>
        <p:spPr>
          <a:xfrm>
            <a:off x="10305461" y="1803607"/>
            <a:ext cx="1358152" cy="27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/>
              <a:t>Log-rank </a:t>
            </a:r>
            <a:r>
              <a:rPr lang="en-US" altLang="ko-KR" sz="1200" b="1" i="1" dirty="0"/>
              <a:t>p</a:t>
            </a:r>
            <a:r>
              <a:rPr lang="en-US" altLang="ko-KR" sz="1200" b="1" dirty="0"/>
              <a:t> = 1.000</a:t>
            </a:r>
          </a:p>
          <a:p>
            <a:endParaRPr lang="ko-KR" altLang="en-US" sz="1200" dirty="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B88B0006-96D4-4C08-31CF-2B562DF2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73" y="4249351"/>
            <a:ext cx="1153040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Overall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KM: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LV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showed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survival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reflecting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perioperative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baseline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LV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dysfunction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30-day </a:t>
            </a:r>
            <a:r>
              <a:rPr kumimoji="0" lang="ko-KR" altLang="ko-K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Landmark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KM: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2000" dirty="0"/>
              <a:t>After excluding early surgical mortality, the survival difference remained significant.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1-year </a:t>
            </a:r>
            <a:r>
              <a:rPr kumimoji="0" lang="ko-KR" altLang="ko-K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Landmark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KM: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2000" dirty="0"/>
              <a:t>In stable survivors who lived beyond the first postoperative year, long-term survival was comparable irrespective of baseline EF.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00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D7B906-BEFF-8568-0550-326A2889CEDF}"/>
              </a:ext>
            </a:extLst>
          </p:cNvPr>
          <p:cNvSpPr txBox="1">
            <a:spLocks/>
          </p:cNvSpPr>
          <p:nvPr/>
        </p:nvSpPr>
        <p:spPr>
          <a:xfrm>
            <a:off x="155575" y="-133754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Conclusion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85EE0AC7-66FA-D10C-4BC1-9302C73BA9A8}"/>
              </a:ext>
            </a:extLst>
          </p:cNvPr>
          <p:cNvSpPr txBox="1">
            <a:spLocks/>
          </p:cNvSpPr>
          <p:nvPr/>
        </p:nvSpPr>
        <p:spPr>
          <a:xfrm>
            <a:off x="306688" y="1732234"/>
            <a:ext cx="11578624" cy="325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/>
              <a:t>In patients with stable low LVEF undergoing conventional CABG, short-term outcomes were comparable to those with preserved LVEF except requiring CRRT.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/>
              <a:t>Although long-term survival remained inferior overall, this was attributable to underlying ventricular dysfunction rather than surgical risk.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/>
              <a:t>Importantly, once patients survived the first year, their long-term survival became comparable to those with preserved LVEF.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/>
              <a:t>Therefore, reduced LVEF alone should not be considered a contraindication to surgery.</a:t>
            </a:r>
          </a:p>
          <a:p>
            <a:pPr marL="457200" lvl="1" indent="0">
              <a:buNone/>
            </a:pPr>
            <a:endParaRPr lang="en-US" altLang="ko-KR" sz="2000" dirty="0"/>
          </a:p>
          <a:p>
            <a:pPr lvl="1">
              <a:buFont typeface="Wingdings" panose="05000000000000000000" pitchFamily="2" charset="2"/>
              <a:buChar char="§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490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467</Words>
  <Application>Microsoft Office PowerPoint</Application>
  <PresentationFormat>와이드스크린</PresentationFormat>
  <Paragraphs>45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esshan2@naver.com</dc:creator>
  <cp:lastModifiedBy>Sungsil Yoon</cp:lastModifiedBy>
  <cp:revision>25</cp:revision>
  <dcterms:created xsi:type="dcterms:W3CDTF">2022-07-21T09:10:24Z</dcterms:created>
  <dcterms:modified xsi:type="dcterms:W3CDTF">2025-08-28T18:14:28Z</dcterms:modified>
</cp:coreProperties>
</file>