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  <p:sldId id="258" r:id="rId3"/>
    <p:sldId id="259" r:id="rId4"/>
    <p:sldId id="260" r:id="rId5"/>
    <p:sldId id="262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201" userDrawn="1">
          <p15:clr>
            <a:srgbClr val="A4A3A4"/>
          </p15:clr>
        </p15:guide>
        <p15:guide id="2" pos="9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83085"/>
    <a:srgbClr val="073485"/>
    <a:srgbClr val="0B3388"/>
    <a:srgbClr val="FFFFFF"/>
    <a:srgbClr val="023C90"/>
    <a:srgbClr val="0B338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110" d="100"/>
          <a:sy n="110" d="100"/>
        </p:scale>
        <p:origin x="114" y="1248"/>
      </p:cViewPr>
      <p:guideLst>
        <p:guide orient="horz" pos="4201"/>
        <p:guide pos="9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82ED5-E577-4A47-BBF0-B46A5D173E2F}" type="datetimeFigureOut">
              <a:rPr lang="ko-KR" altLang="en-US" smtClean="0"/>
              <a:t>2025-08-28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97A7B-6892-40B6-ACC8-9D06276953E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103618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82ED5-E577-4A47-BBF0-B46A5D173E2F}" type="datetimeFigureOut">
              <a:rPr lang="ko-KR" altLang="en-US" smtClean="0"/>
              <a:t>2025-08-28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97A7B-6892-40B6-ACC8-9D06276953E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844544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82ED5-E577-4A47-BBF0-B46A5D173E2F}" type="datetimeFigureOut">
              <a:rPr lang="ko-KR" altLang="en-US" smtClean="0"/>
              <a:t>2025-08-28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97A7B-6892-40B6-ACC8-9D06276953E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038322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내용 개체 틀 2">
            <a:extLst>
              <a:ext uri="{FF2B5EF4-FFF2-40B4-BE49-F238E27FC236}">
                <a16:creationId xmlns:a16="http://schemas.microsoft.com/office/drawing/2014/main" id="{067DD224-272B-42AA-6AEF-1D505106A2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3896" y="1122634"/>
            <a:ext cx="11404208" cy="3627166"/>
          </a:xfrm>
        </p:spPr>
        <p:txBody>
          <a:bodyPr/>
          <a:lstStyle/>
          <a:p>
            <a:endParaRPr lang="ko-KR" altLang="en-US" dirty="0"/>
          </a:p>
        </p:txBody>
      </p:sp>
      <p:pic>
        <p:nvPicPr>
          <p:cNvPr id="2" name="그림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839"/>
            <a:ext cx="12192000" cy="68403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30484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>
            <a:extLst>
              <a:ext uri="{FF2B5EF4-FFF2-40B4-BE49-F238E27FC236}">
                <a16:creationId xmlns:a16="http://schemas.microsoft.com/office/drawing/2014/main" id="{C5CA4566-BBAC-F07B-E162-932B7ABA2BA8}"/>
              </a:ext>
            </a:extLst>
          </p:cNvPr>
          <p:cNvSpPr/>
          <p:nvPr userDrawn="1"/>
        </p:nvSpPr>
        <p:spPr>
          <a:xfrm>
            <a:off x="0" y="1023408"/>
            <a:ext cx="12192000" cy="583459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2" name="그림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839"/>
            <a:ext cx="12192000" cy="68403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32043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82ED5-E577-4A47-BBF0-B46A5D173E2F}" type="datetimeFigureOut">
              <a:rPr lang="ko-KR" altLang="en-US" smtClean="0"/>
              <a:t>2025-08-28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97A7B-6892-40B6-ACC8-9D06276953E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716166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82ED5-E577-4A47-BBF0-B46A5D173E2F}" type="datetimeFigureOut">
              <a:rPr lang="ko-KR" altLang="en-US" smtClean="0"/>
              <a:t>2025-08-28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97A7B-6892-40B6-ACC8-9D06276953E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984148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82ED5-E577-4A47-BBF0-B46A5D173E2F}" type="datetimeFigureOut">
              <a:rPr lang="ko-KR" altLang="en-US" smtClean="0"/>
              <a:t>2025-08-28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97A7B-6892-40B6-ACC8-9D06276953E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511457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82ED5-E577-4A47-BBF0-B46A5D173E2F}" type="datetimeFigureOut">
              <a:rPr lang="ko-KR" altLang="en-US" smtClean="0"/>
              <a:t>2025-08-28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97A7B-6892-40B6-ACC8-9D06276953E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074353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82ED5-E577-4A47-BBF0-B46A5D173E2F}" type="datetimeFigureOut">
              <a:rPr lang="ko-KR" altLang="en-US" smtClean="0"/>
              <a:t>2025-08-28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97A7B-6892-40B6-ACC8-9D06276953E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268367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82ED5-E577-4A47-BBF0-B46A5D173E2F}" type="datetimeFigureOut">
              <a:rPr lang="ko-KR" altLang="en-US" smtClean="0"/>
              <a:t>2025-08-28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97A7B-6892-40B6-ACC8-9D06276953E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920282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82ED5-E577-4A47-BBF0-B46A5D173E2F}" type="datetimeFigureOut">
              <a:rPr lang="ko-KR" altLang="en-US" smtClean="0"/>
              <a:t>2025-08-28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97A7B-6892-40B6-ACC8-9D06276953E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357703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82ED5-E577-4A47-BBF0-B46A5D173E2F}" type="datetimeFigureOut">
              <a:rPr lang="ko-KR" altLang="en-US" smtClean="0"/>
              <a:t>2025-08-28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97A7B-6892-40B6-ACC8-9D06276953E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259713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F82ED5-E577-4A47-BBF0-B46A5D173E2F}" type="datetimeFigureOut">
              <a:rPr lang="ko-KR" altLang="en-US" smtClean="0"/>
              <a:t>2025-08-28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897A7B-6892-40B6-ACC8-9D06276953E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081762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제목 1">
            <a:extLst>
              <a:ext uri="{FF2B5EF4-FFF2-40B4-BE49-F238E27FC236}">
                <a16:creationId xmlns:a16="http://schemas.microsoft.com/office/drawing/2014/main" id="{41E2144E-49AD-F88F-5AB8-AF5B88500F13}"/>
              </a:ext>
            </a:extLst>
          </p:cNvPr>
          <p:cNvSpPr txBox="1">
            <a:spLocks/>
          </p:cNvSpPr>
          <p:nvPr/>
        </p:nvSpPr>
        <p:spPr>
          <a:xfrm>
            <a:off x="1524000" y="2340111"/>
            <a:ext cx="9144000" cy="14401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000" b="1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dirty="0">
                <a:effectLst/>
              </a:rPr>
              <a:t>On-Q</a:t>
            </a:r>
            <a:r>
              <a:rPr lang="en-US" altLang="ko-KR" baseline="30000" dirty="0">
                <a:effectLst/>
              </a:rPr>
              <a:t>®</a:t>
            </a:r>
            <a:r>
              <a:rPr lang="en-US" altLang="ko-KR" dirty="0">
                <a:effectLst/>
              </a:rPr>
              <a:t> </a:t>
            </a:r>
            <a:r>
              <a:rPr lang="en-US" altLang="ko-KR" dirty="0" err="1">
                <a:effectLst/>
              </a:rPr>
              <a:t>PainBuster</a:t>
            </a:r>
            <a:r>
              <a:rPr lang="en-US" altLang="ko-KR" baseline="30000" dirty="0">
                <a:effectLst/>
              </a:rPr>
              <a:t>®</a:t>
            </a:r>
            <a:r>
              <a:rPr lang="en-US" altLang="ko-KR" dirty="0">
                <a:effectLst/>
              </a:rPr>
              <a:t> vs. IV PCA for Post-Thoracic Surgery Pain Management: A Prospective Randomized Study</a:t>
            </a:r>
            <a:endParaRPr lang="ko-KR" altLang="ko-KR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8398692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>
            <a:extLst>
              <a:ext uri="{FF2B5EF4-FFF2-40B4-BE49-F238E27FC236}">
                <a16:creationId xmlns:a16="http://schemas.microsoft.com/office/drawing/2014/main" id="{B22726EF-5792-B9BF-6110-B1FD3329C8F3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306688" y="1122634"/>
            <a:ext cx="11578624" cy="5546454"/>
          </a:xfrm>
        </p:spPr>
        <p:txBody>
          <a:bodyPr>
            <a:normAutofit/>
          </a:bodyPr>
          <a:lstStyle/>
          <a:p>
            <a:r>
              <a:rPr lang="en-US" altLang="ko-KR" sz="2000" dirty="0"/>
              <a:t>Thoracic surgery causes more severe postoperative pain than most other surgeries</a:t>
            </a:r>
          </a:p>
          <a:p>
            <a:r>
              <a:rPr lang="en-US" altLang="ko-KR" sz="2000" dirty="0"/>
              <a:t>Pain control critical for recovery &amp; pneumonia prevention</a:t>
            </a:r>
          </a:p>
          <a:p>
            <a:pPr lvl="1"/>
            <a:r>
              <a:rPr lang="en-US" altLang="ko-KR" sz="2000" dirty="0"/>
              <a:t>VATS: reduced pain due to smaller incision size</a:t>
            </a:r>
          </a:p>
          <a:p>
            <a:pPr lvl="1"/>
            <a:r>
              <a:rPr lang="en-US" altLang="ko-KR" sz="2000" dirty="0"/>
              <a:t>TEA: Effective but complex and risky</a:t>
            </a:r>
          </a:p>
          <a:p>
            <a:pPr lvl="1"/>
            <a:r>
              <a:rPr lang="en-US" altLang="ko-KR" sz="2000" dirty="0"/>
              <a:t>IV-PCA: Easy preparation but systemic side effects (nausea, dizziness)</a:t>
            </a:r>
          </a:p>
          <a:p>
            <a:pPr lvl="1"/>
            <a:endParaRPr lang="en-US" altLang="ko-KR" sz="2000" dirty="0"/>
          </a:p>
          <a:p>
            <a:r>
              <a:rPr lang="en-US" altLang="ko-KR" sz="2000" dirty="0"/>
              <a:t>On-Q </a:t>
            </a:r>
            <a:r>
              <a:rPr lang="en-US" altLang="ko-KR" sz="2000" dirty="0" err="1"/>
              <a:t>Painbuster</a:t>
            </a:r>
            <a:r>
              <a:rPr lang="en-US" altLang="ko-KR" sz="2000" dirty="0"/>
              <a:t>: Continuous local anesthetic delivery</a:t>
            </a:r>
          </a:p>
          <a:p>
            <a:pPr lvl="1"/>
            <a:r>
              <a:rPr lang="en-US" altLang="ko-KR" sz="2000" dirty="0"/>
              <a:t>Lower rate of systemic side effects</a:t>
            </a:r>
          </a:p>
          <a:p>
            <a:pPr lvl="1"/>
            <a:r>
              <a:rPr lang="en-US" altLang="ko-KR" sz="2000" dirty="0"/>
              <a:t>Effect proven in abdominal surgery but limited RCT in thoracic surgery</a:t>
            </a:r>
          </a:p>
          <a:p>
            <a:pPr lvl="1"/>
            <a:endParaRPr lang="en-US" altLang="ko-KR" sz="2000" dirty="0"/>
          </a:p>
          <a:p>
            <a:r>
              <a:rPr lang="en-US" altLang="ko-KR" sz="2000" dirty="0"/>
              <a:t>This study aims to prospectively compare On-Q </a:t>
            </a:r>
            <a:r>
              <a:rPr lang="en-US" altLang="ko-KR" sz="2000" dirty="0" err="1"/>
              <a:t>Painbuster</a:t>
            </a:r>
            <a:r>
              <a:rPr lang="en-US" altLang="ko-KR" sz="2000" dirty="0"/>
              <a:t> with IV-PCA in thoracic surgery patients to evaluate efficacy, side effects, and overall clinical utility.</a:t>
            </a:r>
            <a:endParaRPr lang="ko-KR" altLang="en-US" sz="2000" dirty="0"/>
          </a:p>
        </p:txBody>
      </p:sp>
      <p:sp>
        <p:nvSpPr>
          <p:cNvPr id="5" name="제목 1">
            <a:extLst>
              <a:ext uri="{FF2B5EF4-FFF2-40B4-BE49-F238E27FC236}">
                <a16:creationId xmlns:a16="http://schemas.microsoft.com/office/drawing/2014/main" id="{E6371C7B-A21F-0BCB-343E-923E1910E7E0}"/>
              </a:ext>
            </a:extLst>
          </p:cNvPr>
          <p:cNvSpPr txBox="1">
            <a:spLocks/>
          </p:cNvSpPr>
          <p:nvPr/>
        </p:nvSpPr>
        <p:spPr>
          <a:xfrm>
            <a:off x="152864" y="-146649"/>
            <a:ext cx="3240360" cy="9084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ko-KR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</a:rPr>
              <a:t>Purpose</a:t>
            </a:r>
            <a:endParaRPr lang="ko-KR" altLang="en-US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5683706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2B79BE09-36E3-1642-F35A-97F7C79BBD2A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306688" y="1122634"/>
            <a:ext cx="11578624" cy="5546454"/>
          </a:xfrm>
        </p:spPr>
        <p:txBody>
          <a:bodyPr>
            <a:normAutofit/>
          </a:bodyPr>
          <a:lstStyle/>
          <a:p>
            <a:r>
              <a:rPr lang="en-US" altLang="ko-KR" sz="2000" dirty="0"/>
              <a:t>Single tertiary center</a:t>
            </a:r>
          </a:p>
          <a:p>
            <a:r>
              <a:rPr lang="en-US" altLang="ko-KR" sz="2000" dirty="0"/>
              <a:t>Prospective randomized controlled study</a:t>
            </a:r>
          </a:p>
          <a:p>
            <a:r>
              <a:rPr lang="en-US" altLang="ko-KR" sz="2000" dirty="0"/>
              <a:t>Total 200 patients receiving lung resection using VATS: 100 On-Q vs. 100 IV-PCA</a:t>
            </a:r>
          </a:p>
          <a:p>
            <a:r>
              <a:rPr lang="en-US" altLang="ko-KR" sz="2000" dirty="0"/>
              <a:t>Collection of pain scores during resting and after exercise on scheduled intervals until discharge</a:t>
            </a:r>
          </a:p>
          <a:p>
            <a:r>
              <a:rPr lang="en-US" altLang="ko-KR" sz="2000" dirty="0"/>
              <a:t>Administration of rescue medications was performed according to a pre-established protocol based on pain scores and clinical symptoms.</a:t>
            </a:r>
          </a:p>
          <a:p>
            <a:r>
              <a:rPr lang="en-US" altLang="ko-KR" sz="2000" dirty="0"/>
              <a:t>Follow-up pain score survey during 1</a:t>
            </a:r>
            <a:r>
              <a:rPr lang="en-US" altLang="ko-KR" sz="2000" baseline="30000" dirty="0"/>
              <a:t>st</a:t>
            </a:r>
            <a:r>
              <a:rPr lang="en-US" altLang="ko-KR" sz="2000" dirty="0"/>
              <a:t> and 2</a:t>
            </a:r>
            <a:r>
              <a:rPr lang="en-US" altLang="ko-KR" sz="2000" baseline="30000" dirty="0"/>
              <a:t>nd</a:t>
            </a:r>
            <a:r>
              <a:rPr lang="en-US" altLang="ko-KR" sz="2000" dirty="0"/>
              <a:t> visit at outpatient department.</a:t>
            </a:r>
            <a:endParaRPr lang="ko-KR" altLang="en-US" sz="2000" dirty="0"/>
          </a:p>
        </p:txBody>
      </p:sp>
      <p:sp>
        <p:nvSpPr>
          <p:cNvPr id="2" name="제목 1">
            <a:extLst>
              <a:ext uri="{FF2B5EF4-FFF2-40B4-BE49-F238E27FC236}">
                <a16:creationId xmlns:a16="http://schemas.microsoft.com/office/drawing/2014/main" id="{062D28CA-46E9-C433-9CCE-0F50A09F8664}"/>
              </a:ext>
            </a:extLst>
          </p:cNvPr>
          <p:cNvSpPr txBox="1">
            <a:spLocks/>
          </p:cNvSpPr>
          <p:nvPr/>
        </p:nvSpPr>
        <p:spPr>
          <a:xfrm>
            <a:off x="155575" y="-133755"/>
            <a:ext cx="3240360" cy="9084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ko-KR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</a:rPr>
              <a:t>Methods</a:t>
            </a:r>
            <a:endParaRPr lang="ko-KR" altLang="en-US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38416568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B94F999-5826-C8EF-F6A2-6FE80822405D}"/>
              </a:ext>
            </a:extLst>
          </p:cNvPr>
          <p:cNvSpPr txBox="1">
            <a:spLocks/>
          </p:cNvSpPr>
          <p:nvPr/>
        </p:nvSpPr>
        <p:spPr>
          <a:xfrm>
            <a:off x="155575" y="-125128"/>
            <a:ext cx="3240360" cy="9084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ko-KR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</a:rPr>
              <a:t>Results</a:t>
            </a:r>
            <a:endParaRPr lang="ko-KR" altLang="en-US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ea"/>
            </a:endParaRPr>
          </a:p>
        </p:txBody>
      </p:sp>
      <p:pic>
        <p:nvPicPr>
          <p:cNvPr id="17" name="그림 16">
            <a:extLst>
              <a:ext uri="{FF2B5EF4-FFF2-40B4-BE49-F238E27FC236}">
                <a16:creationId xmlns:a16="http://schemas.microsoft.com/office/drawing/2014/main" id="{0A30958F-E29A-EE5B-5FEA-C49CB51ED47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97128" y="1653326"/>
            <a:ext cx="5719572" cy="4352544"/>
          </a:xfrm>
          <a:prstGeom prst="rect">
            <a:avLst/>
          </a:prstGeom>
        </p:spPr>
      </p:pic>
      <p:pic>
        <p:nvPicPr>
          <p:cNvPr id="19" name="그림 18">
            <a:extLst>
              <a:ext uri="{FF2B5EF4-FFF2-40B4-BE49-F238E27FC236}">
                <a16:creationId xmlns:a16="http://schemas.microsoft.com/office/drawing/2014/main" id="{3FA77E2A-9F75-898B-B951-C73075711BC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5301" y="1653326"/>
            <a:ext cx="5719572" cy="3296412"/>
          </a:xfrm>
          <a:prstGeom prst="rect">
            <a:avLst/>
          </a:prstGeom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1804BE4B-A0E7-FBC7-CDEE-CA798F78F1E8}"/>
              </a:ext>
            </a:extLst>
          </p:cNvPr>
          <p:cNvSpPr txBox="1"/>
          <p:nvPr/>
        </p:nvSpPr>
        <p:spPr>
          <a:xfrm>
            <a:off x="275300" y="1079863"/>
            <a:ext cx="68831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/>
              <a:t>Table 1. Basic Characteristics by pain control methods (Total N = 153)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798781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7CBEB6-4B97-1D43-7630-72B352A769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F25E61F-F9DB-F646-5564-D1DA4126081C}"/>
              </a:ext>
            </a:extLst>
          </p:cNvPr>
          <p:cNvSpPr txBox="1">
            <a:spLocks/>
          </p:cNvSpPr>
          <p:nvPr/>
        </p:nvSpPr>
        <p:spPr>
          <a:xfrm>
            <a:off x="155575" y="-125128"/>
            <a:ext cx="3240360" cy="9084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ko-KR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</a:rPr>
              <a:t>Results</a:t>
            </a:r>
            <a:endParaRPr lang="ko-KR" altLang="en-US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ea"/>
            </a:endParaRPr>
          </a:p>
        </p:txBody>
      </p:sp>
      <p:grpSp>
        <p:nvGrpSpPr>
          <p:cNvPr id="15" name="그룹 14">
            <a:extLst>
              <a:ext uri="{FF2B5EF4-FFF2-40B4-BE49-F238E27FC236}">
                <a16:creationId xmlns:a16="http://schemas.microsoft.com/office/drawing/2014/main" id="{16C1B7A0-7D6E-BFE0-AD83-E0E718BA6044}"/>
              </a:ext>
            </a:extLst>
          </p:cNvPr>
          <p:cNvGrpSpPr/>
          <p:nvPr/>
        </p:nvGrpSpPr>
        <p:grpSpPr>
          <a:xfrm>
            <a:off x="16108" y="1918075"/>
            <a:ext cx="7390823" cy="4146358"/>
            <a:chOff x="16108" y="1171011"/>
            <a:chExt cx="7390823" cy="4146358"/>
          </a:xfrm>
        </p:grpSpPr>
        <p:pic>
          <p:nvPicPr>
            <p:cNvPr id="10" name="그림 9" descr="텍스트, 스크린샷, 도표, 평행이(가) 표시된 사진&#10;&#10;AI 생성 콘텐츠는 정확하지 않을 수 있습니다.">
              <a:extLst>
                <a:ext uri="{FF2B5EF4-FFF2-40B4-BE49-F238E27FC236}">
                  <a16:creationId xmlns:a16="http://schemas.microsoft.com/office/drawing/2014/main" id="{6FD3295E-1AE6-04C5-27C4-89F16982C12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6108" y="1171011"/>
              <a:ext cx="7390823" cy="4146358"/>
            </a:xfrm>
            <a:prstGeom prst="rect">
              <a:avLst/>
            </a:prstGeom>
          </p:spPr>
        </p:pic>
        <p:sp>
          <p:nvSpPr>
            <p:cNvPr id="11" name="직사각형 10">
              <a:extLst>
                <a:ext uri="{FF2B5EF4-FFF2-40B4-BE49-F238E27FC236}">
                  <a16:creationId xmlns:a16="http://schemas.microsoft.com/office/drawing/2014/main" id="{D5DED3F0-CB61-6169-312C-06614F8CF33F}"/>
                </a:ext>
              </a:extLst>
            </p:cNvPr>
            <p:cNvSpPr/>
            <p:nvPr/>
          </p:nvSpPr>
          <p:spPr>
            <a:xfrm>
              <a:off x="4337957" y="2536371"/>
              <a:ext cx="642257" cy="892629"/>
            </a:xfrm>
            <a:prstGeom prst="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2" name="직사각형 11">
              <a:extLst>
                <a:ext uri="{FF2B5EF4-FFF2-40B4-BE49-F238E27FC236}">
                  <a16:creationId xmlns:a16="http://schemas.microsoft.com/office/drawing/2014/main" id="{D04C62E4-95BC-1408-D381-4030C39777F4}"/>
                </a:ext>
              </a:extLst>
            </p:cNvPr>
            <p:cNvSpPr/>
            <p:nvPr/>
          </p:nvSpPr>
          <p:spPr>
            <a:xfrm>
              <a:off x="5067299" y="4256313"/>
              <a:ext cx="642257" cy="892629"/>
            </a:xfrm>
            <a:prstGeom prst="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16" name="그룹 15">
            <a:extLst>
              <a:ext uri="{FF2B5EF4-FFF2-40B4-BE49-F238E27FC236}">
                <a16:creationId xmlns:a16="http://schemas.microsoft.com/office/drawing/2014/main" id="{49A96DD9-536D-7A85-B054-5A7439CD8223}"/>
              </a:ext>
            </a:extLst>
          </p:cNvPr>
          <p:cNvGrpSpPr/>
          <p:nvPr/>
        </p:nvGrpSpPr>
        <p:grpSpPr>
          <a:xfrm>
            <a:off x="7355987" y="1918075"/>
            <a:ext cx="4819906" cy="4167524"/>
            <a:chOff x="7390823" y="1091821"/>
            <a:chExt cx="4785069" cy="4304738"/>
          </a:xfrm>
        </p:grpSpPr>
        <p:pic>
          <p:nvPicPr>
            <p:cNvPr id="8" name="그림 7" descr="텍스트, 스크린샷, 도표, 번호이(가) 표시된 사진&#10;&#10;AI 생성 콘텐츠는 정확하지 않을 수 있습니다.">
              <a:extLst>
                <a:ext uri="{FF2B5EF4-FFF2-40B4-BE49-F238E27FC236}">
                  <a16:creationId xmlns:a16="http://schemas.microsoft.com/office/drawing/2014/main" id="{000CE92C-6F23-EC21-4FF2-A70AF967EB9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90823" y="1091821"/>
              <a:ext cx="4785069" cy="4304738"/>
            </a:xfrm>
            <a:prstGeom prst="rect">
              <a:avLst/>
            </a:prstGeom>
          </p:spPr>
        </p:pic>
        <p:sp>
          <p:nvSpPr>
            <p:cNvPr id="13" name="직사각형 12">
              <a:extLst>
                <a:ext uri="{FF2B5EF4-FFF2-40B4-BE49-F238E27FC236}">
                  <a16:creationId xmlns:a16="http://schemas.microsoft.com/office/drawing/2014/main" id="{7D0FB0C1-8157-4811-DE6B-D2582FE055CB}"/>
                </a:ext>
              </a:extLst>
            </p:cNvPr>
            <p:cNvSpPr/>
            <p:nvPr/>
          </p:nvSpPr>
          <p:spPr>
            <a:xfrm>
              <a:off x="10804070" y="1692728"/>
              <a:ext cx="996044" cy="1736272"/>
            </a:xfrm>
            <a:prstGeom prst="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4" name="직사각형 13">
              <a:extLst>
                <a:ext uri="{FF2B5EF4-FFF2-40B4-BE49-F238E27FC236}">
                  <a16:creationId xmlns:a16="http://schemas.microsoft.com/office/drawing/2014/main" id="{985F20E2-6051-DC71-6137-F07ADC65DCB3}"/>
                </a:ext>
              </a:extLst>
            </p:cNvPr>
            <p:cNvSpPr/>
            <p:nvPr/>
          </p:nvSpPr>
          <p:spPr>
            <a:xfrm>
              <a:off x="10804070" y="3544643"/>
              <a:ext cx="996044" cy="1729486"/>
            </a:xfrm>
            <a:prstGeom prst="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D9CD5933-BFFE-2231-7DC6-1AF9C67C950B}"/>
              </a:ext>
            </a:extLst>
          </p:cNvPr>
          <p:cNvSpPr txBox="1"/>
          <p:nvPr/>
        </p:nvSpPr>
        <p:spPr>
          <a:xfrm>
            <a:off x="400594" y="1271451"/>
            <a:ext cx="69553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/>
              <a:t>Figure</a:t>
            </a:r>
            <a:r>
              <a:rPr lang="ko-KR" altLang="en-US" dirty="0"/>
              <a:t> </a:t>
            </a:r>
            <a:r>
              <a:rPr lang="en-US" altLang="ko-KR" dirty="0"/>
              <a:t>1.</a:t>
            </a:r>
            <a:r>
              <a:rPr lang="ko-KR" altLang="en-US" dirty="0"/>
              <a:t> </a:t>
            </a:r>
            <a:r>
              <a:rPr lang="en-US" altLang="ko-KR" dirty="0"/>
              <a:t>Daily</a:t>
            </a:r>
            <a:r>
              <a:rPr lang="ko-KR" altLang="en-US" dirty="0"/>
              <a:t> </a:t>
            </a:r>
            <a:r>
              <a:rPr lang="en-US" altLang="ko-KR" dirty="0"/>
              <a:t>Pain score distribution by types of pain control methods.</a:t>
            </a:r>
            <a:endParaRPr lang="ko-KR" alt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8DC7D1A-345E-5D28-A3FA-4AD0C892EF2B}"/>
              </a:ext>
            </a:extLst>
          </p:cNvPr>
          <p:cNvSpPr txBox="1"/>
          <p:nvPr/>
        </p:nvSpPr>
        <p:spPr>
          <a:xfrm>
            <a:off x="7406931" y="1271451"/>
            <a:ext cx="46157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/>
              <a:t>Figure</a:t>
            </a:r>
            <a:r>
              <a:rPr lang="ko-KR" altLang="en-US" dirty="0"/>
              <a:t> </a:t>
            </a:r>
            <a:r>
              <a:rPr lang="en-US" altLang="ko-KR" dirty="0"/>
              <a:t>2.</a:t>
            </a:r>
            <a:r>
              <a:rPr lang="ko-KR" altLang="en-US" dirty="0"/>
              <a:t> </a:t>
            </a:r>
            <a:r>
              <a:rPr lang="en-US" altLang="ko-KR" dirty="0"/>
              <a:t>Pain score difference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1021876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2B79BE09-36E3-1642-F35A-97F7C79BBD2A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306688" y="1122634"/>
            <a:ext cx="11578624" cy="5546454"/>
          </a:xfrm>
        </p:spPr>
        <p:txBody>
          <a:bodyPr>
            <a:normAutofit/>
          </a:bodyPr>
          <a:lstStyle/>
          <a:p>
            <a:r>
              <a:rPr lang="en-US" altLang="ko-KR" sz="2000" dirty="0"/>
              <a:t>There was no significant difference in immediate postoperative pain scores between the On-Q and IV-PCA groups.</a:t>
            </a:r>
          </a:p>
          <a:p>
            <a:r>
              <a:rPr lang="en-US" altLang="ko-KR" sz="2000" dirty="0"/>
              <a:t>The reduction in pain scores until the time of discharge was significantly greater in the On-Q group.</a:t>
            </a:r>
          </a:p>
          <a:p>
            <a:r>
              <a:rPr lang="en-US" altLang="ko-KR" sz="2000" dirty="0"/>
              <a:t>The On-Q group demonstrated a significantly lower incidence of side effects such as nausea and vomiting, and required fewer additional doses of antiemetics compared with the IV-PCA group.</a:t>
            </a:r>
          </a:p>
          <a:p>
            <a:r>
              <a:rPr lang="en-US" altLang="ko-KR" sz="2000" dirty="0"/>
              <a:t>In the IV-PCA group, the administration of additional opioid rescue medications for pain control was significantly more frequent.</a:t>
            </a:r>
          </a:p>
          <a:p>
            <a:endParaRPr lang="en-US" altLang="ko-KR" sz="2000" dirty="0"/>
          </a:p>
          <a:p>
            <a:r>
              <a:rPr lang="en-US" altLang="ko-KR" sz="2000" dirty="0"/>
              <a:t>In summary, while immediate postoperative pain control was comparable between On-Q and IV-PCA, On-Q provided superior sustained analgesia during the postoperative course. This effect may be associated with previously reported mechanisms of increased pain threshold induced by continuous local anesthetic infusion.</a:t>
            </a:r>
            <a:endParaRPr lang="ko-KR" altLang="en-US" sz="2000" dirty="0"/>
          </a:p>
        </p:txBody>
      </p:sp>
      <p:sp>
        <p:nvSpPr>
          <p:cNvPr id="2" name="제목 1">
            <a:extLst>
              <a:ext uri="{FF2B5EF4-FFF2-40B4-BE49-F238E27FC236}">
                <a16:creationId xmlns:a16="http://schemas.microsoft.com/office/drawing/2014/main" id="{40D7B906-BEFF-8568-0550-326A2889CEDF}"/>
              </a:ext>
            </a:extLst>
          </p:cNvPr>
          <p:cNvSpPr txBox="1">
            <a:spLocks/>
          </p:cNvSpPr>
          <p:nvPr/>
        </p:nvSpPr>
        <p:spPr>
          <a:xfrm>
            <a:off x="155575" y="-133754"/>
            <a:ext cx="3240360" cy="9084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ko-KR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</a:rPr>
              <a:t>Conclusion</a:t>
            </a:r>
            <a:endParaRPr lang="ko-KR" altLang="en-US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14549068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511</TotalTime>
  <Words>354</Words>
  <Application>Microsoft Office PowerPoint</Application>
  <PresentationFormat>와이드스크린</PresentationFormat>
  <Paragraphs>32</Paragraphs>
  <Slides>6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esshan2@naver.com</dc:creator>
  <cp:lastModifiedBy>Younggi Jung</cp:lastModifiedBy>
  <cp:revision>25</cp:revision>
  <dcterms:created xsi:type="dcterms:W3CDTF">2022-07-21T09:10:24Z</dcterms:created>
  <dcterms:modified xsi:type="dcterms:W3CDTF">2025-08-28T13:31:52Z</dcterms:modified>
</cp:coreProperties>
</file>