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01" userDrawn="1">
          <p15:clr>
            <a:srgbClr val="A4A3A4"/>
          </p15:clr>
        </p15:guide>
        <p15:guide id="2" pos="9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3085"/>
    <a:srgbClr val="073485"/>
    <a:srgbClr val="0B3388"/>
    <a:srgbClr val="FFFFFF"/>
    <a:srgbClr val="023C90"/>
    <a:srgbClr val="0B33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73" d="100"/>
          <a:sy n="73" d="100"/>
        </p:scale>
        <p:origin x="91" y="3821"/>
      </p:cViewPr>
      <p:guideLst>
        <p:guide orient="horz" pos="4201"/>
        <p:guide pos="9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ko-KR" altLang="en-US"/>
              <a:t>마스터 제목 스타일 편집</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클릭하여 마스터 부제목 스타일 편집</a:t>
            </a:r>
            <a:endParaRPr lang="en-US" dirty="0"/>
          </a:p>
        </p:txBody>
      </p:sp>
      <p:sp>
        <p:nvSpPr>
          <p:cNvPr id="4" name="Date Placeholder 3"/>
          <p:cNvSpPr>
            <a:spLocks noGrp="1"/>
          </p:cNvSpPr>
          <p:nvPr>
            <p:ph type="dt" sz="half" idx="10"/>
          </p:nvPr>
        </p:nvSpPr>
        <p:spPr/>
        <p:txBody>
          <a:bodyPr/>
          <a:lstStyle/>
          <a:p>
            <a:fld id="{C7F82ED5-E577-4A47-BBF0-B46A5D173E2F}" type="datetimeFigureOut">
              <a:rPr lang="ko-KR" altLang="en-US" smtClean="0"/>
              <a:t>2025-08-20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3710361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C7F82ED5-E577-4A47-BBF0-B46A5D173E2F}" type="datetimeFigureOut">
              <a:rPr lang="ko-KR" altLang="en-US" smtClean="0"/>
              <a:t>2025-08-20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2484454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C7F82ED5-E577-4A47-BBF0-B46A5D173E2F}" type="datetimeFigureOut">
              <a:rPr lang="ko-KR" altLang="en-US" smtClean="0"/>
              <a:t>2025-08-20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30038322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제목 슬라이드">
    <p:spTree>
      <p:nvGrpSpPr>
        <p:cNvPr id="1" name=""/>
        <p:cNvGrpSpPr/>
        <p:nvPr/>
      </p:nvGrpSpPr>
      <p:grpSpPr>
        <a:xfrm>
          <a:off x="0" y="0"/>
          <a:ext cx="0" cy="0"/>
          <a:chOff x="0" y="0"/>
          <a:chExt cx="0" cy="0"/>
        </a:xfrm>
      </p:grpSpPr>
      <p:sp>
        <p:nvSpPr>
          <p:cNvPr id="16" name="내용 개체 틀 2">
            <a:extLst>
              <a:ext uri="{FF2B5EF4-FFF2-40B4-BE49-F238E27FC236}">
                <a16:creationId xmlns:a16="http://schemas.microsoft.com/office/drawing/2014/main" id="{067DD224-272B-42AA-6AEF-1D505106A201}"/>
              </a:ext>
            </a:extLst>
          </p:cNvPr>
          <p:cNvSpPr>
            <a:spLocks noGrp="1"/>
          </p:cNvSpPr>
          <p:nvPr>
            <p:ph idx="1"/>
          </p:nvPr>
        </p:nvSpPr>
        <p:spPr>
          <a:xfrm>
            <a:off x="393896" y="1122634"/>
            <a:ext cx="11404208" cy="3627166"/>
          </a:xfrm>
        </p:spPr>
        <p:txBody>
          <a:bodyPr/>
          <a:lstStyle/>
          <a:p>
            <a:endParaRPr lang="ko-KR" altLang="en-US" dirty="0"/>
          </a:p>
        </p:txBody>
      </p:sp>
      <p:pic>
        <p:nvPicPr>
          <p:cNvPr id="2" name="그림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8839"/>
            <a:ext cx="12192000" cy="6840321"/>
          </a:xfrm>
          <a:prstGeom prst="rect">
            <a:avLst/>
          </a:prstGeom>
        </p:spPr>
      </p:pic>
    </p:spTree>
    <p:extLst>
      <p:ext uri="{BB962C8B-B14F-4D97-AF65-F5344CB8AC3E}">
        <p14:creationId xmlns:p14="http://schemas.microsoft.com/office/powerpoint/2010/main" val="90304843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제목 및 내용">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C5CA4566-BBAC-F07B-E162-932B7ABA2BA8}"/>
              </a:ext>
            </a:extLst>
          </p:cNvPr>
          <p:cNvSpPr/>
          <p:nvPr userDrawn="1"/>
        </p:nvSpPr>
        <p:spPr>
          <a:xfrm>
            <a:off x="0" y="1023408"/>
            <a:ext cx="12192000" cy="58345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2" name="그림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8839"/>
            <a:ext cx="12192000" cy="6840321"/>
          </a:xfrm>
          <a:prstGeom prst="rect">
            <a:avLst/>
          </a:prstGeom>
        </p:spPr>
      </p:pic>
    </p:spTree>
    <p:extLst>
      <p:ext uri="{BB962C8B-B14F-4D97-AF65-F5344CB8AC3E}">
        <p14:creationId xmlns:p14="http://schemas.microsoft.com/office/powerpoint/2010/main" val="264320438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idx="1"/>
          </p:nvPr>
        </p:nvSpPr>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C7F82ED5-E577-4A47-BBF0-B46A5D173E2F}" type="datetimeFigureOut">
              <a:rPr lang="ko-KR" altLang="en-US" smtClean="0"/>
              <a:t>2025-08-20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1471616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ko-KR" altLang="en-US"/>
              <a:t>마스터 제목 스타일 편집</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o-KR" altLang="en-US"/>
              <a:t>마스터 텍스트 스타일을 편집하려면 클릭</a:t>
            </a:r>
          </a:p>
        </p:txBody>
      </p:sp>
      <p:sp>
        <p:nvSpPr>
          <p:cNvPr id="4" name="Date Placeholder 3"/>
          <p:cNvSpPr>
            <a:spLocks noGrp="1"/>
          </p:cNvSpPr>
          <p:nvPr>
            <p:ph type="dt" sz="half" idx="10"/>
          </p:nvPr>
        </p:nvSpPr>
        <p:spPr/>
        <p:txBody>
          <a:bodyPr/>
          <a:lstStyle/>
          <a:p>
            <a:fld id="{C7F82ED5-E577-4A47-BBF0-B46A5D173E2F}" type="datetimeFigureOut">
              <a:rPr lang="ko-KR" altLang="en-US" smtClean="0"/>
              <a:t>2025-08-20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3098414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5" name="Date Placeholder 4"/>
          <p:cNvSpPr>
            <a:spLocks noGrp="1"/>
          </p:cNvSpPr>
          <p:nvPr>
            <p:ph type="dt" sz="half" idx="10"/>
          </p:nvPr>
        </p:nvSpPr>
        <p:spPr/>
        <p:txBody>
          <a:bodyPr/>
          <a:lstStyle/>
          <a:p>
            <a:fld id="{C7F82ED5-E577-4A47-BBF0-B46A5D173E2F}" type="datetimeFigureOut">
              <a:rPr lang="ko-KR" altLang="en-US" smtClean="0"/>
              <a:t>2025-08-20</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2651145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4" name="Content Placeholder 3"/>
          <p:cNvSpPr>
            <a:spLocks noGrp="1"/>
          </p:cNvSpPr>
          <p:nvPr>
            <p:ph sz="half" idx="2"/>
          </p:nvPr>
        </p:nvSpPr>
        <p:spPr>
          <a:xfrm>
            <a:off x="839788" y="2505075"/>
            <a:ext cx="5157787"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6" name="Content Placeholder 5"/>
          <p:cNvSpPr>
            <a:spLocks noGrp="1"/>
          </p:cNvSpPr>
          <p:nvPr>
            <p:ph sz="quarter" idx="4"/>
          </p:nvPr>
        </p:nvSpPr>
        <p:spPr>
          <a:xfrm>
            <a:off x="6172200" y="2505075"/>
            <a:ext cx="5183188"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7" name="Date Placeholder 6"/>
          <p:cNvSpPr>
            <a:spLocks noGrp="1"/>
          </p:cNvSpPr>
          <p:nvPr>
            <p:ph type="dt" sz="half" idx="10"/>
          </p:nvPr>
        </p:nvSpPr>
        <p:spPr/>
        <p:txBody>
          <a:bodyPr/>
          <a:lstStyle/>
          <a:p>
            <a:fld id="{C7F82ED5-E577-4A47-BBF0-B46A5D173E2F}" type="datetimeFigureOut">
              <a:rPr lang="ko-KR" altLang="en-US" smtClean="0"/>
              <a:t>2025-08-20</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3807435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C7F82ED5-E577-4A47-BBF0-B46A5D173E2F}" type="datetimeFigureOut">
              <a:rPr lang="ko-KR" altLang="en-US" smtClean="0"/>
              <a:t>2025-08-20</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3626836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F82ED5-E577-4A47-BBF0-B46A5D173E2F}" type="datetimeFigureOut">
              <a:rPr lang="ko-KR" altLang="en-US" smtClean="0"/>
              <a:t>2025-08-20</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2192028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Date Placeholder 4"/>
          <p:cNvSpPr>
            <a:spLocks noGrp="1"/>
          </p:cNvSpPr>
          <p:nvPr>
            <p:ph type="dt" sz="half" idx="10"/>
          </p:nvPr>
        </p:nvSpPr>
        <p:spPr/>
        <p:txBody>
          <a:bodyPr/>
          <a:lstStyle/>
          <a:p>
            <a:fld id="{C7F82ED5-E577-4A47-BBF0-B46A5D173E2F}" type="datetimeFigureOut">
              <a:rPr lang="ko-KR" altLang="en-US" smtClean="0"/>
              <a:t>2025-08-20</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1435770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Date Placeholder 4"/>
          <p:cNvSpPr>
            <a:spLocks noGrp="1"/>
          </p:cNvSpPr>
          <p:nvPr>
            <p:ph type="dt" sz="half" idx="10"/>
          </p:nvPr>
        </p:nvSpPr>
        <p:spPr/>
        <p:txBody>
          <a:bodyPr/>
          <a:lstStyle/>
          <a:p>
            <a:fld id="{C7F82ED5-E577-4A47-BBF0-B46A5D173E2F}" type="datetimeFigureOut">
              <a:rPr lang="ko-KR" altLang="en-US" smtClean="0"/>
              <a:t>2025-08-20</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1325971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F82ED5-E577-4A47-BBF0-B46A5D173E2F}" type="datetimeFigureOut">
              <a:rPr lang="ko-KR" altLang="en-US" smtClean="0"/>
              <a:t>2025-08-20</a:t>
            </a:fld>
            <a:endParaRPr lang="ko-KR"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897A7B-6892-40B6-ACC8-9D06276953E9}" type="slidenum">
              <a:rPr lang="ko-KR" altLang="en-US" smtClean="0"/>
              <a:t>‹#›</a:t>
            </a:fld>
            <a:endParaRPr lang="ko-KR" altLang="en-US"/>
          </a:p>
        </p:txBody>
      </p:sp>
    </p:spTree>
    <p:extLst>
      <p:ext uri="{BB962C8B-B14F-4D97-AF65-F5344CB8AC3E}">
        <p14:creationId xmlns:p14="http://schemas.microsoft.com/office/powerpoint/2010/main" val="8081762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제목 1">
            <a:extLst>
              <a:ext uri="{FF2B5EF4-FFF2-40B4-BE49-F238E27FC236}">
                <a16:creationId xmlns:a16="http://schemas.microsoft.com/office/drawing/2014/main" id="{41E2144E-49AD-F88F-5AB8-AF5B88500F13}"/>
              </a:ext>
            </a:extLst>
          </p:cNvPr>
          <p:cNvSpPr txBox="1">
            <a:spLocks/>
          </p:cNvSpPr>
          <p:nvPr/>
        </p:nvSpPr>
        <p:spPr>
          <a:xfrm>
            <a:off x="1524000" y="2456635"/>
            <a:ext cx="9144000" cy="1440160"/>
          </a:xfrm>
          <a:prstGeom prst="rect">
            <a:avLst/>
          </a:prstGeom>
        </p:spPr>
        <p:txBody>
          <a:bodyPr vert="horz" lIns="91440" tIns="45720" rIns="91440" bIns="45720" rtlCol="0" anchor="ctr">
            <a:normAutofit fontScale="40000" lnSpcReduction="20000"/>
          </a:bodyPr>
          <a:lstStyle>
            <a:lvl1pPr algn="ctr" defTabSz="914400" rtl="0" eaLnBrk="1" latinLnBrk="1" hangingPunct="1">
              <a:spcBef>
                <a:spcPct val="0"/>
              </a:spcBef>
              <a:buNone/>
              <a:defRPr sz="4000" b="1" kern="1200">
                <a:solidFill>
                  <a:schemeClr val="tx1"/>
                </a:solidFill>
                <a:effectLst>
                  <a:outerShdw blurRad="38100" dist="38100" dir="2700000" algn="tl">
                    <a:srgbClr val="000000">
                      <a:alpha val="43137"/>
                    </a:srgbClr>
                  </a:outerShdw>
                </a:effectLst>
                <a:latin typeface="+mj-lt"/>
                <a:ea typeface="+mj-ea"/>
                <a:cs typeface="+mj-cs"/>
              </a:defRPr>
            </a:lvl1pPr>
          </a:lstStyle>
          <a:p>
            <a:r>
              <a:rPr lang="en-US" altLang="ko-KR" sz="6600" u="sng" dirty="0">
                <a:effectLst/>
                <a:latin typeface="+mj-ea"/>
              </a:rPr>
              <a:t>Discrepancies in Extracellular Vesicle Production and Oncogene Regulation Between 2D and 3D Cancer Models Following Cisplatin Treatment</a:t>
            </a:r>
            <a:endParaRPr lang="ko-KR" altLang="en-US" sz="6600" u="sng" dirty="0">
              <a:effectLst/>
              <a:latin typeface="+mj-ea"/>
            </a:endParaRPr>
          </a:p>
        </p:txBody>
      </p:sp>
      <p:sp>
        <p:nvSpPr>
          <p:cNvPr id="7" name="부제목 2">
            <a:extLst>
              <a:ext uri="{FF2B5EF4-FFF2-40B4-BE49-F238E27FC236}">
                <a16:creationId xmlns:a16="http://schemas.microsoft.com/office/drawing/2014/main" id="{A0C95103-8303-6780-F603-7E81DE55A6F8}"/>
              </a:ext>
            </a:extLst>
          </p:cNvPr>
          <p:cNvSpPr txBox="1">
            <a:spLocks/>
          </p:cNvSpPr>
          <p:nvPr/>
        </p:nvSpPr>
        <p:spPr>
          <a:xfrm>
            <a:off x="2928359" y="3869918"/>
            <a:ext cx="6335282" cy="1872208"/>
          </a:xfrm>
          <a:prstGeom prst="rect">
            <a:avLst/>
          </a:prstGeom>
        </p:spPr>
        <p:txBody>
          <a:bodyPr vert="horz" lIns="91440" tIns="45720" rIns="91440" bIns="45720" rtlCol="0">
            <a:noAutofit/>
          </a:bodyPr>
          <a:lstStyle>
            <a:lvl1pPr marL="0" indent="0" algn="ctr" defTabSz="914400" rtl="0" eaLnBrk="1" latinLnBrk="1"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1"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1"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1"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1"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1"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1"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1"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1"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nSpc>
                <a:spcPct val="150000"/>
              </a:lnSpc>
            </a:pPr>
            <a:endParaRPr lang="ko-KR" altLang="en-US" sz="1600" b="1" dirty="0">
              <a:solidFill>
                <a:srgbClr val="FF0000"/>
              </a:solidFill>
              <a:latin typeface="+mj-ea"/>
              <a:ea typeface="+mj-ea"/>
            </a:endParaRPr>
          </a:p>
        </p:txBody>
      </p:sp>
    </p:spTree>
    <p:extLst>
      <p:ext uri="{BB962C8B-B14F-4D97-AF65-F5344CB8AC3E}">
        <p14:creationId xmlns:p14="http://schemas.microsoft.com/office/powerpoint/2010/main" val="1839869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a:extLst>
              <a:ext uri="{FF2B5EF4-FFF2-40B4-BE49-F238E27FC236}">
                <a16:creationId xmlns:a16="http://schemas.microsoft.com/office/drawing/2014/main" id="{B22726EF-5792-B9BF-6110-B1FD3329C8F3}"/>
              </a:ext>
            </a:extLst>
          </p:cNvPr>
          <p:cNvSpPr>
            <a:spLocks noGrp="1"/>
          </p:cNvSpPr>
          <p:nvPr>
            <p:ph idx="4294967295"/>
          </p:nvPr>
        </p:nvSpPr>
        <p:spPr>
          <a:xfrm>
            <a:off x="306688" y="1122634"/>
            <a:ext cx="11578624" cy="5546454"/>
          </a:xfrm>
        </p:spPr>
        <p:txBody>
          <a:bodyPr>
            <a:normAutofit/>
          </a:bodyPr>
          <a:lstStyle/>
          <a:p>
            <a:r>
              <a:rPr lang="en-US" altLang="ko-KR" sz="2000" dirty="0"/>
              <a:t>Extracellular vesicles (EVs) secreted by cancer cells play a crucial role in intercellular communication, influencing a variety of tumor-promoting processes in neighboring cells. While numerous studies have demonstrated that the quantity of secreted EVs differs significantly between two-dimensional (2D) and three-dimensional (3D) cell cultures, research on this disparity in the context of lung cancer remains limited. This is a critical gap, as 3D models are known to better mimic the in vivo tumor microenvironment, including cell-to-cell signaling and diffusion gradients. Therefore, this study was initiated to investigate the differential secretion and content of EVs in lung cancer cells cultured in 2D versus 3D spheroid models, aiming to provide a more accurate representation of EV-mediated communication in a physiologically relevant setting.</a:t>
            </a:r>
            <a:endParaRPr lang="ko-KR" altLang="en-US" sz="2000" dirty="0"/>
          </a:p>
        </p:txBody>
      </p:sp>
      <p:sp>
        <p:nvSpPr>
          <p:cNvPr id="5" name="제목 1">
            <a:extLst>
              <a:ext uri="{FF2B5EF4-FFF2-40B4-BE49-F238E27FC236}">
                <a16:creationId xmlns:a16="http://schemas.microsoft.com/office/drawing/2014/main" id="{E6371C7B-A21F-0BCB-343E-923E1910E7E0}"/>
              </a:ext>
            </a:extLst>
          </p:cNvPr>
          <p:cNvSpPr txBox="1">
            <a:spLocks/>
          </p:cNvSpPr>
          <p:nvPr/>
        </p:nvSpPr>
        <p:spPr>
          <a:xfrm>
            <a:off x="152864" y="-146649"/>
            <a:ext cx="3240360" cy="908428"/>
          </a:xfrm>
          <a:prstGeom prst="rect">
            <a:avLst/>
          </a:prstGeom>
        </p:spPr>
        <p:txBody>
          <a:bodyPr vert="horz" lIns="91440" tIns="45720" rIns="91440" bIns="45720" rtlCol="0" anchor="ctr">
            <a:normAutofit/>
          </a:bodyPr>
          <a:lstStyle>
            <a:lvl1pPr algn="ctr" defTabSz="914400" rtl="0" eaLnBrk="1" latinLnBrk="1" hangingPunct="1">
              <a:spcBef>
                <a:spcPct val="0"/>
              </a:spcBef>
              <a:buNone/>
              <a:defRPr sz="4400" kern="1200">
                <a:solidFill>
                  <a:schemeClr val="tx1"/>
                </a:solidFill>
                <a:latin typeface="+mj-lt"/>
                <a:ea typeface="+mj-ea"/>
                <a:cs typeface="+mj-cs"/>
              </a:defRPr>
            </a:lvl1pPr>
          </a:lstStyle>
          <a:p>
            <a:pPr algn="l"/>
            <a:r>
              <a:rPr lang="en-US" altLang="ko-KR" sz="3600" b="1" dirty="0">
                <a:solidFill>
                  <a:schemeClr val="bg1"/>
                </a:solidFill>
                <a:effectLst>
                  <a:outerShdw blurRad="38100" dist="38100" dir="2700000" algn="tl">
                    <a:srgbClr val="000000">
                      <a:alpha val="43137"/>
                    </a:srgbClr>
                  </a:outerShdw>
                </a:effectLst>
                <a:latin typeface="+mj-ea"/>
              </a:rPr>
              <a:t>Purpose</a:t>
            </a:r>
            <a:endParaRPr lang="ko-KR" altLang="en-US" sz="3600" b="1" dirty="0">
              <a:solidFill>
                <a:schemeClr val="bg1"/>
              </a:solidFill>
              <a:effectLst>
                <a:outerShdw blurRad="38100" dist="38100" dir="2700000" algn="tl">
                  <a:srgbClr val="000000">
                    <a:alpha val="43137"/>
                  </a:srgbClr>
                </a:outerShdw>
              </a:effectLst>
              <a:latin typeface="+mj-ea"/>
            </a:endParaRPr>
          </a:p>
        </p:txBody>
      </p:sp>
    </p:spTree>
    <p:extLst>
      <p:ext uri="{BB962C8B-B14F-4D97-AF65-F5344CB8AC3E}">
        <p14:creationId xmlns:p14="http://schemas.microsoft.com/office/powerpoint/2010/main" val="568370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a:extLst>
              <a:ext uri="{FF2B5EF4-FFF2-40B4-BE49-F238E27FC236}">
                <a16:creationId xmlns:a16="http://schemas.microsoft.com/office/drawing/2014/main" id="{2B79BE09-36E3-1642-F35A-97F7C79BBD2A}"/>
              </a:ext>
            </a:extLst>
          </p:cNvPr>
          <p:cNvSpPr>
            <a:spLocks noGrp="1"/>
          </p:cNvSpPr>
          <p:nvPr>
            <p:ph idx="4294967295"/>
          </p:nvPr>
        </p:nvSpPr>
        <p:spPr>
          <a:xfrm>
            <a:off x="306688" y="1122634"/>
            <a:ext cx="11578624" cy="5546454"/>
          </a:xfrm>
        </p:spPr>
        <p:txBody>
          <a:bodyPr>
            <a:normAutofit/>
          </a:bodyPr>
          <a:lstStyle/>
          <a:p>
            <a:r>
              <a:rPr lang="en-US" altLang="ko-KR" sz="2000" dirty="0"/>
              <a:t>Human lung cancer A549 cells were cultured in both 2D monolayers and 3D spheroids. Each culture type was treated with its respective IC50 concentration of cisplatin. Following treatment, the concentration of EVs was measured. Furthermore, mRNA sequencing of EVs was performed to evaluate changes in miRNA expression. Specific attention was paid to the expression of hsa-let-7a and hsa-let-7b, as well as the oncogenes MYC and RAS.</a:t>
            </a:r>
            <a:endParaRPr lang="ko-KR" altLang="en-US" sz="2000" dirty="0"/>
          </a:p>
        </p:txBody>
      </p:sp>
      <p:sp>
        <p:nvSpPr>
          <p:cNvPr id="2" name="제목 1">
            <a:extLst>
              <a:ext uri="{FF2B5EF4-FFF2-40B4-BE49-F238E27FC236}">
                <a16:creationId xmlns:a16="http://schemas.microsoft.com/office/drawing/2014/main" id="{062D28CA-46E9-C433-9CCE-0F50A09F8664}"/>
              </a:ext>
            </a:extLst>
          </p:cNvPr>
          <p:cNvSpPr txBox="1">
            <a:spLocks/>
          </p:cNvSpPr>
          <p:nvPr/>
        </p:nvSpPr>
        <p:spPr>
          <a:xfrm>
            <a:off x="155575" y="-133755"/>
            <a:ext cx="3240360" cy="908428"/>
          </a:xfrm>
          <a:prstGeom prst="rect">
            <a:avLst/>
          </a:prstGeom>
        </p:spPr>
        <p:txBody>
          <a:bodyPr vert="horz" lIns="91440" tIns="45720" rIns="91440" bIns="45720" rtlCol="0" anchor="ctr">
            <a:normAutofit/>
          </a:bodyPr>
          <a:lstStyle>
            <a:lvl1pPr algn="ctr" defTabSz="914400" rtl="0" eaLnBrk="1" latinLnBrk="1" hangingPunct="1">
              <a:spcBef>
                <a:spcPct val="0"/>
              </a:spcBef>
              <a:buNone/>
              <a:defRPr sz="4400" kern="1200">
                <a:solidFill>
                  <a:schemeClr val="tx1"/>
                </a:solidFill>
                <a:latin typeface="+mj-lt"/>
                <a:ea typeface="+mj-ea"/>
                <a:cs typeface="+mj-cs"/>
              </a:defRPr>
            </a:lvl1pPr>
          </a:lstStyle>
          <a:p>
            <a:pPr algn="l"/>
            <a:r>
              <a:rPr lang="en-US" altLang="ko-KR" sz="3600" b="1" dirty="0">
                <a:solidFill>
                  <a:schemeClr val="bg1"/>
                </a:solidFill>
                <a:effectLst>
                  <a:outerShdw blurRad="38100" dist="38100" dir="2700000" algn="tl">
                    <a:srgbClr val="000000">
                      <a:alpha val="43137"/>
                    </a:srgbClr>
                  </a:outerShdw>
                </a:effectLst>
                <a:latin typeface="+mj-ea"/>
              </a:rPr>
              <a:t>Methods</a:t>
            </a:r>
            <a:endParaRPr lang="ko-KR" altLang="en-US" sz="3600" b="1" dirty="0">
              <a:solidFill>
                <a:schemeClr val="bg1"/>
              </a:solidFill>
              <a:effectLst>
                <a:outerShdw blurRad="38100" dist="38100" dir="2700000" algn="tl">
                  <a:srgbClr val="000000">
                    <a:alpha val="43137"/>
                  </a:srgbClr>
                </a:outerShdw>
              </a:effectLst>
              <a:latin typeface="+mj-ea"/>
            </a:endParaRPr>
          </a:p>
        </p:txBody>
      </p:sp>
    </p:spTree>
    <p:extLst>
      <p:ext uri="{BB962C8B-B14F-4D97-AF65-F5344CB8AC3E}">
        <p14:creationId xmlns:p14="http://schemas.microsoft.com/office/powerpoint/2010/main" val="3841656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a:extLst>
              <a:ext uri="{FF2B5EF4-FFF2-40B4-BE49-F238E27FC236}">
                <a16:creationId xmlns:a16="http://schemas.microsoft.com/office/drawing/2014/main" id="{2B79BE09-36E3-1642-F35A-97F7C79BBD2A}"/>
              </a:ext>
            </a:extLst>
          </p:cNvPr>
          <p:cNvSpPr>
            <a:spLocks noGrp="1"/>
          </p:cNvSpPr>
          <p:nvPr>
            <p:ph idx="4294967295"/>
          </p:nvPr>
        </p:nvSpPr>
        <p:spPr>
          <a:xfrm>
            <a:off x="306688" y="1122634"/>
            <a:ext cx="11578624" cy="5546454"/>
          </a:xfrm>
        </p:spPr>
        <p:txBody>
          <a:bodyPr>
            <a:normAutofit/>
          </a:bodyPr>
          <a:lstStyle/>
          <a:p>
            <a:r>
              <a:rPr lang="en-US" altLang="ko-KR" sz="2000" dirty="0"/>
              <a:t>Treatment with cisplatin resulted in a significantly greater reduction in EV concentration in the 3D spheroid model compared to the 2D culture. mRNA sequencing revealed a drastic increase in the expression of tumor-suppressing miRNAs in the 3D model: hsa-let-7a increased 56,000-fold, and hsa-let-7b increased 7,200-fold. In contrast, the 2D culture showed only a marginal increase (3.5-fold for hsa-let-7a and 2.3-fold for hsa-let-7b). Consistent with these miRNA changes, the oncogenes MYC and RAS showed a greater reduction in expression in the 3D spheroid model.</a:t>
            </a:r>
            <a:endParaRPr lang="ko-KR" altLang="en-US" sz="2000" dirty="0"/>
          </a:p>
        </p:txBody>
      </p:sp>
      <p:sp>
        <p:nvSpPr>
          <p:cNvPr id="2" name="제목 1">
            <a:extLst>
              <a:ext uri="{FF2B5EF4-FFF2-40B4-BE49-F238E27FC236}">
                <a16:creationId xmlns:a16="http://schemas.microsoft.com/office/drawing/2014/main" id="{1B94F999-5826-C8EF-F6A2-6FE80822405D}"/>
              </a:ext>
            </a:extLst>
          </p:cNvPr>
          <p:cNvSpPr txBox="1">
            <a:spLocks/>
          </p:cNvSpPr>
          <p:nvPr/>
        </p:nvSpPr>
        <p:spPr>
          <a:xfrm>
            <a:off x="155575" y="-125128"/>
            <a:ext cx="3240360" cy="908428"/>
          </a:xfrm>
          <a:prstGeom prst="rect">
            <a:avLst/>
          </a:prstGeom>
        </p:spPr>
        <p:txBody>
          <a:bodyPr vert="horz" lIns="91440" tIns="45720" rIns="91440" bIns="45720" rtlCol="0" anchor="ctr">
            <a:normAutofit/>
          </a:bodyPr>
          <a:lstStyle>
            <a:lvl1pPr algn="ctr" defTabSz="914400" rtl="0" eaLnBrk="1" latinLnBrk="1" hangingPunct="1">
              <a:spcBef>
                <a:spcPct val="0"/>
              </a:spcBef>
              <a:buNone/>
              <a:defRPr sz="4400" kern="1200">
                <a:solidFill>
                  <a:schemeClr val="tx1"/>
                </a:solidFill>
                <a:latin typeface="+mj-lt"/>
                <a:ea typeface="+mj-ea"/>
                <a:cs typeface="+mj-cs"/>
              </a:defRPr>
            </a:lvl1pPr>
          </a:lstStyle>
          <a:p>
            <a:pPr algn="l"/>
            <a:r>
              <a:rPr lang="en-US" altLang="ko-KR" sz="3600" b="1" dirty="0">
                <a:solidFill>
                  <a:schemeClr val="bg1"/>
                </a:solidFill>
                <a:effectLst>
                  <a:outerShdw blurRad="38100" dist="38100" dir="2700000" algn="tl">
                    <a:srgbClr val="000000">
                      <a:alpha val="43137"/>
                    </a:srgbClr>
                  </a:outerShdw>
                </a:effectLst>
                <a:latin typeface="+mj-ea"/>
              </a:rPr>
              <a:t>Results</a:t>
            </a:r>
            <a:endParaRPr lang="ko-KR" altLang="en-US" sz="3600" b="1" dirty="0">
              <a:solidFill>
                <a:schemeClr val="bg1"/>
              </a:solidFill>
              <a:effectLst>
                <a:outerShdw blurRad="38100" dist="38100" dir="2700000" algn="tl">
                  <a:srgbClr val="000000">
                    <a:alpha val="43137"/>
                  </a:srgbClr>
                </a:outerShdw>
              </a:effectLst>
              <a:latin typeface="+mj-ea"/>
            </a:endParaRPr>
          </a:p>
        </p:txBody>
      </p:sp>
    </p:spTree>
    <p:extLst>
      <p:ext uri="{BB962C8B-B14F-4D97-AF65-F5344CB8AC3E}">
        <p14:creationId xmlns:p14="http://schemas.microsoft.com/office/powerpoint/2010/main" val="479878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a:extLst>
              <a:ext uri="{FF2B5EF4-FFF2-40B4-BE49-F238E27FC236}">
                <a16:creationId xmlns:a16="http://schemas.microsoft.com/office/drawing/2014/main" id="{2B79BE09-36E3-1642-F35A-97F7C79BBD2A}"/>
              </a:ext>
            </a:extLst>
          </p:cNvPr>
          <p:cNvSpPr>
            <a:spLocks noGrp="1"/>
          </p:cNvSpPr>
          <p:nvPr>
            <p:ph idx="4294967295"/>
          </p:nvPr>
        </p:nvSpPr>
        <p:spPr>
          <a:xfrm>
            <a:off x="306688" y="1122634"/>
            <a:ext cx="11578624" cy="5546454"/>
          </a:xfrm>
        </p:spPr>
        <p:txBody>
          <a:bodyPr>
            <a:normAutofit/>
          </a:bodyPr>
          <a:lstStyle/>
          <a:p>
            <a:r>
              <a:rPr lang="en-US" altLang="ko-KR" sz="2000" dirty="0"/>
              <a:t>Our findings demonstrate a significant disparity in the cellular response to chemotherapy between 2D and 3D cell culture models, particularly concerning EV production and gene regulation. The 3D spheroid model exhibits a more robust anti-cancer response, including a greater reduction in EV release and a more pronounced upregulation of tumor-suppressing miRNAs, leading to a more effective downregulation of oncogenes. This highlights the critical need to use physiologically relevant 3D models for accurate drug efficacy assessment and underscores the importance of considering the model system when studying EVs and their role in cancer therapy.</a:t>
            </a:r>
            <a:endParaRPr lang="ko-KR" altLang="en-US" sz="2000" dirty="0"/>
          </a:p>
        </p:txBody>
      </p:sp>
      <p:sp>
        <p:nvSpPr>
          <p:cNvPr id="2" name="제목 1">
            <a:extLst>
              <a:ext uri="{FF2B5EF4-FFF2-40B4-BE49-F238E27FC236}">
                <a16:creationId xmlns:a16="http://schemas.microsoft.com/office/drawing/2014/main" id="{40D7B906-BEFF-8568-0550-326A2889CEDF}"/>
              </a:ext>
            </a:extLst>
          </p:cNvPr>
          <p:cNvSpPr txBox="1">
            <a:spLocks/>
          </p:cNvSpPr>
          <p:nvPr/>
        </p:nvSpPr>
        <p:spPr>
          <a:xfrm>
            <a:off x="155575" y="-133754"/>
            <a:ext cx="3240360" cy="908428"/>
          </a:xfrm>
          <a:prstGeom prst="rect">
            <a:avLst/>
          </a:prstGeom>
        </p:spPr>
        <p:txBody>
          <a:bodyPr vert="horz" lIns="91440" tIns="45720" rIns="91440" bIns="45720" rtlCol="0" anchor="ctr">
            <a:normAutofit/>
          </a:bodyPr>
          <a:lstStyle>
            <a:lvl1pPr algn="ctr" defTabSz="914400" rtl="0" eaLnBrk="1" latinLnBrk="1" hangingPunct="1">
              <a:spcBef>
                <a:spcPct val="0"/>
              </a:spcBef>
              <a:buNone/>
              <a:defRPr sz="4400" kern="1200">
                <a:solidFill>
                  <a:schemeClr val="tx1"/>
                </a:solidFill>
                <a:latin typeface="+mj-lt"/>
                <a:ea typeface="+mj-ea"/>
                <a:cs typeface="+mj-cs"/>
              </a:defRPr>
            </a:lvl1pPr>
          </a:lstStyle>
          <a:p>
            <a:pPr algn="l"/>
            <a:r>
              <a:rPr lang="en-US" altLang="ko-KR" sz="3600" b="1" dirty="0">
                <a:solidFill>
                  <a:schemeClr val="bg1"/>
                </a:solidFill>
                <a:effectLst>
                  <a:outerShdw blurRad="38100" dist="38100" dir="2700000" algn="tl">
                    <a:srgbClr val="000000">
                      <a:alpha val="43137"/>
                    </a:srgbClr>
                  </a:outerShdw>
                </a:effectLst>
                <a:latin typeface="+mj-ea"/>
              </a:rPr>
              <a:t>Conclusion</a:t>
            </a:r>
            <a:endParaRPr lang="ko-KR" altLang="en-US" sz="3600" b="1" dirty="0">
              <a:solidFill>
                <a:schemeClr val="bg1"/>
              </a:solidFill>
              <a:effectLst>
                <a:outerShdw blurRad="38100" dist="38100" dir="2700000" algn="tl">
                  <a:srgbClr val="000000">
                    <a:alpha val="43137"/>
                  </a:srgbClr>
                </a:outerShdw>
              </a:effectLst>
              <a:latin typeface="+mj-ea"/>
            </a:endParaRPr>
          </a:p>
        </p:txBody>
      </p:sp>
    </p:spTree>
    <p:extLst>
      <p:ext uri="{BB962C8B-B14F-4D97-AF65-F5344CB8AC3E}">
        <p14:creationId xmlns:p14="http://schemas.microsoft.com/office/powerpoint/2010/main" val="1454906823"/>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테마">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TotalTime>
  <Words>422</Words>
  <Application>Microsoft Office PowerPoint</Application>
  <PresentationFormat>와이드스크린</PresentationFormat>
  <Paragraphs>9</Paragraphs>
  <Slides>5</Slides>
  <Notes>0</Notes>
  <HiddenSlides>0</HiddenSlides>
  <MMClips>0</MMClips>
  <ScaleCrop>false</ScaleCrop>
  <HeadingPairs>
    <vt:vector size="6" baseType="variant">
      <vt:variant>
        <vt:lpstr>사용한 글꼴</vt:lpstr>
      </vt:variant>
      <vt:variant>
        <vt:i4>3</vt:i4>
      </vt:variant>
      <vt:variant>
        <vt:lpstr>테마</vt:lpstr>
      </vt:variant>
      <vt:variant>
        <vt:i4>1</vt:i4>
      </vt:variant>
      <vt:variant>
        <vt:lpstr>슬라이드 제목</vt:lpstr>
      </vt:variant>
      <vt:variant>
        <vt:i4>5</vt:i4>
      </vt:variant>
    </vt:vector>
  </HeadingPairs>
  <TitlesOfParts>
    <vt:vector size="9" baseType="lpstr">
      <vt:lpstr>Arial</vt:lpstr>
      <vt:lpstr>Calibri</vt:lpstr>
      <vt:lpstr>Calibri Light</vt:lpstr>
      <vt:lpstr>Office 테마</vt:lpstr>
      <vt:lpstr>PowerPoint 프레젠테이션</vt:lpstr>
      <vt:lpstr>PowerPoint 프레젠테이션</vt:lpstr>
      <vt:lpstr>PowerPoint 프레젠테이션</vt:lpstr>
      <vt:lpstr>PowerPoint 프레젠테이션</vt:lpstr>
      <vt:lpstr>PowerPoint 프레젠테이션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esshan2@naver.com</dc:creator>
  <cp:lastModifiedBy>손국희</cp:lastModifiedBy>
  <cp:revision>21</cp:revision>
  <dcterms:created xsi:type="dcterms:W3CDTF">2022-07-21T09:10:24Z</dcterms:created>
  <dcterms:modified xsi:type="dcterms:W3CDTF">2025-08-20T07:33:41Z</dcterms:modified>
</cp:coreProperties>
</file>