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23E25"/>
    <a:srgbClr val="F63312"/>
    <a:srgbClr val="E43E24"/>
    <a:srgbClr val="083085"/>
    <a:srgbClr val="073485"/>
    <a:srgbClr val="0B3388"/>
    <a:srgbClr val="FFFFFF"/>
    <a:srgbClr val="023C90"/>
    <a:srgbClr val="0B3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912" y="102"/>
      </p:cViewPr>
      <p:guideLst>
        <p:guide orient="horz" pos="4201"/>
        <p:guide pos="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36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45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83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067DD224-272B-42AA-6AEF-1D505106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6" y="1122634"/>
            <a:ext cx="11404208" cy="3627166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"/>
            <a:ext cx="12192000" cy="68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48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5CA4566-BBAC-F07B-E162-932B7ABA2BA8}"/>
              </a:ext>
            </a:extLst>
          </p:cNvPr>
          <p:cNvSpPr/>
          <p:nvPr userDrawn="1"/>
        </p:nvSpPr>
        <p:spPr>
          <a:xfrm>
            <a:off x="0" y="1023408"/>
            <a:ext cx="12192000" cy="583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"/>
            <a:ext cx="12192000" cy="68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04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61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41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14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43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83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02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77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97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2ED5-E577-4A47-BBF0-B46A5D173E2F}" type="datetimeFigureOut">
              <a:rPr lang="ko-KR" altLang="en-US" smtClean="0"/>
              <a:t>2025-08-29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1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41E2144E-49AD-F88F-5AB8-AF5B88500F13}"/>
              </a:ext>
            </a:extLst>
          </p:cNvPr>
          <p:cNvSpPr txBox="1">
            <a:spLocks/>
          </p:cNvSpPr>
          <p:nvPr/>
        </p:nvSpPr>
        <p:spPr>
          <a:xfrm>
            <a:off x="178129" y="2340111"/>
            <a:ext cx="11839699" cy="2652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600" b="1" dirty="0">
                <a:latin typeface="Arial" panose="020B0604020202020204" pitchFamily="34" charset="0"/>
                <a:cs typeface="Arial" panose="020B0604020202020204" pitchFamily="34" charset="0"/>
              </a:rPr>
              <a:t>Concomitant Tricuspid Valve Surgery </a:t>
            </a:r>
            <a:br>
              <a:rPr lang="en-US" altLang="ko-KR" sz="4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4600" b="1" dirty="0">
                <a:latin typeface="Arial" panose="020B0604020202020204" pitchFamily="34" charset="0"/>
                <a:cs typeface="Arial" panose="020B0604020202020204" pitchFamily="34" charset="0"/>
              </a:rPr>
              <a:t>for Moderate Tricuspid Regurgitation </a:t>
            </a:r>
            <a:br>
              <a:rPr lang="en-US" altLang="ko-KR" sz="4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4600" b="1" dirty="0">
                <a:latin typeface="Arial" panose="020B0604020202020204" pitchFamily="34" charset="0"/>
                <a:cs typeface="Arial" panose="020B0604020202020204" pitchFamily="34" charset="0"/>
              </a:rPr>
              <a:t>during Left-sided Valve Surgery </a:t>
            </a:r>
          </a:p>
        </p:txBody>
      </p:sp>
    </p:spTree>
    <p:extLst>
      <p:ext uri="{BB962C8B-B14F-4D97-AF65-F5344CB8AC3E}">
        <p14:creationId xmlns:p14="http://schemas.microsoft.com/office/powerpoint/2010/main" val="183986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22726EF-5792-B9BF-6110-B1FD3329C8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688" y="1122634"/>
            <a:ext cx="11578624" cy="55464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Moderate tricuspid regurgitation (TR) is frequently encountered in left-sided valve diseases.</a:t>
            </a:r>
          </a:p>
          <a:p>
            <a:pPr>
              <a:lnSpc>
                <a:spcPct val="100000"/>
              </a:lnSpc>
            </a:pPr>
            <a:endParaRPr lang="en-US" altLang="ko-K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Previous studies on surgical repair of moderate TR show </a:t>
            </a:r>
            <a:r>
              <a:rPr lang="en-US" altLang="ko-K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conflicting results</a:t>
            </a:r>
            <a:r>
              <a:rPr lang="en-US" altLang="ko-K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Data on large single-center observational cohorts including &gt;1,000 patients with long-term follow-up remain</a:t>
            </a:r>
            <a:r>
              <a:rPr lang="en-US" altLang="ko-K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crucial</a:t>
            </a:r>
            <a:r>
              <a:rPr lang="en-US" altLang="ko-K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yet </a:t>
            </a:r>
            <a:r>
              <a:rPr lang="en-US" altLang="ko-K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scarce</a:t>
            </a:r>
          </a:p>
          <a:p>
            <a:pPr>
              <a:lnSpc>
                <a:spcPct val="100000"/>
              </a:lnSpc>
            </a:pPr>
            <a:endParaRPr lang="en-US" altLang="ko-KR" sz="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Concomitant tricuspid valve (TV) surgery during left-sided valve procedures remain </a:t>
            </a:r>
            <a:r>
              <a:rPr lang="en-US" altLang="ko-K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controversial</a:t>
            </a:r>
            <a:r>
              <a:rPr lang="en-US" altLang="ko-K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endParaRPr lang="en-US" altLang="ko-K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To evaluate </a:t>
            </a:r>
            <a:r>
              <a:rPr lang="en-US" altLang="ko-K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outcomes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of concomitant TV surgery for moderate TR in patients undergoing left-sided valve surgery in a </a:t>
            </a:r>
            <a:r>
              <a:rPr lang="en-US" altLang="ko-K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high-volume center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6371C7B-A21F-0BCB-343E-923E1910E7E0}"/>
              </a:ext>
            </a:extLst>
          </p:cNvPr>
          <p:cNvSpPr txBox="1">
            <a:spLocks/>
          </p:cNvSpPr>
          <p:nvPr/>
        </p:nvSpPr>
        <p:spPr>
          <a:xfrm>
            <a:off x="152863" y="87085"/>
            <a:ext cx="9673307" cy="7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PURPOSE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837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A2AFFE3A-F5C9-EFA9-FA96-DB6321CA42E9}"/>
              </a:ext>
            </a:extLst>
          </p:cNvPr>
          <p:cNvSpPr txBox="1">
            <a:spLocks/>
          </p:cNvSpPr>
          <p:nvPr/>
        </p:nvSpPr>
        <p:spPr>
          <a:xfrm>
            <a:off x="152863" y="87085"/>
            <a:ext cx="9673307" cy="7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METHODS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9DAC83-3472-B505-67B7-45979D8ACA50}"/>
              </a:ext>
            </a:extLst>
          </p:cNvPr>
          <p:cNvSpPr/>
          <p:nvPr/>
        </p:nvSpPr>
        <p:spPr>
          <a:xfrm>
            <a:off x="9491323" y="6034087"/>
            <a:ext cx="2700677" cy="63500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내용 개체 틀 1">
            <a:extLst>
              <a:ext uri="{FF2B5EF4-FFF2-40B4-BE49-F238E27FC236}">
                <a16:creationId xmlns:a16="http://schemas.microsoft.com/office/drawing/2014/main" id="{F8841B8F-14AC-F4BB-76D5-F956B9936822}"/>
              </a:ext>
            </a:extLst>
          </p:cNvPr>
          <p:cNvSpPr txBox="1">
            <a:spLocks/>
          </p:cNvSpPr>
          <p:nvPr/>
        </p:nvSpPr>
        <p:spPr>
          <a:xfrm>
            <a:off x="377071" y="1224461"/>
            <a:ext cx="11472421" cy="5546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/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Retrospective, single-center study</a:t>
            </a:r>
          </a:p>
          <a:p>
            <a:pPr eaLnBrk="0" latinLnBrk="0" hangingPunct="0"/>
            <a:endParaRPr lang="en-US" altLang="ko-KR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latinLnBrk="0" hangingPunct="0"/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</a:p>
          <a:p>
            <a:pPr lvl="1" eaLnBrk="0" latinLnBrk="0" hangingPunct="0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1,325 patients with moderate TR undergoing left-sided valve surgery between 2000 and 2022 </a:t>
            </a:r>
          </a:p>
          <a:p>
            <a:pPr lvl="1" eaLnBrk="0" latinLnBrk="0" hangingPunct="0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With concomitant TV surgery = 831 (62.7%); No concomitant TV surgery = 494 (37.3%)</a:t>
            </a:r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latinLnBrk="0" hangingPunct="0"/>
            <a:endParaRPr lang="en-US" altLang="ko-KR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latinLnBrk="0" hangingPunct="0"/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Outcomes: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median follow up 9.9 years (IQR 5.8 – 17.5)</a:t>
            </a:r>
          </a:p>
          <a:p>
            <a:pPr lvl="1" eaLnBrk="0" latinLnBrk="0" hangingPunct="0"/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Clinical: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All-cause mortality, CHF (congestive heart failure), TV reoperation, and composite endpoints of all-cause mortality, CHF, and TV reoperation</a:t>
            </a:r>
          </a:p>
          <a:p>
            <a:pPr eaLnBrk="0" latinLnBrk="0" hangingPunct="0"/>
            <a:endParaRPr lang="en-US" altLang="ko-KR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latinLnBrk="0" hangingPunct="0"/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</a:p>
          <a:p>
            <a:pPr lvl="1" eaLnBrk="0" latinLnBrk="0" hangingPunct="0"/>
            <a:r>
              <a:rPr lang="en-US" altLang="ko-K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Propensity score matching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(397 pairs; n=794) for adjustment</a:t>
            </a:r>
          </a:p>
          <a:p>
            <a:pPr lvl="1" eaLnBrk="0" latinLnBrk="0" hangingPunct="0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Cox proportional-hazards models to assess associations of TV surgery and all-cause mortality, CHF, TV reoperation, and composite endpoints </a:t>
            </a:r>
          </a:p>
          <a:p>
            <a:pPr lvl="1" eaLnBrk="0" latinLnBrk="0" hangingPunct="0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Subgroup analyses predefined cohorts </a:t>
            </a:r>
          </a:p>
          <a:p>
            <a:pPr lvl="1" eaLnBrk="0" latinLnBrk="0" hangingPunct="0"/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5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직사각형 81">
            <a:extLst>
              <a:ext uri="{FF2B5EF4-FFF2-40B4-BE49-F238E27FC236}">
                <a16:creationId xmlns:a16="http://schemas.microsoft.com/office/drawing/2014/main" id="{91DFB1E3-F303-AE2E-AD24-642CD3786E9B}"/>
              </a:ext>
            </a:extLst>
          </p:cNvPr>
          <p:cNvSpPr/>
          <p:nvPr/>
        </p:nvSpPr>
        <p:spPr>
          <a:xfrm>
            <a:off x="80025" y="1107669"/>
            <a:ext cx="12031429" cy="428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EEB7FB2C-7495-4C46-5355-09A14A8A5DF3}"/>
              </a:ext>
            </a:extLst>
          </p:cNvPr>
          <p:cNvSpPr/>
          <p:nvPr/>
        </p:nvSpPr>
        <p:spPr>
          <a:xfrm>
            <a:off x="155281" y="1899754"/>
            <a:ext cx="11880000" cy="338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79DAC83-3472-B505-67B7-45979D8ACA50}"/>
              </a:ext>
            </a:extLst>
          </p:cNvPr>
          <p:cNvSpPr/>
          <p:nvPr/>
        </p:nvSpPr>
        <p:spPr>
          <a:xfrm>
            <a:off x="9491323" y="6034087"/>
            <a:ext cx="2700677" cy="63500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79BE09-36E3-1642-F35A-97F7C79BBD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1364" y="5578836"/>
            <a:ext cx="11815761" cy="9712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Concomitant TV surgery showed </a:t>
            </a: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association 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survival, CHF, and composite events,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 but revealed </a:t>
            </a: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higher TV reoperation risk. 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442CC820-126B-48CA-298A-AC46EB36276D}"/>
              </a:ext>
            </a:extLst>
          </p:cNvPr>
          <p:cNvSpPr txBox="1">
            <a:spLocks/>
          </p:cNvSpPr>
          <p:nvPr/>
        </p:nvSpPr>
        <p:spPr>
          <a:xfrm>
            <a:off x="152863" y="87085"/>
            <a:ext cx="9673307" cy="7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RESULTS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CEC91AD0-B921-B25A-60B7-70877C5E9A60}"/>
              </a:ext>
            </a:extLst>
          </p:cNvPr>
          <p:cNvGrpSpPr/>
          <p:nvPr/>
        </p:nvGrpSpPr>
        <p:grpSpPr>
          <a:xfrm>
            <a:off x="171912" y="2145407"/>
            <a:ext cx="11909281" cy="3053081"/>
            <a:chOff x="171912" y="1579501"/>
            <a:chExt cx="11909281" cy="3053081"/>
          </a:xfrm>
        </p:grpSpPr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B3413350-6149-179D-5C16-D6E937728650}"/>
                </a:ext>
              </a:extLst>
            </p:cNvPr>
            <p:cNvGrpSpPr/>
            <p:nvPr/>
          </p:nvGrpSpPr>
          <p:grpSpPr>
            <a:xfrm>
              <a:off x="171912" y="1579501"/>
              <a:ext cx="11909281" cy="3053081"/>
              <a:chOff x="122537" y="1873753"/>
              <a:chExt cx="12144022" cy="3113259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CEA9F468-F00C-85B9-A1D3-BF3371D30F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" t="12500" b="8767"/>
              <a:stretch/>
            </p:blipFill>
            <p:spPr>
              <a:xfrm>
                <a:off x="122537" y="2057400"/>
                <a:ext cx="12088888" cy="2879745"/>
              </a:xfrm>
              <a:prstGeom prst="rect">
                <a:avLst/>
              </a:prstGeom>
            </p:spPr>
          </p:pic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316ACC60-146B-4D89-781A-77D93DF76C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61" t="5505" r="83531" b="89049"/>
              <a:stretch/>
            </p:blipFill>
            <p:spPr>
              <a:xfrm>
                <a:off x="512005" y="2242806"/>
                <a:ext cx="151910" cy="164637"/>
              </a:xfrm>
              <a:prstGeom prst="rect">
                <a:avLst/>
              </a:prstGeom>
            </p:spPr>
          </p:pic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58709216-4C4C-1993-36B6-4F63B55E07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74" t="5052" r="89805" b="90186"/>
              <a:stretch/>
            </p:blipFill>
            <p:spPr>
              <a:xfrm>
                <a:off x="506289" y="2092786"/>
                <a:ext cx="163342" cy="143932"/>
              </a:xfrm>
              <a:prstGeom prst="rect">
                <a:avLst/>
              </a:prstGeom>
            </p:spPr>
          </p:pic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2AEDAC20-C688-70E7-0246-5BA2741973A9}"/>
                  </a:ext>
                </a:extLst>
              </p:cNvPr>
              <p:cNvSpPr/>
              <p:nvPr/>
            </p:nvSpPr>
            <p:spPr>
              <a:xfrm>
                <a:off x="587960" y="2058625"/>
                <a:ext cx="2483729" cy="376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900" b="1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</a:t>
                </a:r>
                <a:r>
                  <a:rPr lang="ko-KR" altLang="en-US" sz="900" b="1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900" b="1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TV surgery: </a:t>
                </a:r>
                <a:r>
                  <a:rPr lang="en-US" altLang="ko-KR" sz="900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reference</a:t>
                </a:r>
              </a:p>
              <a:p>
                <a:r>
                  <a:rPr lang="en-US" altLang="ko-KR" sz="900" b="1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TV surgery: </a:t>
                </a:r>
                <a:r>
                  <a:rPr lang="en-US" altLang="ko-KR" sz="900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HR 0.95 (95% CI 0.69 – 1.31), p = 0.740</a:t>
                </a:r>
                <a:endParaRPr lang="ko-KR" altLang="en-US" sz="900" spc="-20" dirty="0"/>
              </a:p>
            </p:txBody>
          </p:sp>
          <p:pic>
            <p:nvPicPr>
              <p:cNvPr id="65" name="그림 64">
                <a:extLst>
                  <a:ext uri="{FF2B5EF4-FFF2-40B4-BE49-F238E27FC236}">
                    <a16:creationId xmlns:a16="http://schemas.microsoft.com/office/drawing/2014/main" id="{F76B0BC3-BE8A-DB13-34E7-1A9EC07A06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61" t="5505" r="83531" b="89049"/>
              <a:stretch/>
            </p:blipFill>
            <p:spPr>
              <a:xfrm>
                <a:off x="9657347" y="2222292"/>
                <a:ext cx="151910" cy="164637"/>
              </a:xfrm>
              <a:prstGeom prst="rect">
                <a:avLst/>
              </a:prstGeom>
            </p:spPr>
          </p:pic>
          <p:pic>
            <p:nvPicPr>
              <p:cNvPr id="66" name="그림 65">
                <a:extLst>
                  <a:ext uri="{FF2B5EF4-FFF2-40B4-BE49-F238E27FC236}">
                    <a16:creationId xmlns:a16="http://schemas.microsoft.com/office/drawing/2014/main" id="{EE515A85-4208-6C47-F978-AF28A3A59D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74" t="5052" r="89805" b="90186"/>
              <a:stretch/>
            </p:blipFill>
            <p:spPr>
              <a:xfrm>
                <a:off x="9651630" y="2072272"/>
                <a:ext cx="163342" cy="143932"/>
              </a:xfrm>
              <a:prstGeom prst="rect">
                <a:avLst/>
              </a:prstGeom>
            </p:spPr>
          </p:pic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id="{2313296F-F2DE-B202-3607-EA736434D624}"/>
                  </a:ext>
                </a:extLst>
              </p:cNvPr>
              <p:cNvSpPr/>
              <p:nvPr/>
            </p:nvSpPr>
            <p:spPr>
              <a:xfrm>
                <a:off x="9733301" y="2038111"/>
                <a:ext cx="2533258" cy="376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900" b="1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</a:t>
                </a:r>
                <a:r>
                  <a:rPr lang="ko-KR" altLang="en-US" sz="900" b="1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900" b="1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TV surgery: </a:t>
                </a:r>
                <a:r>
                  <a:rPr lang="en-US" altLang="ko-KR" sz="900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reference</a:t>
                </a:r>
              </a:p>
              <a:p>
                <a:r>
                  <a:rPr lang="en-US" altLang="ko-KR" sz="900" b="1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TV surgery: </a:t>
                </a:r>
                <a:r>
                  <a:rPr lang="en-US" altLang="ko-KR" sz="900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HR 0.84 (95% CI 0.62 – 1.12), p = 0.235</a:t>
                </a:r>
                <a:endParaRPr lang="ko-KR" altLang="en-US" sz="900" spc="-20" dirty="0"/>
              </a:p>
            </p:txBody>
          </p:sp>
          <p:pic>
            <p:nvPicPr>
              <p:cNvPr id="69" name="그림 68">
                <a:extLst>
                  <a:ext uri="{FF2B5EF4-FFF2-40B4-BE49-F238E27FC236}">
                    <a16:creationId xmlns:a16="http://schemas.microsoft.com/office/drawing/2014/main" id="{86E2636F-707D-8919-A32E-0284C31333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76" r="4141" b="89323"/>
              <a:stretch/>
            </p:blipFill>
            <p:spPr>
              <a:xfrm>
                <a:off x="504824" y="1873753"/>
                <a:ext cx="11687176" cy="197592"/>
              </a:xfrm>
              <a:prstGeom prst="rect">
                <a:avLst/>
              </a:prstGeom>
            </p:spPr>
          </p:pic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C2F85372-6DCF-0B5C-AA99-46672AA188E7}"/>
                  </a:ext>
                </a:extLst>
              </p:cNvPr>
              <p:cNvSpPr/>
              <p:nvPr/>
            </p:nvSpPr>
            <p:spPr>
              <a:xfrm>
                <a:off x="506289" y="3006993"/>
                <a:ext cx="561975" cy="3717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id="{79A367CE-EDE3-1013-2868-35642101E026}"/>
                  </a:ext>
                </a:extLst>
              </p:cNvPr>
              <p:cNvSpPr/>
              <p:nvPr/>
            </p:nvSpPr>
            <p:spPr>
              <a:xfrm>
                <a:off x="9680769" y="2937932"/>
                <a:ext cx="561975" cy="3717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3570CA89-B23C-FD98-F782-C430B17285E7}"/>
                  </a:ext>
                </a:extLst>
              </p:cNvPr>
              <p:cNvSpPr/>
              <p:nvPr/>
            </p:nvSpPr>
            <p:spPr>
              <a:xfrm>
                <a:off x="3607629" y="2044655"/>
                <a:ext cx="907221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73" name="그림 72">
                <a:extLst>
                  <a:ext uri="{FF2B5EF4-FFF2-40B4-BE49-F238E27FC236}">
                    <a16:creationId xmlns:a16="http://schemas.microsoft.com/office/drawing/2014/main" id="{C679918D-51B1-B312-0C41-00A4E513CD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61" t="5505" r="83531" b="89049"/>
              <a:stretch/>
            </p:blipFill>
            <p:spPr>
              <a:xfrm>
                <a:off x="3613345" y="2242806"/>
                <a:ext cx="151910" cy="164637"/>
              </a:xfrm>
              <a:prstGeom prst="rect">
                <a:avLst/>
              </a:prstGeom>
            </p:spPr>
          </p:pic>
          <p:pic>
            <p:nvPicPr>
              <p:cNvPr id="74" name="그림 73">
                <a:extLst>
                  <a:ext uri="{FF2B5EF4-FFF2-40B4-BE49-F238E27FC236}">
                    <a16:creationId xmlns:a16="http://schemas.microsoft.com/office/drawing/2014/main" id="{B6B31E9A-6637-251A-3622-7A0B8B4A92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74" t="5052" r="89805" b="90186"/>
              <a:stretch/>
            </p:blipFill>
            <p:spPr>
              <a:xfrm>
                <a:off x="3607629" y="2092786"/>
                <a:ext cx="163342" cy="143932"/>
              </a:xfrm>
              <a:prstGeom prst="rect">
                <a:avLst/>
              </a:prstGeom>
            </p:spPr>
          </p:pic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8D9E4297-EEC8-DC23-375D-A92891223E3F}"/>
                  </a:ext>
                </a:extLst>
              </p:cNvPr>
              <p:cNvSpPr/>
              <p:nvPr/>
            </p:nvSpPr>
            <p:spPr>
              <a:xfrm>
                <a:off x="3689300" y="2058625"/>
                <a:ext cx="2483729" cy="376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900" b="1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</a:t>
                </a:r>
                <a:r>
                  <a:rPr lang="ko-KR" altLang="en-US" sz="900" b="1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900" b="1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TV surgery: </a:t>
                </a:r>
                <a:r>
                  <a:rPr lang="en-US" altLang="ko-KR" sz="900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reference</a:t>
                </a:r>
              </a:p>
              <a:p>
                <a:r>
                  <a:rPr lang="en-US" altLang="ko-KR" sz="900" b="1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TV surgery: </a:t>
                </a:r>
                <a:r>
                  <a:rPr lang="en-US" altLang="ko-KR" sz="900" spc="-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HR 0.59 (95% CI 0.35 – 1.04), p = 0.066</a:t>
                </a:r>
                <a:endParaRPr lang="ko-KR" altLang="en-US" sz="900" spc="-20" dirty="0"/>
              </a:p>
            </p:txBody>
          </p:sp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917E4B80-F077-1C35-1C46-744A55EDADDF}"/>
                  </a:ext>
                </a:extLst>
              </p:cNvPr>
              <p:cNvSpPr/>
              <p:nvPr/>
            </p:nvSpPr>
            <p:spPr>
              <a:xfrm>
                <a:off x="6685034" y="2024141"/>
                <a:ext cx="782566" cy="3898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77" name="그림 76">
                <a:extLst>
                  <a:ext uri="{FF2B5EF4-FFF2-40B4-BE49-F238E27FC236}">
                    <a16:creationId xmlns:a16="http://schemas.microsoft.com/office/drawing/2014/main" id="{79FFF86F-9899-973E-47DC-7B77C37DA8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61" t="5505" r="83531" b="89049"/>
              <a:stretch/>
            </p:blipFill>
            <p:spPr>
              <a:xfrm>
                <a:off x="6661612" y="2222292"/>
                <a:ext cx="151910" cy="164637"/>
              </a:xfrm>
              <a:prstGeom prst="rect">
                <a:avLst/>
              </a:prstGeom>
            </p:spPr>
          </p:pic>
          <p:pic>
            <p:nvPicPr>
              <p:cNvPr id="78" name="그림 77">
                <a:extLst>
                  <a:ext uri="{FF2B5EF4-FFF2-40B4-BE49-F238E27FC236}">
                    <a16:creationId xmlns:a16="http://schemas.microsoft.com/office/drawing/2014/main" id="{82419A6C-3A25-F155-A298-6E3B31F538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74" t="5052" r="89805" b="90186"/>
              <a:stretch/>
            </p:blipFill>
            <p:spPr>
              <a:xfrm>
                <a:off x="6655895" y="2072272"/>
                <a:ext cx="163342" cy="143932"/>
              </a:xfrm>
              <a:prstGeom prst="rect">
                <a:avLst/>
              </a:prstGeom>
            </p:spPr>
          </p:pic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id="{61758A07-ACB0-4CE7-83A8-515B8E5243AB}"/>
                  </a:ext>
                </a:extLst>
              </p:cNvPr>
              <p:cNvSpPr/>
              <p:nvPr/>
            </p:nvSpPr>
            <p:spPr>
              <a:xfrm>
                <a:off x="6737566" y="2038111"/>
                <a:ext cx="2579257" cy="376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900" b="1" spc="-3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</a:t>
                </a:r>
                <a:r>
                  <a:rPr lang="ko-KR" altLang="en-US" sz="900" b="1" spc="-3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900" b="1" spc="-3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TV surgery: </a:t>
                </a:r>
                <a:r>
                  <a:rPr lang="en-US" altLang="ko-KR" sz="900" spc="-3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reference</a:t>
                </a:r>
              </a:p>
              <a:p>
                <a:r>
                  <a:rPr lang="en-US" altLang="ko-KR" sz="900" b="1" spc="-3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TV surgery: </a:t>
                </a:r>
                <a:r>
                  <a:rPr lang="en-US" altLang="ko-KR" sz="900" spc="-3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HR 17.78 (95% CI 2.22 – 2299), p = 0.003</a:t>
                </a:r>
                <a:endParaRPr lang="ko-KR" altLang="en-US" sz="900" spc="-30" dirty="0"/>
              </a:p>
            </p:txBody>
          </p:sp>
          <p:pic>
            <p:nvPicPr>
              <p:cNvPr id="80" name="그림 79">
                <a:extLst>
                  <a:ext uri="{FF2B5EF4-FFF2-40B4-BE49-F238E27FC236}">
                    <a16:creationId xmlns:a16="http://schemas.microsoft.com/office/drawing/2014/main" id="{2C0F8228-DFD6-D445-FEDF-871542233C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1" t="91553" b="4511"/>
              <a:stretch/>
            </p:blipFill>
            <p:spPr>
              <a:xfrm>
                <a:off x="278128" y="4843080"/>
                <a:ext cx="11913871" cy="143932"/>
              </a:xfrm>
              <a:prstGeom prst="rect">
                <a:avLst/>
              </a:prstGeom>
            </p:spPr>
          </p:pic>
        </p:grpSp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1BA666DB-67C6-576C-1A5E-30A709C35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1" t="75245" b="20255"/>
            <a:stretch/>
          </p:blipFill>
          <p:spPr>
            <a:xfrm>
              <a:off x="183927" y="4040294"/>
              <a:ext cx="11165840" cy="161455"/>
            </a:xfrm>
            <a:prstGeom prst="rect">
              <a:avLst/>
            </a:prstGeom>
          </p:spPr>
        </p:pic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6D5B8A04-890C-C158-96F6-900B0355437C}"/>
              </a:ext>
            </a:extLst>
          </p:cNvPr>
          <p:cNvSpPr txBox="1"/>
          <p:nvPr/>
        </p:nvSpPr>
        <p:spPr>
          <a:xfrm>
            <a:off x="152863" y="1192107"/>
            <a:ext cx="11753388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Propensity Score Matching – Adjusted Outcomes by Tricuspid Valve Surgery</a:t>
            </a:r>
          </a:p>
          <a:p>
            <a:pPr>
              <a:lnSpc>
                <a:spcPct val="85000"/>
              </a:lnSpc>
            </a:pPr>
            <a:r>
              <a:rPr lang="en-US" altLang="ko-K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Adjusted time-to-event analysis (Kaplan-Meier)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BCFB8-6423-ACA8-A744-A12CA0524E06}"/>
              </a:ext>
            </a:extLst>
          </p:cNvPr>
          <p:cNvSpPr txBox="1"/>
          <p:nvPr/>
        </p:nvSpPr>
        <p:spPr>
          <a:xfrm>
            <a:off x="225341" y="1962208"/>
            <a:ext cx="328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A</a:t>
            </a:r>
            <a:endParaRPr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F13B4-0632-C326-4EE3-462F3F6DB71F}"/>
              </a:ext>
            </a:extLst>
          </p:cNvPr>
          <p:cNvSpPr txBox="1"/>
          <p:nvPr/>
        </p:nvSpPr>
        <p:spPr>
          <a:xfrm>
            <a:off x="3221169" y="1959414"/>
            <a:ext cx="328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B</a:t>
            </a:r>
            <a:endParaRPr lang="ko-KR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98149D-8236-EE35-FF26-F746A08CA7A3}"/>
              </a:ext>
            </a:extLst>
          </p:cNvPr>
          <p:cNvSpPr txBox="1"/>
          <p:nvPr/>
        </p:nvSpPr>
        <p:spPr>
          <a:xfrm>
            <a:off x="6216997" y="1987753"/>
            <a:ext cx="328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C</a:t>
            </a:r>
            <a:endParaRPr lang="ko-KR" alt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F7A54-3B8B-17A7-37F2-DCFA1F645B06}"/>
              </a:ext>
            </a:extLst>
          </p:cNvPr>
          <p:cNvSpPr txBox="1"/>
          <p:nvPr/>
        </p:nvSpPr>
        <p:spPr>
          <a:xfrm>
            <a:off x="9212825" y="1984959"/>
            <a:ext cx="328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7987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626B2AC8-3A6A-F694-55A8-44399E03BEDE}"/>
              </a:ext>
            </a:extLst>
          </p:cNvPr>
          <p:cNvSpPr/>
          <p:nvPr/>
        </p:nvSpPr>
        <p:spPr>
          <a:xfrm>
            <a:off x="9474595" y="6044732"/>
            <a:ext cx="2700677" cy="63500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FBEF7392-19D4-6534-05AE-5DAB8C260615}"/>
              </a:ext>
            </a:extLst>
          </p:cNvPr>
          <p:cNvSpPr/>
          <p:nvPr/>
        </p:nvSpPr>
        <p:spPr>
          <a:xfrm>
            <a:off x="137224" y="1008417"/>
            <a:ext cx="9895777" cy="56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CE9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83F5EC56-F997-407D-B84E-88B14CC7B1BC}"/>
              </a:ext>
            </a:extLst>
          </p:cNvPr>
          <p:cNvSpPr txBox="1">
            <a:spLocks/>
          </p:cNvSpPr>
          <p:nvPr/>
        </p:nvSpPr>
        <p:spPr>
          <a:xfrm>
            <a:off x="152863" y="87085"/>
            <a:ext cx="9673307" cy="7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RESULTS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316D29-76FA-BB9D-1C86-7B5CE92F4D69}"/>
              </a:ext>
            </a:extLst>
          </p:cNvPr>
          <p:cNvSpPr txBox="1"/>
          <p:nvPr/>
        </p:nvSpPr>
        <p:spPr>
          <a:xfrm>
            <a:off x="118371" y="1073386"/>
            <a:ext cx="95420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Propensity Score Matching – Adjusted Subgroup Analysis by TV Surgery 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209782" y="1450683"/>
            <a:ext cx="9727597" cy="5102517"/>
            <a:chOff x="158980" y="1662348"/>
            <a:chExt cx="6799389" cy="3566554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87F935F9-2438-0844-8A71-0156A1578AB5}"/>
                </a:ext>
              </a:extLst>
            </p:cNvPr>
            <p:cNvSpPr/>
            <p:nvPr/>
          </p:nvSpPr>
          <p:spPr>
            <a:xfrm>
              <a:off x="158980" y="1682902"/>
              <a:ext cx="6799389" cy="354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A8EBF4F-C21C-E980-8AE8-C039728D6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9"/>
            <a:stretch/>
          </p:blipFill>
          <p:spPr>
            <a:xfrm>
              <a:off x="223285" y="2081413"/>
              <a:ext cx="3293256" cy="3119016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108A66F-2E77-EE22-55F4-EE6DE0FD0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9"/>
            <a:stretch/>
          </p:blipFill>
          <p:spPr>
            <a:xfrm>
              <a:off x="3607557" y="2082847"/>
              <a:ext cx="3296940" cy="3119016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04E399B-2F38-BE8E-B11E-45939FFFB156}"/>
                </a:ext>
              </a:extLst>
            </p:cNvPr>
            <p:cNvSpPr txBox="1"/>
            <p:nvPr/>
          </p:nvSpPr>
          <p:spPr>
            <a:xfrm>
              <a:off x="265417" y="1838547"/>
              <a:ext cx="3293257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altLang="ko-KR" sz="1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All-cause mortality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64BA68E-A16E-1FBB-9AF8-306F2FA94F17}"/>
                </a:ext>
              </a:extLst>
            </p:cNvPr>
            <p:cNvSpPr txBox="1"/>
            <p:nvPr/>
          </p:nvSpPr>
          <p:spPr>
            <a:xfrm>
              <a:off x="3612172" y="1838547"/>
              <a:ext cx="3293257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altLang="ko-KR" sz="1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Composite outcomes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0671D0-5254-4D55-D921-2132E2CFF018}"/>
                </a:ext>
              </a:extLst>
            </p:cNvPr>
            <p:cNvSpPr txBox="1"/>
            <p:nvPr/>
          </p:nvSpPr>
          <p:spPr>
            <a:xfrm>
              <a:off x="160798" y="1665142"/>
              <a:ext cx="3285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ko-KR" alt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80BEBE-7430-2D5C-7066-AC251462A9ED}"/>
                </a:ext>
              </a:extLst>
            </p:cNvPr>
            <p:cNvSpPr txBox="1"/>
            <p:nvPr/>
          </p:nvSpPr>
          <p:spPr>
            <a:xfrm>
              <a:off x="3520690" y="1662348"/>
              <a:ext cx="3285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ko-KR" alt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AAE555E4-73AA-5182-4871-B8C2D36265A3}"/>
              </a:ext>
            </a:extLst>
          </p:cNvPr>
          <p:cNvSpPr txBox="1"/>
          <p:nvPr/>
        </p:nvSpPr>
        <p:spPr>
          <a:xfrm>
            <a:off x="10171884" y="2008231"/>
            <a:ext cx="187668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Subgroups showed consistent effects of concomitant TV surgery </a:t>
            </a:r>
            <a:b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ko-K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significant interactions</a:t>
            </a:r>
            <a:r>
              <a:rPr lang="en-US" altLang="ko-KR" sz="2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ko-K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5067093" y="2045976"/>
            <a:ext cx="0" cy="428961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58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79BE09-36E3-1642-F35A-97F7C79BBD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688" y="1122634"/>
            <a:ext cx="11578624" cy="55464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Concomitant TV surgery in moderate TR during left-sided valve procedures offered </a:t>
            </a: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survival or clinical benefit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Instead TV surgery carried a </a:t>
            </a: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risk of TV reoperation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Routine surgical repair for moderate TR may</a:t>
            </a:r>
            <a:r>
              <a:rPr lang="en-US" altLang="ko-KR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expose patients to </a:t>
            </a: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unnecessary risk without proven benefit.</a:t>
            </a:r>
            <a:endParaRPr lang="ko-KR" altLang="en-US" sz="2400" b="1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8C72B416-5BA1-33D9-CF50-DFC3C6AB7E3E}"/>
              </a:ext>
            </a:extLst>
          </p:cNvPr>
          <p:cNvSpPr txBox="1">
            <a:spLocks/>
          </p:cNvSpPr>
          <p:nvPr/>
        </p:nvSpPr>
        <p:spPr>
          <a:xfrm>
            <a:off x="152863" y="87085"/>
            <a:ext cx="9673307" cy="7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CONCLUSION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4906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1664</TotalTime>
  <Words>416</Words>
  <Application>Microsoft Office PowerPoint</Application>
  <PresentationFormat>와이드스크린</PresentationFormat>
  <Paragraphs>55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esshan2@naver.com</dc:creator>
  <cp:lastModifiedBy>집</cp:lastModifiedBy>
  <cp:revision>50</cp:revision>
  <dcterms:created xsi:type="dcterms:W3CDTF">2022-07-21T09:10:24Z</dcterms:created>
  <dcterms:modified xsi:type="dcterms:W3CDTF">2025-08-28T20:47:33Z</dcterms:modified>
</cp:coreProperties>
</file>