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3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1" userDrawn="1">
          <p15:clr>
            <a:srgbClr val="A4A3A4"/>
          </p15:clr>
        </p15:guide>
        <p15:guide id="2" pos="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085"/>
    <a:srgbClr val="073485"/>
    <a:srgbClr val="0B3388"/>
    <a:srgbClr val="FFFFFF"/>
    <a:srgbClr val="023C90"/>
    <a:srgbClr val="0B3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44" y="172"/>
      </p:cViewPr>
      <p:guideLst>
        <p:guide orient="horz" pos="4201"/>
        <p:guide pos="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2ED5-E577-4A47-BBF0-B46A5D173E2F}" type="datetimeFigureOut">
              <a:rPr lang="ko-KR" altLang="en-US" smtClean="0"/>
              <a:t>2025-08-29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7A7B-6892-40B6-ACC8-9D06276953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036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2ED5-E577-4A47-BBF0-B46A5D173E2F}" type="datetimeFigureOut">
              <a:rPr lang="ko-KR" altLang="en-US" smtClean="0"/>
              <a:t>2025-08-29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7A7B-6892-40B6-ACC8-9D06276953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4454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2ED5-E577-4A47-BBF0-B46A5D173E2F}" type="datetimeFigureOut">
              <a:rPr lang="ko-KR" altLang="en-US" smtClean="0"/>
              <a:t>2025-08-29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7A7B-6892-40B6-ACC8-9D06276953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3832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내용 개체 틀 2">
            <a:extLst>
              <a:ext uri="{FF2B5EF4-FFF2-40B4-BE49-F238E27FC236}">
                <a16:creationId xmlns:a16="http://schemas.microsoft.com/office/drawing/2014/main" id="{067DD224-272B-42AA-6AEF-1D505106A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96" y="1122634"/>
            <a:ext cx="11404208" cy="3627166"/>
          </a:xfrm>
        </p:spPr>
        <p:txBody>
          <a:bodyPr/>
          <a:lstStyle/>
          <a:p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39"/>
            <a:ext cx="12192000" cy="684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48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5CA4566-BBAC-F07B-E162-932B7ABA2BA8}"/>
              </a:ext>
            </a:extLst>
          </p:cNvPr>
          <p:cNvSpPr/>
          <p:nvPr userDrawn="1"/>
        </p:nvSpPr>
        <p:spPr>
          <a:xfrm>
            <a:off x="0" y="1023408"/>
            <a:ext cx="12192000" cy="5834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39"/>
            <a:ext cx="12192000" cy="684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04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2ED5-E577-4A47-BBF0-B46A5D173E2F}" type="datetimeFigureOut">
              <a:rPr lang="ko-KR" altLang="en-US" smtClean="0"/>
              <a:t>2025-08-29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7A7B-6892-40B6-ACC8-9D06276953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1616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2ED5-E577-4A47-BBF0-B46A5D173E2F}" type="datetimeFigureOut">
              <a:rPr lang="ko-KR" altLang="en-US" smtClean="0"/>
              <a:t>2025-08-29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7A7B-6892-40B6-ACC8-9D06276953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8414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2ED5-E577-4A47-BBF0-B46A5D173E2F}" type="datetimeFigureOut">
              <a:rPr lang="ko-KR" altLang="en-US" smtClean="0"/>
              <a:t>2025-08-29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7A7B-6892-40B6-ACC8-9D06276953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1145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2ED5-E577-4A47-BBF0-B46A5D173E2F}" type="datetimeFigureOut">
              <a:rPr lang="ko-KR" altLang="en-US" smtClean="0"/>
              <a:t>2025-08-29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7A7B-6892-40B6-ACC8-9D06276953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7435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2ED5-E577-4A47-BBF0-B46A5D173E2F}" type="datetimeFigureOut">
              <a:rPr lang="ko-KR" altLang="en-US" smtClean="0"/>
              <a:t>2025-08-29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7A7B-6892-40B6-ACC8-9D06276953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6836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2ED5-E577-4A47-BBF0-B46A5D173E2F}" type="datetimeFigureOut">
              <a:rPr lang="ko-KR" altLang="en-US" smtClean="0"/>
              <a:t>2025-08-29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7A7B-6892-40B6-ACC8-9D06276953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2028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2ED5-E577-4A47-BBF0-B46A5D173E2F}" type="datetimeFigureOut">
              <a:rPr lang="ko-KR" altLang="en-US" smtClean="0"/>
              <a:t>2025-08-29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7A7B-6892-40B6-ACC8-9D06276953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5770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2ED5-E577-4A47-BBF0-B46A5D173E2F}" type="datetimeFigureOut">
              <a:rPr lang="ko-KR" altLang="en-US" smtClean="0"/>
              <a:t>2025-08-29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7A7B-6892-40B6-ACC8-9D06276953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5971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82ED5-E577-4A47-BBF0-B46A5D173E2F}" type="datetimeFigureOut">
              <a:rPr lang="ko-KR" altLang="en-US" smtClean="0"/>
              <a:t>2025-08-29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97A7B-6892-40B6-ACC8-9D06276953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817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41E2144E-49AD-F88F-5AB8-AF5B88500F13}"/>
              </a:ext>
            </a:extLst>
          </p:cNvPr>
          <p:cNvSpPr txBox="1">
            <a:spLocks/>
          </p:cNvSpPr>
          <p:nvPr/>
        </p:nvSpPr>
        <p:spPr>
          <a:xfrm>
            <a:off x="1" y="2340111"/>
            <a:ext cx="12282054" cy="3021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altLang="ko-KR" sz="3200" dirty="0">
                <a:effectLst/>
                <a:latin typeface="+mj-ea"/>
              </a:rPr>
              <a:t>Acute Giant Bullae or Subpleural Pneumatocele</a:t>
            </a:r>
          </a:p>
          <a:p>
            <a:pPr>
              <a:lnSpc>
                <a:spcPct val="170000"/>
              </a:lnSpc>
            </a:pPr>
            <a:r>
              <a:rPr lang="en-US" altLang="ko-KR" sz="3200" dirty="0">
                <a:effectLst/>
                <a:latin typeface="+mj-ea"/>
              </a:rPr>
              <a:t>Resulting from Visceral Pleura Detachment: </a:t>
            </a:r>
          </a:p>
          <a:p>
            <a:pPr>
              <a:lnSpc>
                <a:spcPct val="170000"/>
              </a:lnSpc>
            </a:pPr>
            <a:r>
              <a:rPr lang="en-US" altLang="ko-KR" sz="3200" dirty="0">
                <a:effectLst/>
                <a:latin typeface="+mj-ea"/>
              </a:rPr>
              <a:t>A Mechanism Distinct from Bullae</a:t>
            </a:r>
            <a:endParaRPr lang="ko-KR" altLang="en-US" sz="3200" dirty="0">
              <a:effectLst/>
              <a:latin typeface="+mj-ea"/>
            </a:endParaRPr>
          </a:p>
        </p:txBody>
      </p:sp>
      <p:sp>
        <p:nvSpPr>
          <p:cNvPr id="7" name="부제목 2">
            <a:extLst>
              <a:ext uri="{FF2B5EF4-FFF2-40B4-BE49-F238E27FC236}">
                <a16:creationId xmlns:a16="http://schemas.microsoft.com/office/drawing/2014/main" id="{A0C95103-8303-6780-F603-7E81DE55A6F8}"/>
              </a:ext>
            </a:extLst>
          </p:cNvPr>
          <p:cNvSpPr txBox="1">
            <a:spLocks/>
          </p:cNvSpPr>
          <p:nvPr/>
        </p:nvSpPr>
        <p:spPr>
          <a:xfrm>
            <a:off x="2928359" y="3869918"/>
            <a:ext cx="6335282" cy="1872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ko-KR" altLang="en-US" sz="16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39869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B22726EF-5792-B9BF-6110-B1FD3329C8F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6688" y="1122634"/>
            <a:ext cx="11578624" cy="554645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ko-KR" sz="2400" dirty="0"/>
              <a:t>Pulmonary bullae are defined as </a:t>
            </a:r>
            <a:r>
              <a:rPr lang="en-US" altLang="ko-KR" sz="2400" i="1" dirty="0"/>
              <a:t>“gas-containing cystic structures formed by confluent destroyed and dilated airspaces distal to the terminal bronchioles.”  </a:t>
            </a:r>
            <a:r>
              <a:rPr lang="en-US" altLang="ko-KR" sz="2400" dirty="0"/>
              <a:t>It usually develop slowly over time, often associated with underlying emphysematous changes.</a:t>
            </a:r>
          </a:p>
          <a:p>
            <a:pPr>
              <a:lnSpc>
                <a:spcPct val="100000"/>
              </a:lnSpc>
            </a:pPr>
            <a:endParaRPr lang="en-US" altLang="ko-KR" sz="2400" dirty="0"/>
          </a:p>
          <a:p>
            <a:pPr>
              <a:lnSpc>
                <a:spcPct val="100000"/>
              </a:lnSpc>
            </a:pPr>
            <a:r>
              <a:rPr lang="en-US" altLang="ko-KR" sz="2400" dirty="0"/>
              <a:t>Occasionally, a single giant bulla or vanishing lung syndrome can be found in patients with relatively healthy lungs rather than emphysematous lungs. However, the exact pathogenesis of giant bullae remains unclear.</a:t>
            </a:r>
          </a:p>
          <a:p>
            <a:pPr>
              <a:lnSpc>
                <a:spcPct val="100000"/>
              </a:lnSpc>
            </a:pPr>
            <a:endParaRPr lang="en-US" altLang="ko-KR" sz="2400" dirty="0"/>
          </a:p>
          <a:p>
            <a:pPr>
              <a:lnSpc>
                <a:spcPct val="100000"/>
              </a:lnSpc>
            </a:pPr>
            <a:r>
              <a:rPr lang="en-US" altLang="ko-KR" sz="2400" dirty="0"/>
              <a:t>Here, we report three surgical cases of sudden giant bullae or subpleural pneumatocele formation caused by visceral pleura detachment, a mechanism distinct from the conventional pathogenesis of bullae.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E6371C7B-A21F-0BCB-343E-923E1910E7E0}"/>
              </a:ext>
            </a:extLst>
          </p:cNvPr>
          <p:cNvSpPr txBox="1">
            <a:spLocks/>
          </p:cNvSpPr>
          <p:nvPr/>
        </p:nvSpPr>
        <p:spPr>
          <a:xfrm>
            <a:off x="152864" y="-146649"/>
            <a:ext cx="3240360" cy="908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Purpose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68370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B79BE09-36E3-1642-F35A-97F7C79BBD2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6185" y="918033"/>
            <a:ext cx="11578624" cy="5546454"/>
          </a:xfrm>
        </p:spPr>
        <p:txBody>
          <a:bodyPr>
            <a:normAutofit/>
          </a:bodyPr>
          <a:lstStyle/>
          <a:p>
            <a:r>
              <a:rPr lang="en-US" altLang="ko-KR" sz="2000" dirty="0"/>
              <a:t>A 62-year-old male patient had COVID-19 pneumonia.</a:t>
            </a:r>
          </a:p>
          <a:p>
            <a:r>
              <a:rPr lang="en-US" altLang="ko-KR" sz="2000" dirty="0"/>
              <a:t>During the hospital course, chest radiography suddenly revealed a right pneumothorax with the development of pneumatocele, which had not been detected on the previous chest CT scan.</a:t>
            </a:r>
          </a:p>
          <a:p>
            <a:r>
              <a:rPr lang="en-US" altLang="ko-KR" sz="2000" dirty="0"/>
              <a:t>The patient underwent VATS exploration for a persistent air leak.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62D28CA-46E9-C433-9CCE-0F50A09F8664}"/>
              </a:ext>
            </a:extLst>
          </p:cNvPr>
          <p:cNvSpPr txBox="1">
            <a:spLocks/>
          </p:cNvSpPr>
          <p:nvPr/>
        </p:nvSpPr>
        <p:spPr>
          <a:xfrm>
            <a:off x="155575" y="-133755"/>
            <a:ext cx="3240360" cy="908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Case 1.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56B7CD8-F42C-4E61-B18D-20329F6DE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510" y="2530653"/>
            <a:ext cx="2767609" cy="1872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8DDADAE-30D8-415D-91AB-FE68BD821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18" y="2534951"/>
            <a:ext cx="2636345" cy="1872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C6CD40D-FC3B-496E-AE38-F286CCCAC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648" y="2530653"/>
            <a:ext cx="3259537" cy="1872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6255306-FF12-4FE0-8DFC-F9FA610D1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9885" y="2530653"/>
            <a:ext cx="3328264" cy="187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B7AC92-A026-4FB6-9555-432BEBDE1825}"/>
              </a:ext>
            </a:extLst>
          </p:cNvPr>
          <p:cNvSpPr txBox="1"/>
          <p:nvPr/>
        </p:nvSpPr>
        <p:spPr>
          <a:xfrm>
            <a:off x="367856" y="4436078"/>
            <a:ext cx="11578623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Figure 1. </a:t>
            </a:r>
          </a:p>
          <a:p>
            <a:r>
              <a:rPr lang="en-US" altLang="ko-KR" sz="2000" dirty="0"/>
              <a:t>Initial chest CT showed multifocal pneumonic consolidation (a).</a:t>
            </a:r>
          </a:p>
          <a:p>
            <a:r>
              <a:rPr lang="en-US" altLang="ko-KR" sz="2000" dirty="0"/>
              <a:t>On hospital day 45, the patient developed a right pneumothorax with a right lower lobe (RLL) pneumatocele (b, arrow). </a:t>
            </a:r>
          </a:p>
          <a:p>
            <a:r>
              <a:rPr lang="en-US" altLang="ko-KR" sz="2000" dirty="0"/>
              <a:t>Intraoperatively, the visceral pleura of the RLL was found to be detached from the lung parenchyma (c, arrow).</a:t>
            </a:r>
          </a:p>
          <a:p>
            <a:r>
              <a:rPr lang="en-US" altLang="ko-KR" sz="2000" dirty="0"/>
              <a:t>The cyst was opened and contained a blood clot, likely due to bleeding from the acute detachment. An asterisk (*) indicates the raw surface of the lung parenchyma (d).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100136-373C-44A7-9E48-3DF09E3B36FF}"/>
              </a:ext>
            </a:extLst>
          </p:cNvPr>
          <p:cNvSpPr txBox="1"/>
          <p:nvPr/>
        </p:nvSpPr>
        <p:spPr>
          <a:xfrm>
            <a:off x="134918" y="2530653"/>
            <a:ext cx="360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/>
              <a:t>a</a:t>
            </a:r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45201D-43F6-4E73-A3A4-609B478FE171}"/>
              </a:ext>
            </a:extLst>
          </p:cNvPr>
          <p:cNvSpPr txBox="1"/>
          <p:nvPr/>
        </p:nvSpPr>
        <p:spPr>
          <a:xfrm>
            <a:off x="2771510" y="2534951"/>
            <a:ext cx="360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/>
              <a:t>b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BD0246-C655-4927-A9F6-1F6BEC1E3101}"/>
              </a:ext>
            </a:extLst>
          </p:cNvPr>
          <p:cNvSpPr txBox="1"/>
          <p:nvPr/>
        </p:nvSpPr>
        <p:spPr>
          <a:xfrm>
            <a:off x="5539119" y="2534951"/>
            <a:ext cx="360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/>
              <a:t>c</a:t>
            </a:r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18407E-750D-4827-987A-18F8C71E59EC}"/>
              </a:ext>
            </a:extLst>
          </p:cNvPr>
          <p:cNvSpPr txBox="1"/>
          <p:nvPr/>
        </p:nvSpPr>
        <p:spPr>
          <a:xfrm>
            <a:off x="8798656" y="2530653"/>
            <a:ext cx="360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/>
              <a:t>d</a:t>
            </a:r>
            <a:endParaRPr lang="ko-KR" altLang="en-US" dirty="0"/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94B7A659-8A70-430A-BCEC-B265EF53A9D2}"/>
              </a:ext>
            </a:extLst>
          </p:cNvPr>
          <p:cNvCxnSpPr>
            <a:cxnSpLocks/>
          </p:cNvCxnSpPr>
          <p:nvPr/>
        </p:nvCxnSpPr>
        <p:spPr>
          <a:xfrm flipH="1">
            <a:off x="3615719" y="3026398"/>
            <a:ext cx="460404" cy="28917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62434D1F-DFE9-4459-9E49-D02665E66F55}"/>
              </a:ext>
            </a:extLst>
          </p:cNvPr>
          <p:cNvCxnSpPr>
            <a:cxnSpLocks/>
          </p:cNvCxnSpPr>
          <p:nvPr/>
        </p:nvCxnSpPr>
        <p:spPr>
          <a:xfrm flipV="1">
            <a:off x="6096000" y="3315570"/>
            <a:ext cx="618907" cy="151083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AFDA73E-371B-4358-AFC2-1A67F28DED88}"/>
              </a:ext>
            </a:extLst>
          </p:cNvPr>
          <p:cNvSpPr txBox="1"/>
          <p:nvPr/>
        </p:nvSpPr>
        <p:spPr>
          <a:xfrm>
            <a:off x="10786989" y="3067945"/>
            <a:ext cx="523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</a:rPr>
              <a:t>*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56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B79BE09-36E3-1642-F35A-97F7C79BBD2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6688" y="906249"/>
            <a:ext cx="11578624" cy="5546454"/>
          </a:xfrm>
        </p:spPr>
        <p:txBody>
          <a:bodyPr>
            <a:normAutofit/>
          </a:bodyPr>
          <a:lstStyle/>
          <a:p>
            <a:r>
              <a:rPr lang="en-US" altLang="ko-KR" sz="2000" dirty="0"/>
              <a:t>A 72-year-old male had previously undergone wedge resection of RUL and RLL for multiple primary lung cancers. During 18 months of postoperative follow-up, no significant events occurred. </a:t>
            </a:r>
          </a:p>
          <a:p>
            <a:r>
              <a:rPr lang="en-US" altLang="ko-KR" sz="2000" dirty="0"/>
              <a:t>However, the patient presented to the emergency room with hemoptysis. Chest CT revealed the sudden development of a fluid-containing air cyst, which had not been observed on the CT performed one month earlier.</a:t>
            </a:r>
          </a:p>
          <a:p>
            <a:r>
              <a:rPr lang="en-US" altLang="ko-KR" sz="2000" dirty="0"/>
              <a:t>On hospital day 12, surgical exploration was performed due to suspected infection.</a:t>
            </a:r>
            <a:endParaRPr lang="ko-KR" altLang="en-US" sz="2000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B94F999-5826-C8EF-F6A2-6FE80822405D}"/>
              </a:ext>
            </a:extLst>
          </p:cNvPr>
          <p:cNvSpPr txBox="1">
            <a:spLocks/>
          </p:cNvSpPr>
          <p:nvPr/>
        </p:nvSpPr>
        <p:spPr>
          <a:xfrm>
            <a:off x="155575" y="-125128"/>
            <a:ext cx="3240360" cy="908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Case 2.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3BC3703-0143-439B-8CF9-052B868AF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405" y="2911934"/>
            <a:ext cx="2766576" cy="1980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E32BBC8-DE10-454B-914F-7C297C640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37" y="2911934"/>
            <a:ext cx="2818800" cy="1980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575B46F-4DE3-401A-8F95-369ABAD63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552" y="2911934"/>
            <a:ext cx="2409248" cy="1980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612B383-7A3B-4341-BBA2-F979FC5F4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2435" y="2911934"/>
            <a:ext cx="2425057" cy="198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7BD462-FC13-4A98-9EC3-7998853C49BB}"/>
              </a:ext>
            </a:extLst>
          </p:cNvPr>
          <p:cNvSpPr txBox="1"/>
          <p:nvPr/>
        </p:nvSpPr>
        <p:spPr>
          <a:xfrm>
            <a:off x="417457" y="4855852"/>
            <a:ext cx="11578623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Figure 2. </a:t>
            </a:r>
          </a:p>
          <a:p>
            <a:r>
              <a:rPr lang="en-US" altLang="ko-KR" sz="2000" dirty="0"/>
              <a:t>Chest CT performed one month earlier showed no pneumatocele or air cyst (a).</a:t>
            </a:r>
          </a:p>
          <a:p>
            <a:r>
              <a:rPr lang="en-US" altLang="ko-KR" sz="2000" dirty="0"/>
              <a:t>At admission, chest CT revealed a newly developed fluid-containing air cyst in the RLL (b, arrow).</a:t>
            </a:r>
          </a:p>
          <a:p>
            <a:r>
              <a:rPr lang="en-US" altLang="ko-KR" sz="2000" dirty="0"/>
              <a:t>Intraoperatively, the visceral pleura of the RLL was found to be detached from the lung parenchyma (c).</a:t>
            </a:r>
          </a:p>
          <a:p>
            <a:r>
              <a:rPr lang="en-US" altLang="ko-KR" sz="2000" dirty="0"/>
              <a:t>The cyst contained a chocolate-colored hematoma (d,</a:t>
            </a:r>
            <a:r>
              <a:rPr lang="ko-KR" altLang="en-US" sz="2000" dirty="0"/>
              <a:t> </a:t>
            </a:r>
            <a:r>
              <a:rPr lang="en-US" altLang="ko-KR" sz="2000" dirty="0"/>
              <a:t>arrow). The raw surface of the lung parenchyma also showed a chocolate color due to surface bleeding (d, *).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B4CC2-A107-4B17-A774-7A49D27CBC69}"/>
              </a:ext>
            </a:extLst>
          </p:cNvPr>
          <p:cNvSpPr txBox="1"/>
          <p:nvPr/>
        </p:nvSpPr>
        <p:spPr>
          <a:xfrm>
            <a:off x="705766" y="2911934"/>
            <a:ext cx="360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/>
              <a:t>a</a:t>
            </a:r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8E9850-50CC-43C7-BD46-994EF128AADC}"/>
              </a:ext>
            </a:extLst>
          </p:cNvPr>
          <p:cNvSpPr txBox="1"/>
          <p:nvPr/>
        </p:nvSpPr>
        <p:spPr>
          <a:xfrm>
            <a:off x="3532947" y="2911934"/>
            <a:ext cx="360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/>
              <a:t>b</a:t>
            </a:r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F2BC9B-1EC7-41BF-8100-13B8CA186E46}"/>
              </a:ext>
            </a:extLst>
          </p:cNvPr>
          <p:cNvSpPr txBox="1"/>
          <p:nvPr/>
        </p:nvSpPr>
        <p:spPr>
          <a:xfrm>
            <a:off x="6256850" y="2911934"/>
            <a:ext cx="360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/>
              <a:t>c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E304B3-A66F-408D-A359-C6DEA5E1EA2B}"/>
              </a:ext>
            </a:extLst>
          </p:cNvPr>
          <p:cNvSpPr txBox="1"/>
          <p:nvPr/>
        </p:nvSpPr>
        <p:spPr>
          <a:xfrm>
            <a:off x="8662634" y="2911934"/>
            <a:ext cx="360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/>
              <a:t>d</a:t>
            </a:r>
            <a:endParaRPr lang="ko-KR" altLang="en-US" dirty="0"/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2BC2DDB7-2621-4605-92D8-68B67D41FC4C}"/>
              </a:ext>
            </a:extLst>
          </p:cNvPr>
          <p:cNvCxnSpPr>
            <a:cxnSpLocks/>
          </p:cNvCxnSpPr>
          <p:nvPr/>
        </p:nvCxnSpPr>
        <p:spPr>
          <a:xfrm>
            <a:off x="4188202" y="3664609"/>
            <a:ext cx="55730" cy="237325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8C97C209-576E-4A41-A3B4-29C648CBC71F}"/>
              </a:ext>
            </a:extLst>
          </p:cNvPr>
          <p:cNvCxnSpPr>
            <a:cxnSpLocks/>
          </p:cNvCxnSpPr>
          <p:nvPr/>
        </p:nvCxnSpPr>
        <p:spPr>
          <a:xfrm>
            <a:off x="7528907" y="3029387"/>
            <a:ext cx="442427" cy="139603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F2D1801F-7A88-4059-8D1B-88C9ADDBF964}"/>
              </a:ext>
            </a:extLst>
          </p:cNvPr>
          <p:cNvCxnSpPr>
            <a:cxnSpLocks/>
          </p:cNvCxnSpPr>
          <p:nvPr/>
        </p:nvCxnSpPr>
        <p:spPr>
          <a:xfrm flipV="1">
            <a:off x="9069049" y="3783271"/>
            <a:ext cx="203021" cy="404819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EC75370-00CF-497B-B26C-A4D0EBF7BE5B}"/>
              </a:ext>
            </a:extLst>
          </p:cNvPr>
          <p:cNvSpPr txBox="1"/>
          <p:nvPr/>
        </p:nvSpPr>
        <p:spPr>
          <a:xfrm>
            <a:off x="9633207" y="3641512"/>
            <a:ext cx="523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</a:rPr>
              <a:t>*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878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B79BE09-36E3-1642-F35A-97F7C79BBD2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6688" y="910379"/>
            <a:ext cx="11578624" cy="5546454"/>
          </a:xfrm>
        </p:spPr>
        <p:txBody>
          <a:bodyPr>
            <a:normAutofit/>
          </a:bodyPr>
          <a:lstStyle/>
          <a:p>
            <a:r>
              <a:rPr lang="en-US" altLang="ko-KR" sz="2000" dirty="0"/>
              <a:t>A 71-year-old male underwent RUL lobectomy for lung cancer and was discharged uneventfully on postoperative day 4.</a:t>
            </a:r>
          </a:p>
          <a:p>
            <a:r>
              <a:rPr lang="en-US" altLang="ko-KR" sz="2000" dirty="0"/>
              <a:t>However, ten days after discharge, the patient presented to the emergency room with dyspnea and subcutaneous emphysema. Chest CT revealed the sudden development of a large bulla in the RLL.</a:t>
            </a:r>
          </a:p>
          <a:p>
            <a:r>
              <a:rPr lang="en-US" altLang="ko-KR" sz="2000" dirty="0"/>
              <a:t>On the following day, VATS exploration was performed.</a:t>
            </a:r>
            <a:endParaRPr lang="ko-KR" altLang="en-US" sz="2000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B94F999-5826-C8EF-F6A2-6FE80822405D}"/>
              </a:ext>
            </a:extLst>
          </p:cNvPr>
          <p:cNvSpPr txBox="1">
            <a:spLocks/>
          </p:cNvSpPr>
          <p:nvPr/>
        </p:nvSpPr>
        <p:spPr>
          <a:xfrm>
            <a:off x="155575" y="-125128"/>
            <a:ext cx="3240360" cy="908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Case 3.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7BD462-FC13-4A98-9EC3-7998853C49BB}"/>
              </a:ext>
            </a:extLst>
          </p:cNvPr>
          <p:cNvSpPr txBox="1"/>
          <p:nvPr/>
        </p:nvSpPr>
        <p:spPr>
          <a:xfrm>
            <a:off x="396517" y="4974131"/>
            <a:ext cx="1157862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Figure 3. </a:t>
            </a:r>
          </a:p>
          <a:p>
            <a:r>
              <a:rPr lang="en-US" altLang="ko-KR" sz="2000" dirty="0"/>
              <a:t>Chest CT demonstrated a large bulla in the RLL (a, arrow). An air-leak point was identified in the RLL (b, arrow).</a:t>
            </a:r>
          </a:p>
          <a:p>
            <a:r>
              <a:rPr lang="en-US" altLang="ko-KR" sz="2000" dirty="0"/>
              <a:t>The detached visceral pleura was exposed (c). The visceral pleura ($) and the raw surface of the lung parenchyma (*) were sharply separated with minimal bleeding (d).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7D077F9-AD6E-4B41-A353-D291680D0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53" y="2634131"/>
            <a:ext cx="2186425" cy="2340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764BB52-8F09-4CBE-8589-34B9A7694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922" y="2634131"/>
            <a:ext cx="2795495" cy="2340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8C86216-D052-4082-8C83-A7BCBACA1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235" y="2634131"/>
            <a:ext cx="2844884" cy="2340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7AE0879-A1E2-44D3-ADBC-2FB91DCE3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1215" y="2634132"/>
            <a:ext cx="2972353" cy="2340000"/>
          </a:xfrm>
          <a:prstGeom prst="rect">
            <a:avLst/>
          </a:prstGeom>
        </p:spPr>
      </p:pic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D7EE38E4-4C9A-400E-B709-9143F3687B3F}"/>
              </a:ext>
            </a:extLst>
          </p:cNvPr>
          <p:cNvCxnSpPr>
            <a:cxnSpLocks/>
          </p:cNvCxnSpPr>
          <p:nvPr/>
        </p:nvCxnSpPr>
        <p:spPr>
          <a:xfrm>
            <a:off x="1500844" y="3189933"/>
            <a:ext cx="55730" cy="237325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67E4A631-E60C-422F-93C5-C71CEFE8CB86}"/>
              </a:ext>
            </a:extLst>
          </p:cNvPr>
          <p:cNvCxnSpPr>
            <a:cxnSpLocks/>
          </p:cNvCxnSpPr>
          <p:nvPr/>
        </p:nvCxnSpPr>
        <p:spPr>
          <a:xfrm flipV="1">
            <a:off x="3340205" y="3804131"/>
            <a:ext cx="366256" cy="8963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51B7E4C-E6C4-442E-AD3A-4EEF23E482D5}"/>
              </a:ext>
            </a:extLst>
          </p:cNvPr>
          <p:cNvSpPr txBox="1"/>
          <p:nvPr/>
        </p:nvSpPr>
        <p:spPr>
          <a:xfrm>
            <a:off x="9342098" y="3864160"/>
            <a:ext cx="523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</a:rPr>
              <a:t>*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E6A664-E46C-4DF0-8DEB-7DA093FB0119}"/>
              </a:ext>
            </a:extLst>
          </p:cNvPr>
          <p:cNvSpPr txBox="1"/>
          <p:nvPr/>
        </p:nvSpPr>
        <p:spPr>
          <a:xfrm>
            <a:off x="10589998" y="3094093"/>
            <a:ext cx="523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$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15FFC2-ECDB-4859-87FA-014224706C87}"/>
              </a:ext>
            </a:extLst>
          </p:cNvPr>
          <p:cNvSpPr txBox="1"/>
          <p:nvPr/>
        </p:nvSpPr>
        <p:spPr>
          <a:xfrm>
            <a:off x="649153" y="2634131"/>
            <a:ext cx="360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/>
              <a:t>a</a:t>
            </a:r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69B975-1925-4A82-B6B3-172D575CF0CA}"/>
              </a:ext>
            </a:extLst>
          </p:cNvPr>
          <p:cNvSpPr txBox="1"/>
          <p:nvPr/>
        </p:nvSpPr>
        <p:spPr>
          <a:xfrm>
            <a:off x="2838580" y="2634131"/>
            <a:ext cx="360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/>
              <a:t>b</a:t>
            </a:r>
            <a:endParaRPr lang="ko-KR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4A2F32-27EB-4516-904B-F56C97E57B1B}"/>
              </a:ext>
            </a:extLst>
          </p:cNvPr>
          <p:cNvSpPr txBox="1"/>
          <p:nvPr/>
        </p:nvSpPr>
        <p:spPr>
          <a:xfrm>
            <a:off x="5628893" y="2634131"/>
            <a:ext cx="360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/>
              <a:t>c</a:t>
            </a:r>
            <a:endParaRPr lang="ko-KR" alt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777CEA-74FF-4B52-A5B0-DEE4786051C1}"/>
              </a:ext>
            </a:extLst>
          </p:cNvPr>
          <p:cNvSpPr txBox="1"/>
          <p:nvPr/>
        </p:nvSpPr>
        <p:spPr>
          <a:xfrm>
            <a:off x="8478461" y="2634131"/>
            <a:ext cx="360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/>
              <a:t>d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4823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B79BE09-36E3-1642-F35A-97F7C79BBD2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6688" y="1122634"/>
            <a:ext cx="11578624" cy="5546454"/>
          </a:xfrm>
        </p:spPr>
        <p:txBody>
          <a:bodyPr>
            <a:normAutofit/>
          </a:bodyPr>
          <a:lstStyle/>
          <a:p>
            <a:r>
              <a:rPr lang="en-US" altLang="ko-KR" sz="2400" dirty="0"/>
              <a:t>Acute detachment of the visceral pleura may represent another pathogenesis of giant bullae, large pneumatocele, or vanishing lung syndrome.</a:t>
            </a:r>
          </a:p>
          <a:p>
            <a:endParaRPr lang="en-US" altLang="ko-KR" sz="2400" dirty="0"/>
          </a:p>
          <a:p>
            <a:r>
              <a:rPr lang="en-US" altLang="ko-KR" sz="2400" dirty="0"/>
              <a:t>This mechanism could explain the occurrence of giant bullae or vanishing lung syndrome in patients without underlying emphysematous changes.</a:t>
            </a:r>
          </a:p>
          <a:p>
            <a:endParaRPr lang="en-US" altLang="ko-KR" sz="2400" dirty="0"/>
          </a:p>
          <a:p>
            <a:r>
              <a:rPr lang="en-US" altLang="ko-KR" sz="2400" dirty="0"/>
              <a:t>However, the exact cause of acute visceral pleura detachment requires further investigation.</a:t>
            </a:r>
            <a:endParaRPr lang="ko-KR" altLang="en-US" sz="2400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40D7B906-BEFF-8568-0550-326A2889CEDF}"/>
              </a:ext>
            </a:extLst>
          </p:cNvPr>
          <p:cNvSpPr txBox="1">
            <a:spLocks/>
          </p:cNvSpPr>
          <p:nvPr/>
        </p:nvSpPr>
        <p:spPr>
          <a:xfrm>
            <a:off x="155575" y="-133754"/>
            <a:ext cx="3240360" cy="908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Conclusion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54906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417</TotalTime>
  <Words>637</Words>
  <Application>Microsoft Office PowerPoint</Application>
  <PresentationFormat>와이드스크린</PresentationFormat>
  <Paragraphs>56</Paragraphs>
  <Slides>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1" baseType="lpstr">
      <vt:lpstr>맑은 고딕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esshan2@naver.com</dc:creator>
  <cp:lastModifiedBy>jang</cp:lastModifiedBy>
  <cp:revision>38</cp:revision>
  <dcterms:created xsi:type="dcterms:W3CDTF">2022-07-21T09:10:24Z</dcterms:created>
  <dcterms:modified xsi:type="dcterms:W3CDTF">2025-08-28T18:03:02Z</dcterms:modified>
</cp:coreProperties>
</file>