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85"/>
    <a:srgbClr val="073485"/>
    <a:srgbClr val="0B3388"/>
    <a:srgbClr val="FFFFFF"/>
    <a:srgbClr val="023C90"/>
    <a:srgbClr val="0B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4201"/>
        <p:guide pos="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4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8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67DD224-272B-42AA-6AEF-1D505106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122634"/>
            <a:ext cx="11404208" cy="362716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5CA4566-BBAC-F07B-E162-932B7ABA2BA8}"/>
              </a:ext>
            </a:extLst>
          </p:cNvPr>
          <p:cNvSpPr/>
          <p:nvPr userDrawn="1"/>
        </p:nvSpPr>
        <p:spPr>
          <a:xfrm>
            <a:off x="0" y="1023408"/>
            <a:ext cx="12192000" cy="583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1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4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1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3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41E2144E-49AD-F88F-5AB8-AF5B88500F13}"/>
              </a:ext>
            </a:extLst>
          </p:cNvPr>
          <p:cNvSpPr txBox="1">
            <a:spLocks/>
          </p:cNvSpPr>
          <p:nvPr/>
        </p:nvSpPr>
        <p:spPr>
          <a:xfrm>
            <a:off x="268448" y="2877006"/>
            <a:ext cx="11266414" cy="208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spc="450" dirty="0">
                <a:solidFill>
                  <a:srgbClr val="014F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relationship between cold ischemic time and graft failure in heart transplantation</a:t>
            </a:r>
          </a:p>
          <a:p>
            <a:r>
              <a:rPr lang="en-US" altLang="ko-KR" sz="2800" i="1" spc="450" dirty="0">
                <a:solidFill>
                  <a:srgbClr val="014F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:multicenter prospective study</a:t>
            </a:r>
          </a:p>
        </p:txBody>
      </p:sp>
    </p:spTree>
    <p:extLst>
      <p:ext uri="{BB962C8B-B14F-4D97-AF65-F5344CB8AC3E}">
        <p14:creationId xmlns:p14="http://schemas.microsoft.com/office/powerpoint/2010/main" val="18398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22726EF-5792-B9BF-6110-B1FD3329C8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heart transplantation (HT), a shorter cold ischemic time(IT) is generally recognized as a favorable prognostic factor, and longer cold ITs are associated with a higher incidence of graft dysfunction.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However, most studies have compared outcomes based on a certain threshold of cold IT (typically over 3 hours), and there is a lack of research analyzing outcomes across different ranges of cold IT.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 fact, a large-volume study based on the UNOS database reported that an extremely short cold IT of less than one hour was a strong risk factor for graft dysfunction.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relationship between prolonged cold IT and the occurrence of graft dysfunction may differ from commonly accepted knowledge, but research on this topic is still limited.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Through a prospective data analysis conducted across multiple centers, we performed this study to investigate the clinical impact of different ranges of cold IT on outcomes in HT.</a:t>
            </a:r>
            <a:endParaRPr lang="ko-KR" altLang="ko-KR" sz="2000" kern="1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ko-KR" altLang="en-US" sz="2000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6371C7B-A21F-0BCB-343E-923E1910E7E0}"/>
              </a:ext>
            </a:extLst>
          </p:cNvPr>
          <p:cNvSpPr txBox="1">
            <a:spLocks/>
          </p:cNvSpPr>
          <p:nvPr/>
        </p:nvSpPr>
        <p:spPr>
          <a:xfrm>
            <a:off x="152864" y="-146649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Purpose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83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87999" y="1055522"/>
            <a:ext cx="5100538" cy="5546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Multi-center prospective registry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Adult (recipient`s age &gt;18 y) isolated HT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Patients were divided into groups based on Cold IT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Primary endpoint: graft failure and death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graft failure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: early postoperative ECMO apply (during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management) </a:t>
            </a:r>
            <a:endParaRPr lang="en-US" altLang="ko-K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2D28CA-46E9-C433-9CCE-0F50A09F8664}"/>
              </a:ext>
            </a:extLst>
          </p:cNvPr>
          <p:cNvSpPr txBox="1">
            <a:spLocks/>
          </p:cNvSpPr>
          <p:nvPr/>
        </p:nvSpPr>
        <p:spPr>
          <a:xfrm>
            <a:off x="155575" y="-133755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Methods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CB81C8D-CC0A-420C-B62C-F8B6D3232B2D}"/>
              </a:ext>
            </a:extLst>
          </p:cNvPr>
          <p:cNvSpPr/>
          <p:nvPr/>
        </p:nvSpPr>
        <p:spPr>
          <a:xfrm>
            <a:off x="1322864" y="1528512"/>
            <a:ext cx="2808485" cy="956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Heart transplantation  </a:t>
            </a: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January 2014 to February 2023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N=1059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6479A86E-7857-437D-A875-4C986E163FA9}"/>
              </a:ext>
            </a:extLst>
          </p:cNvPr>
          <p:cNvCxnSpPr>
            <a:cxnSpLocks/>
          </p:cNvCxnSpPr>
          <p:nvPr/>
        </p:nvCxnSpPr>
        <p:spPr>
          <a:xfrm>
            <a:off x="2730625" y="2596861"/>
            <a:ext cx="1" cy="7458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68076A9-5A01-469C-A1F0-768FA9D6D27E}"/>
              </a:ext>
            </a:extLst>
          </p:cNvPr>
          <p:cNvCxnSpPr>
            <a:cxnSpLocks/>
          </p:cNvCxnSpPr>
          <p:nvPr/>
        </p:nvCxnSpPr>
        <p:spPr>
          <a:xfrm>
            <a:off x="3492623" y="2964957"/>
            <a:ext cx="8087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3123115-E38D-4C3F-AC14-3C1E871B2DF5}"/>
              </a:ext>
            </a:extLst>
          </p:cNvPr>
          <p:cNvSpPr/>
          <p:nvPr/>
        </p:nvSpPr>
        <p:spPr>
          <a:xfrm>
            <a:off x="4520697" y="2420426"/>
            <a:ext cx="1967520" cy="1089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(n=70)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Multi-organ transplantation (n=38)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data (n=32)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340273B-0D61-4030-966E-23B60B81CB8F}"/>
              </a:ext>
            </a:extLst>
          </p:cNvPr>
          <p:cNvSpPr/>
          <p:nvPr/>
        </p:nvSpPr>
        <p:spPr>
          <a:xfrm>
            <a:off x="1317792" y="3415562"/>
            <a:ext cx="2808485" cy="695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HT 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n=989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F4F836C-B7AF-43E6-AED9-EDD57F1C02A5}"/>
              </a:ext>
            </a:extLst>
          </p:cNvPr>
          <p:cNvCxnSpPr>
            <a:cxnSpLocks/>
          </p:cNvCxnSpPr>
          <p:nvPr/>
        </p:nvCxnSpPr>
        <p:spPr>
          <a:xfrm flipH="1">
            <a:off x="938740" y="4227177"/>
            <a:ext cx="392691" cy="6088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978F11-185F-4164-A2F4-E42319D70941}"/>
              </a:ext>
            </a:extLst>
          </p:cNvPr>
          <p:cNvSpPr/>
          <p:nvPr/>
        </p:nvSpPr>
        <p:spPr>
          <a:xfrm>
            <a:off x="0" y="4952435"/>
            <a:ext cx="1554433" cy="850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1: </a:t>
            </a: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IT ≤ 60 min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n=168 (17.0%) 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D40BAC-C66B-4F4A-A619-EE8645BCDC19}"/>
              </a:ext>
            </a:extLst>
          </p:cNvPr>
          <p:cNvCxnSpPr>
            <a:cxnSpLocks/>
          </p:cNvCxnSpPr>
          <p:nvPr/>
        </p:nvCxnSpPr>
        <p:spPr>
          <a:xfrm>
            <a:off x="2470596" y="4211544"/>
            <a:ext cx="0" cy="6414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799871F-5752-4E8A-B7A8-A178854983D7}"/>
              </a:ext>
            </a:extLst>
          </p:cNvPr>
          <p:cNvSpPr/>
          <p:nvPr/>
        </p:nvSpPr>
        <p:spPr>
          <a:xfrm>
            <a:off x="1623706" y="4952434"/>
            <a:ext cx="1868914" cy="850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2: </a:t>
            </a: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min &lt; Cold IT ≤ 120 min </a:t>
            </a:r>
          </a:p>
          <a:p>
            <a:pPr algn="ctr"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n=445 (45.0%) </a:t>
            </a:r>
            <a:endParaRPr lang="en-US" altLang="ko-K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A4C1445-B0BA-4046-BF8C-68B996B88438}"/>
              </a:ext>
            </a:extLst>
          </p:cNvPr>
          <p:cNvCxnSpPr>
            <a:cxnSpLocks/>
          </p:cNvCxnSpPr>
          <p:nvPr/>
        </p:nvCxnSpPr>
        <p:spPr>
          <a:xfrm>
            <a:off x="4139644" y="4193338"/>
            <a:ext cx="0" cy="6414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A2A7758-C72E-47E2-938E-305F471ED501}"/>
              </a:ext>
            </a:extLst>
          </p:cNvPr>
          <p:cNvSpPr/>
          <p:nvPr/>
        </p:nvSpPr>
        <p:spPr>
          <a:xfrm>
            <a:off x="3555214" y="4952433"/>
            <a:ext cx="1967513" cy="850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3: </a:t>
            </a: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min &lt; Cold IT ≤ 180 min </a:t>
            </a:r>
          </a:p>
          <a:p>
            <a:pPr algn="ctr"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n=170 (17.2%) </a:t>
            </a:r>
            <a:endParaRPr lang="en-US" altLang="ko-K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97D2AE6-8108-4BB0-847F-F029076617D7}"/>
              </a:ext>
            </a:extLst>
          </p:cNvPr>
          <p:cNvCxnSpPr>
            <a:cxnSpLocks/>
          </p:cNvCxnSpPr>
          <p:nvPr/>
        </p:nvCxnSpPr>
        <p:spPr>
          <a:xfrm>
            <a:off x="4970304" y="4227177"/>
            <a:ext cx="553455" cy="6076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D073005-4C06-4A5A-A7B8-0DB1A2EC4F70}"/>
              </a:ext>
            </a:extLst>
          </p:cNvPr>
          <p:cNvSpPr/>
          <p:nvPr/>
        </p:nvSpPr>
        <p:spPr>
          <a:xfrm>
            <a:off x="5585321" y="4952433"/>
            <a:ext cx="1693780" cy="850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4: </a:t>
            </a: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min &lt; Cold IT </a:t>
            </a:r>
          </a:p>
          <a:p>
            <a:pPr algn="ctr"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n=206 (20.8%) </a:t>
            </a:r>
            <a:endParaRPr lang="en-US" altLang="ko-K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63B719E-B433-43FE-A62B-4E2920A16133}"/>
              </a:ext>
            </a:extLst>
          </p:cNvPr>
          <p:cNvSpPr txBox="1">
            <a:spLocks/>
          </p:cNvSpPr>
          <p:nvPr/>
        </p:nvSpPr>
        <p:spPr>
          <a:xfrm>
            <a:off x="113071" y="1046031"/>
            <a:ext cx="4064260" cy="4607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Figure 1. Subjects</a:t>
            </a:r>
          </a:p>
        </p:txBody>
      </p:sp>
    </p:spTree>
    <p:extLst>
      <p:ext uri="{BB962C8B-B14F-4D97-AF65-F5344CB8AC3E}">
        <p14:creationId xmlns:p14="http://schemas.microsoft.com/office/powerpoint/2010/main" val="38416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07C5E84-63C6-4218-9867-19D0116755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2" y="4218330"/>
            <a:ext cx="5319016" cy="2279579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E50409-448E-40B2-9A10-D293CFEE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51" y="1299987"/>
            <a:ext cx="5319017" cy="2492196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E2A2726-F0C4-412D-AA56-DF4FDC633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73988"/>
              </p:ext>
            </p:extLst>
          </p:nvPr>
        </p:nvGraphicFramePr>
        <p:xfrm>
          <a:off x="5885096" y="1174152"/>
          <a:ext cx="6185192" cy="373025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6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0133547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082487306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877588002"/>
                    </a:ext>
                  </a:extLst>
                </a:gridCol>
                <a:gridCol w="997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2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Variable </a:t>
                      </a:r>
                      <a:endParaRPr lang="en-US" sz="900" b="0" i="0" u="none" cap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1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(N=168)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2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(N=445)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3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(N=170)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4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(N=206)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P-value</a:t>
                      </a:r>
                    </a:p>
                  </a:txBody>
                  <a:tcPr marL="0" marR="0" marT="25400" marB="2540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62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1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Recipient profiles </a:t>
                      </a:r>
                      <a:endParaRPr lang="en-US" sz="900" b="1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pPr marR="63500" indent="1270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Sex (male)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131 (78.0%)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304 (68.3%)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123 (72.4%)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146 (70.9%)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0.128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78">
                <a:tc>
                  <a:txBody>
                    <a:bodyPr/>
                    <a:lstStyle/>
                    <a:p>
                      <a:pPr marR="63500" indent="1270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 years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                            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52.8 ± 13.1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54.1 ± 12.1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53.6 ± 12.5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53.8 ± 13.2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0.718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58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 BMI                              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22.4 ±  3.5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22.9 ±  3.6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22.7 ±  3.9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23.1 ±  6.7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0.402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Diabetes mellitus     </a:t>
                      </a: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43 (25.6%)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161 (36.2%)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59 (34.7%)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67 (32.5%)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0.096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62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Preoperative hemodialysis          </a:t>
                      </a: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30 (17.9%)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83 (18.7%)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19 (11.2%)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44 (21.4%)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0.069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Preoperative mechanical ventilator</a:t>
                      </a: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42 (25.0%)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118 (26.5%)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36 (21.2%)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47 (22.8%)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0.508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Preoperative ECMO support            </a:t>
                      </a: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52 (31.0%)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163 (36.6%)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57 (33.5%)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75 (36.4%)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0.559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262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LVAD bridged transplantation           </a:t>
                      </a: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 (1.8%)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29 (6.5%)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8 (4.7%)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14 (6.8%)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0.342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262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Prior cardiac surgery </a:t>
                      </a:r>
                      <a:endParaRPr lang="en-US" altLang="ko-KR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 ( 2.4%)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23 ( 5.2%)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5 ( 2.9%)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10 ( 4.9%)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0.352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Dilated cardiomyopathy </a:t>
                      </a: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86 (51.2%)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213 (47.9%)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78 (45.9%)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100 (48.5%)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0.434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262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1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Donor profiles </a:t>
                      </a: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Sex (male) </a:t>
                      </a: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122 (72.6%)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313 (70.3%)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121 (71.2%)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148 (71.8%)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0.947</a:t>
                      </a: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4293417492"/>
                  </a:ext>
                </a:extLst>
              </a:tr>
              <a:tr h="179478">
                <a:tc>
                  <a:txBody>
                    <a:bodyPr/>
                    <a:lstStyle/>
                    <a:p>
                      <a:pPr marR="63500" indent="1270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 years</a:t>
                      </a: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                            </a:t>
                      </a:r>
                      <a:endParaRPr lang="ko-KR" sz="9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43.0 ± 11.2</a:t>
                      </a:r>
                      <a:endParaRPr lang="ko-KR" sz="9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40.9 ± 11.5</a:t>
                      </a:r>
                      <a:endParaRPr lang="ko-KR" sz="9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39.0 ± 12.4</a:t>
                      </a:r>
                      <a:endParaRPr lang="ko-KR" sz="9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39.8 ± 11.5</a:t>
                      </a:r>
                      <a:endParaRPr lang="ko-KR" sz="9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0.010</a:t>
                      </a:r>
                      <a:endParaRPr lang="ko-KR" sz="9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7814621"/>
                  </a:ext>
                </a:extLst>
              </a:tr>
              <a:tr h="161558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 BMI                              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23.8 ± 3.7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23.7 ± 3.7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23.5 ± 3.3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23.5 ±  3.4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0.835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240781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ko-KR" alt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</a:t>
                      </a:r>
                      <a:r>
                        <a:rPr lang="en-US" altLang="ko-KR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Any inotropic agent           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151 (89.9%)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388 (87.2%)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154 (90.6%)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181 (87.9%)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0.606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3279155996"/>
                  </a:ext>
                </a:extLst>
              </a:tr>
              <a:tr h="174262">
                <a:tc>
                  <a:txBody>
                    <a:bodyPr/>
                    <a:lstStyle/>
                    <a:p>
                      <a:pPr marL="63500" marR="6350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</a:t>
                      </a:r>
                      <a:r>
                        <a:rPr lang="en-US" altLang="ko-KR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Diabetes mellitus        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11 (6.5%)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25 (5.6%)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10 (5.9%)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14 (6.8%)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0.934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3199408616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4ABB2628-23A2-4238-8BEE-D056AD3A3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45977"/>
              </p:ext>
            </p:extLst>
          </p:nvPr>
        </p:nvGraphicFramePr>
        <p:xfrm>
          <a:off x="5885096" y="5214081"/>
          <a:ext cx="6185192" cy="145516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3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840">
                  <a:extLst>
                    <a:ext uri="{9D8B030D-6E8A-4147-A177-3AD203B41FA5}">
                      <a16:colId xmlns:a16="http://schemas.microsoft.com/office/drawing/2014/main" val="3013354700"/>
                    </a:ext>
                  </a:extLst>
                </a:gridCol>
                <a:gridCol w="778840">
                  <a:extLst>
                    <a:ext uri="{9D8B030D-6E8A-4147-A177-3AD203B41FA5}">
                      <a16:colId xmlns:a16="http://schemas.microsoft.com/office/drawing/2014/main" val="3082487306"/>
                    </a:ext>
                  </a:extLst>
                </a:gridCol>
                <a:gridCol w="84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879">
                  <a:extLst>
                    <a:ext uri="{9D8B030D-6E8A-4147-A177-3AD203B41FA5}">
                      <a16:colId xmlns:a16="http://schemas.microsoft.com/office/drawing/2014/main" val="877588002"/>
                    </a:ext>
                  </a:extLst>
                </a:gridCol>
                <a:gridCol w="604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665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Variable </a:t>
                      </a:r>
                      <a:endParaRPr lang="en-US" sz="900" b="0" i="0" u="none" cap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1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(N=168)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2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(N=445)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3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(N=170)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Group 4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(N=206)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P-value</a:t>
                      </a:r>
                    </a:p>
                  </a:txBody>
                  <a:tcPr marL="0" marR="0" marT="25400" marB="2540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32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Cold ischemic times, min</a:t>
                      </a:r>
                      <a:endParaRPr 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45.8 ± 11.8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85.9 ± 16.6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152.9 ± 17.1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215.0 ± 24.3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&lt; 0.001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13">
                <a:tc>
                  <a:txBody>
                    <a:bodyPr/>
                    <a:lstStyle/>
                    <a:p>
                      <a:pPr marR="63500" indent="1270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Total ischemic times, min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122.5 ± 35.9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140.7 ± 28.0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212.5 ± 30.4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262.9 ± 29.6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</a:p>
                  </a:txBody>
                  <a:tcPr marL="47625" marR="9525" marT="95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013">
                <a:tc>
                  <a:txBody>
                    <a:bodyPr/>
                    <a:lstStyle/>
                    <a:p>
                      <a:pPr marR="63500" indent="1270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Bleeding reoperation 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17 (10.1%)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39 (8.8%)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10 (5.9%)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13 (6.3%)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0.359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1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 Postoperative ECMO                               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30 (17.9%)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62 (13.9%)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26 (15.3%)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29 (14.1%)</a:t>
                      </a:r>
                      <a:endParaRPr lang="ko-KR" sz="900" b="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0.655</a:t>
                      </a:r>
                      <a:endParaRPr lang="ko-KR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32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  Early mortality</a:t>
                      </a:r>
                    </a:p>
                  </a:txBody>
                  <a:tcPr marL="0" marR="0" marT="25400" marB="25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(5.4%)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(4.5%)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(3.5%)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(5.8%)</a:t>
                      </a:r>
                    </a:p>
                  </a:txBody>
                  <a:tcPr marL="47625" marR="9525" marT="9525" marB="47625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altLang="ko-KR" sz="900" b="0" i="0" u="non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ejaVu Sans"/>
                        </a:rPr>
                        <a:t>0.732</a:t>
                      </a:r>
                      <a:endParaRPr lang="ko-KR" altLang="en-US" sz="900" b="0" i="0" u="non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ejaVu Sans"/>
                      </a:endParaRPr>
                    </a:p>
                  </a:txBody>
                  <a:tcPr marL="0" marR="0" marT="25400" marB="254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FA4A3C3-E9D2-41E6-AFB6-B577646DE7F7}"/>
              </a:ext>
            </a:extLst>
          </p:cNvPr>
          <p:cNvSpPr txBox="1"/>
          <p:nvPr/>
        </p:nvSpPr>
        <p:spPr>
          <a:xfrm>
            <a:off x="5885096" y="4937082"/>
            <a:ext cx="6111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Table 2. Postoperative outcomes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54920-51F6-4535-BACC-A952C14D9CFA}"/>
              </a:ext>
            </a:extLst>
          </p:cNvPr>
          <p:cNvSpPr txBox="1"/>
          <p:nvPr/>
        </p:nvSpPr>
        <p:spPr>
          <a:xfrm>
            <a:off x="5885096" y="897395"/>
            <a:ext cx="6111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Table 1. Baseline characteristics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77D5DA6-40B2-48C0-BDD6-47DBA81F8E93}"/>
              </a:ext>
            </a:extLst>
          </p:cNvPr>
          <p:cNvSpPr txBox="1">
            <a:spLocks/>
          </p:cNvSpPr>
          <p:nvPr/>
        </p:nvSpPr>
        <p:spPr>
          <a:xfrm>
            <a:off x="62737" y="943766"/>
            <a:ext cx="4534430" cy="4607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Figure 2. Distribution of cold ischemic times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A8D197B-4391-4132-BA8C-788209B81B67}"/>
              </a:ext>
            </a:extLst>
          </p:cNvPr>
          <p:cNvSpPr txBox="1">
            <a:spLocks/>
          </p:cNvSpPr>
          <p:nvPr/>
        </p:nvSpPr>
        <p:spPr>
          <a:xfrm>
            <a:off x="62737" y="3987944"/>
            <a:ext cx="5666944" cy="4607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Figure 3. Correlation of cold IT with warm ICT and total IT</a:t>
            </a:r>
          </a:p>
        </p:txBody>
      </p:sp>
    </p:spTree>
    <p:extLst>
      <p:ext uri="{BB962C8B-B14F-4D97-AF65-F5344CB8AC3E}">
        <p14:creationId xmlns:p14="http://schemas.microsoft.com/office/powerpoint/2010/main" val="342410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AE55BC6-66C5-44F6-9351-DCDA1322A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0" y="1382965"/>
            <a:ext cx="3813468" cy="245814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1A6A41C-CE6B-4B59-8041-4CE77D848BB6}"/>
              </a:ext>
            </a:extLst>
          </p:cNvPr>
          <p:cNvSpPr txBox="1">
            <a:spLocks/>
          </p:cNvSpPr>
          <p:nvPr/>
        </p:nvSpPr>
        <p:spPr>
          <a:xfrm>
            <a:off x="0" y="1014472"/>
            <a:ext cx="4064260" cy="4607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Figure 4. Postoperative ECMO by cold IT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5A62162-A38B-4554-A305-F1B4D4A4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6" y="4131380"/>
            <a:ext cx="4208482" cy="250575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E6C2BCF-BDD1-4C93-B08C-FE5B132FBB15}"/>
              </a:ext>
            </a:extLst>
          </p:cNvPr>
          <p:cNvSpPr txBox="1">
            <a:spLocks/>
          </p:cNvSpPr>
          <p:nvPr/>
        </p:nvSpPr>
        <p:spPr>
          <a:xfrm>
            <a:off x="0" y="3900994"/>
            <a:ext cx="4064260" cy="4607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Figure 5. Survival curves by cold IT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EBB7AE0-91B3-4EA7-A804-FBBCA4973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59761"/>
              </p:ext>
            </p:extLst>
          </p:nvPr>
        </p:nvGraphicFramePr>
        <p:xfrm>
          <a:off x="4873898" y="1415302"/>
          <a:ext cx="7162656" cy="47744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94496">
                  <a:extLst>
                    <a:ext uri="{9D8B030D-6E8A-4147-A177-3AD203B41FA5}">
                      <a16:colId xmlns:a16="http://schemas.microsoft.com/office/drawing/2014/main" val="1429788757"/>
                    </a:ext>
                  </a:extLst>
                </a:gridCol>
                <a:gridCol w="802718">
                  <a:extLst>
                    <a:ext uri="{9D8B030D-6E8A-4147-A177-3AD203B41FA5}">
                      <a16:colId xmlns:a16="http://schemas.microsoft.com/office/drawing/2014/main" val="201500958"/>
                    </a:ext>
                  </a:extLst>
                </a:gridCol>
                <a:gridCol w="1444690">
                  <a:extLst>
                    <a:ext uri="{9D8B030D-6E8A-4147-A177-3AD203B41FA5}">
                      <a16:colId xmlns:a16="http://schemas.microsoft.com/office/drawing/2014/main" val="1725103228"/>
                    </a:ext>
                  </a:extLst>
                </a:gridCol>
                <a:gridCol w="757797">
                  <a:extLst>
                    <a:ext uri="{9D8B030D-6E8A-4147-A177-3AD203B41FA5}">
                      <a16:colId xmlns:a16="http://schemas.microsoft.com/office/drawing/2014/main" val="4051841073"/>
                    </a:ext>
                  </a:extLst>
                </a:gridCol>
                <a:gridCol w="789963">
                  <a:extLst>
                    <a:ext uri="{9D8B030D-6E8A-4147-A177-3AD203B41FA5}">
                      <a16:colId xmlns:a16="http://schemas.microsoft.com/office/drawing/2014/main" val="2395355377"/>
                    </a:ext>
                  </a:extLst>
                </a:gridCol>
                <a:gridCol w="1008410">
                  <a:extLst>
                    <a:ext uri="{9D8B030D-6E8A-4147-A177-3AD203B41FA5}">
                      <a16:colId xmlns:a16="http://schemas.microsoft.com/office/drawing/2014/main" val="1838669588"/>
                    </a:ext>
                  </a:extLst>
                </a:gridCol>
                <a:gridCol w="664582">
                  <a:extLst>
                    <a:ext uri="{9D8B030D-6E8A-4147-A177-3AD203B41FA5}">
                      <a16:colId xmlns:a16="http://schemas.microsoft.com/office/drawing/2014/main" val="3583011668"/>
                    </a:ext>
                  </a:extLst>
                </a:gridCol>
              </a:tblGrid>
              <a:tr h="220091">
                <a:tc rowSpan="2"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AU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Univariate analysis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Multivariate analysis</a:t>
                      </a:r>
                      <a:endParaRPr lang="ko-KR" sz="12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097821"/>
                  </a:ext>
                </a:extLst>
              </a:tr>
              <a:tr h="257758">
                <a:tc vMerge="1"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 ratio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 CI</a:t>
                      </a:r>
                      <a:endParaRPr lang="ko-KR" sz="12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ko-KR" sz="12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 ratio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 CI</a:t>
                      </a:r>
                      <a:endParaRPr lang="ko-KR" sz="12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ko-KR" sz="12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057466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Male</a:t>
                      </a:r>
                      <a:endParaRPr lang="ko-KR" sz="1200" b="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0.93-2.13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0.100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6553329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Age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0.99-1.02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887756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DCMP vs. others</a:t>
                      </a:r>
                      <a:endParaRPr lang="ko-KR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0.36-0.75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– 0.98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729249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DM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0.92-1.90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0044638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Preoperative ECMO</a:t>
                      </a:r>
                      <a:endParaRPr lang="ko-KR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2.76-5.75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2.57 – 5.85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655729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LVAD bridged HT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0.65-2.52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2619504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Preoperative dialysis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1.61-3.56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– 1.64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0.873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321526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Preoperative CRP</a:t>
                      </a:r>
                      <a:endParaRPr lang="ko-KR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1.06-1.68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 – 1.69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76099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Cold IT</a:t>
                      </a:r>
                      <a:endParaRPr lang="ko-KR" sz="1200" b="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0.99-1.00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5072869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Warm IT</a:t>
                      </a:r>
                      <a:endParaRPr lang="ko-KR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1.00-1.02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 – 1.02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719849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Age (donor)</a:t>
                      </a:r>
                      <a:endParaRPr lang="ko-KR" sz="1200" b="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0.99-1.02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2715853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Male (donor)</a:t>
                      </a:r>
                      <a:endParaRPr lang="ko-KR" sz="1200" b="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0.62-1.32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1763397"/>
                  </a:ext>
                </a:extLst>
              </a:tr>
              <a:tr h="33050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PHM &lt;0.86</a:t>
                      </a:r>
                      <a:endParaRPr lang="ko-KR" sz="1200" b="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2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0.89-2.67</a:t>
                      </a: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5356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2CF6A9-0366-45D2-987F-DADA40830978}"/>
              </a:ext>
            </a:extLst>
          </p:cNvPr>
          <p:cNvSpPr txBox="1"/>
          <p:nvPr/>
        </p:nvSpPr>
        <p:spPr>
          <a:xfrm>
            <a:off x="4873898" y="1014472"/>
            <a:ext cx="6111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200" b="1" dirty="0">
                <a:solidFill>
                  <a:srgbClr val="00285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Table 3. Risk factor analysis for postoperative ECMO support</a:t>
            </a:r>
          </a:p>
        </p:txBody>
      </p:sp>
    </p:spTree>
    <p:extLst>
      <p:ext uri="{BB962C8B-B14F-4D97-AF65-F5344CB8AC3E}">
        <p14:creationId xmlns:p14="http://schemas.microsoft.com/office/powerpoint/2010/main" val="4798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our study, approximately 80% of patients had a cold IT of less than 3 hours, and HT with a cold IT of less than 1 hour was performed in 17% of cases.</a:t>
            </a:r>
          </a:p>
          <a:p>
            <a:pPr>
              <a:lnSpc>
                <a:spcPct val="150000"/>
              </a:lnSpc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As </a:t>
            </a:r>
            <a:r>
              <a:rPr lang="en-US" altLang="ko-KR" sz="2000" kern="1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cold </a:t>
            </a: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IT increased, the total ischemic time in each group significantly increased; however, there were no differences in hard endpoints such as postoperative ECMO use or early mortality.</a:t>
            </a:r>
          </a:p>
          <a:p>
            <a:pPr>
              <a:lnSpc>
                <a:spcPct val="150000"/>
              </a:lnSpc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 our cohort, no increase in early adverse outcomes or difference in long-term survival was observed with longer cold IT. According to the results from our registry, an increase in cold IT within a certain range appears to have little association with poor patient outcomes.</a:t>
            </a:r>
          </a:p>
          <a:p>
            <a:pPr>
              <a:lnSpc>
                <a:spcPct val="150000"/>
              </a:lnSpc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 this study, the independent risk factors for graft failure (early postoperative ECMO) were preoperative ECMO use, elevated CRP levels, and prolonged warm ICT, while a diagnosis of DCMP appeared to act as a protective factor.</a:t>
            </a:r>
          </a:p>
          <a:p>
            <a:pPr>
              <a:lnSpc>
                <a:spcPct val="150000"/>
              </a:lnSpc>
            </a:pPr>
            <a:r>
              <a:rPr lang="en-US" altLang="ko-KR" sz="20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However, since the circumstances surrounding HT vary greatly by country, it is difficult to generalize these results. Further research on this topic is likely needed in the future.</a:t>
            </a:r>
            <a:endParaRPr lang="ko-KR" altLang="ko-KR" sz="2000" kern="1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ko-KR" altLang="en-US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D7B906-BEFF-8568-0550-326A2889CEDF}"/>
              </a:ext>
            </a:extLst>
          </p:cNvPr>
          <p:cNvSpPr txBox="1">
            <a:spLocks/>
          </p:cNvSpPr>
          <p:nvPr/>
        </p:nvSpPr>
        <p:spPr>
          <a:xfrm>
            <a:off x="155575" y="-133754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Conclusion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490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2888</TotalTime>
  <Words>1155</Words>
  <Application>Microsoft Office PowerPoint</Application>
  <PresentationFormat>와이드스크린</PresentationFormat>
  <Paragraphs>269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Century Gothic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esshan2@naver.com</dc:creator>
  <cp:lastModifiedBy>PNUYH</cp:lastModifiedBy>
  <cp:revision>31</cp:revision>
  <dcterms:created xsi:type="dcterms:W3CDTF">2022-07-21T09:10:24Z</dcterms:created>
  <dcterms:modified xsi:type="dcterms:W3CDTF">2025-08-27T23:58:59Z</dcterms:modified>
</cp:coreProperties>
</file>