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01" userDrawn="1">
          <p15:clr>
            <a:srgbClr val="A4A3A4"/>
          </p15:clr>
        </p15:guide>
        <p15:guide id="2" pos="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085"/>
    <a:srgbClr val="073485"/>
    <a:srgbClr val="0B3388"/>
    <a:srgbClr val="FFFFFF"/>
    <a:srgbClr val="023C90"/>
    <a:srgbClr val="0B33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10" d="100"/>
          <a:sy n="110" d="100"/>
        </p:scale>
        <p:origin x="630" y="114"/>
      </p:cViewPr>
      <p:guideLst>
        <p:guide orient="horz" pos="4201"/>
        <p:guide pos="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71036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484454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003832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제목 슬라이드">
    <p:spTree>
      <p:nvGrpSpPr>
        <p:cNvPr id="1" name=""/>
        <p:cNvGrpSpPr/>
        <p:nvPr/>
      </p:nvGrpSpPr>
      <p:grpSpPr>
        <a:xfrm>
          <a:off x="0" y="0"/>
          <a:ext cx="0" cy="0"/>
          <a:chOff x="0" y="0"/>
          <a:chExt cx="0" cy="0"/>
        </a:xfrm>
      </p:grpSpPr>
      <p:sp>
        <p:nvSpPr>
          <p:cNvPr id="16" name="내용 개체 틀 2">
            <a:extLst>
              <a:ext uri="{FF2B5EF4-FFF2-40B4-BE49-F238E27FC236}">
                <a16:creationId xmlns:a16="http://schemas.microsoft.com/office/drawing/2014/main" id="{067DD224-272B-42AA-6AEF-1D505106A201}"/>
              </a:ext>
            </a:extLst>
          </p:cNvPr>
          <p:cNvSpPr>
            <a:spLocks noGrp="1"/>
          </p:cNvSpPr>
          <p:nvPr>
            <p:ph idx="1"/>
          </p:nvPr>
        </p:nvSpPr>
        <p:spPr>
          <a:xfrm>
            <a:off x="393896" y="1122634"/>
            <a:ext cx="11404208" cy="3627166"/>
          </a:xfrm>
        </p:spPr>
        <p:txBody>
          <a:bodyPr/>
          <a:lstStyle/>
          <a:p>
            <a:endParaRPr lang="ko-KR" altLang="en-US" dirty="0"/>
          </a:p>
        </p:txBody>
      </p:sp>
      <p:pic>
        <p:nvPicPr>
          <p:cNvPr id="2" name="그림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839"/>
            <a:ext cx="12192000" cy="6840321"/>
          </a:xfrm>
          <a:prstGeom prst="rect">
            <a:avLst/>
          </a:prstGeom>
        </p:spPr>
      </p:pic>
    </p:spTree>
    <p:extLst>
      <p:ext uri="{BB962C8B-B14F-4D97-AF65-F5344CB8AC3E}">
        <p14:creationId xmlns:p14="http://schemas.microsoft.com/office/powerpoint/2010/main" val="9030484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제목 및 내용">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C5CA4566-BBAC-F07B-E162-932B7ABA2BA8}"/>
              </a:ext>
            </a:extLst>
          </p:cNvPr>
          <p:cNvSpPr/>
          <p:nvPr userDrawn="1"/>
        </p:nvSpPr>
        <p:spPr>
          <a:xfrm>
            <a:off x="0" y="1023408"/>
            <a:ext cx="12192000" cy="5834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 name="그림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839"/>
            <a:ext cx="12192000" cy="6840321"/>
          </a:xfrm>
          <a:prstGeom prst="rect">
            <a:avLst/>
          </a:prstGeom>
        </p:spPr>
      </p:pic>
    </p:spTree>
    <p:extLst>
      <p:ext uri="{BB962C8B-B14F-4D97-AF65-F5344CB8AC3E}">
        <p14:creationId xmlns:p14="http://schemas.microsoft.com/office/powerpoint/2010/main" val="26432043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47161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098414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651145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807435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62683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192028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435770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32597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8081762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제목 1">
            <a:extLst>
              <a:ext uri="{FF2B5EF4-FFF2-40B4-BE49-F238E27FC236}">
                <a16:creationId xmlns:a16="http://schemas.microsoft.com/office/drawing/2014/main" id="{41E2144E-49AD-F88F-5AB8-AF5B88500F13}"/>
              </a:ext>
            </a:extLst>
          </p:cNvPr>
          <p:cNvSpPr txBox="1">
            <a:spLocks/>
          </p:cNvSpPr>
          <p:nvPr/>
        </p:nvSpPr>
        <p:spPr>
          <a:xfrm>
            <a:off x="1524000" y="2456635"/>
            <a:ext cx="9144000" cy="1440160"/>
          </a:xfrm>
          <a:prstGeom prst="rect">
            <a:avLst/>
          </a:prstGeom>
        </p:spPr>
        <p:txBody>
          <a:bodyPr vert="horz" lIns="91440" tIns="45720" rIns="91440" bIns="45720" rtlCol="0" anchor="ctr">
            <a:normAutofit fontScale="40000" lnSpcReduction="20000"/>
          </a:bodyPr>
          <a:lstStyle>
            <a:lvl1pPr algn="ctr" defTabSz="914400" rtl="0" eaLnBrk="1" latinLnBrk="1" hangingPunct="1">
              <a:spcBef>
                <a:spcPct val="0"/>
              </a:spcBef>
              <a:buNone/>
              <a:defRPr sz="4000" b="1" kern="1200">
                <a:solidFill>
                  <a:schemeClr val="tx1"/>
                </a:solidFill>
                <a:effectLst>
                  <a:outerShdw blurRad="38100" dist="38100" dir="2700000" algn="tl">
                    <a:srgbClr val="000000">
                      <a:alpha val="43137"/>
                    </a:srgbClr>
                  </a:outerShdw>
                </a:effectLst>
                <a:latin typeface="+mj-lt"/>
                <a:ea typeface="+mj-ea"/>
                <a:cs typeface="+mj-cs"/>
              </a:defRPr>
            </a:lvl1pPr>
          </a:lstStyle>
          <a:p>
            <a:r>
              <a:rPr lang="en-US" altLang="ko-KR" sz="6600" u="sng" dirty="0">
                <a:effectLst/>
                <a:latin typeface="+mj-ea"/>
              </a:rPr>
              <a:t>Gaseous Exposure to BP-3, B[a]P, and BPA Induces Gene Expression Changes related with Inflammation in a Human Small Airway Epithelial Model</a:t>
            </a:r>
            <a:endParaRPr lang="ko-KR" altLang="en-US" sz="6600" u="sng" dirty="0">
              <a:effectLst/>
              <a:latin typeface="+mj-ea"/>
            </a:endParaRPr>
          </a:p>
        </p:txBody>
      </p:sp>
      <p:sp>
        <p:nvSpPr>
          <p:cNvPr id="7" name="부제목 2">
            <a:extLst>
              <a:ext uri="{FF2B5EF4-FFF2-40B4-BE49-F238E27FC236}">
                <a16:creationId xmlns:a16="http://schemas.microsoft.com/office/drawing/2014/main" id="{A0C95103-8303-6780-F603-7E81DE55A6F8}"/>
              </a:ext>
            </a:extLst>
          </p:cNvPr>
          <p:cNvSpPr txBox="1">
            <a:spLocks/>
          </p:cNvSpPr>
          <p:nvPr/>
        </p:nvSpPr>
        <p:spPr>
          <a:xfrm>
            <a:off x="2928359" y="3869918"/>
            <a:ext cx="6335282" cy="1872208"/>
          </a:xfrm>
          <a:prstGeom prst="rect">
            <a:avLst/>
          </a:prstGeom>
        </p:spPr>
        <p:txBody>
          <a:bodyPr vert="horz" lIns="91440" tIns="45720" rIns="91440" bIns="45720" rtlCol="0">
            <a:noAutofit/>
          </a:bodyPr>
          <a:lstStyle>
            <a:lvl1pPr marL="0" indent="0" algn="ctr" defTabSz="914400" rtl="0" eaLnBrk="1" latinLnBrk="1"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1"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1"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nSpc>
                <a:spcPct val="150000"/>
              </a:lnSpc>
            </a:pPr>
            <a:endParaRPr lang="ko-KR" altLang="en-US" sz="1600" b="1" dirty="0">
              <a:solidFill>
                <a:srgbClr val="FF0000"/>
              </a:solidFill>
              <a:latin typeface="+mj-ea"/>
              <a:ea typeface="+mj-ea"/>
            </a:endParaRPr>
          </a:p>
        </p:txBody>
      </p:sp>
    </p:spTree>
    <p:extLst>
      <p:ext uri="{BB962C8B-B14F-4D97-AF65-F5344CB8AC3E}">
        <p14:creationId xmlns:p14="http://schemas.microsoft.com/office/powerpoint/2010/main" val="1839869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a:extLst>
              <a:ext uri="{FF2B5EF4-FFF2-40B4-BE49-F238E27FC236}">
                <a16:creationId xmlns:a16="http://schemas.microsoft.com/office/drawing/2014/main" id="{B22726EF-5792-B9BF-6110-B1FD3329C8F3}"/>
              </a:ext>
            </a:extLst>
          </p:cNvPr>
          <p:cNvSpPr>
            <a:spLocks noGrp="1"/>
          </p:cNvSpPr>
          <p:nvPr>
            <p:ph idx="4294967295"/>
          </p:nvPr>
        </p:nvSpPr>
        <p:spPr>
          <a:xfrm>
            <a:off x="306688" y="1122634"/>
            <a:ext cx="11578624" cy="5546454"/>
          </a:xfrm>
        </p:spPr>
        <p:txBody>
          <a:bodyPr>
            <a:normAutofit/>
          </a:bodyPr>
          <a:lstStyle/>
          <a:p>
            <a:r>
              <a:rPr lang="en-US" altLang="ko-KR" sz="2000" dirty="0"/>
              <a:t>Exposure to airborne pollutants is a major risk factor for respiratory diseases. Gaseous pollutants, unlike larger particulate matter, can bypass the upper airways and penetrate deep into the small airways and alveoli, making them particularly harmful to the lower respiratory tract. This study investigates how various gaseous pollutants affect gene expression in small airway, specifically focusing on genes involved in innate immunity and inflammation. The pollutants of interest are benzophenone-3 (BP-3), benzo[a]pyrene (B[a]P), and bisphenol A (BPA), all of which are known environmental contaminants. </a:t>
            </a:r>
            <a:endParaRPr lang="ko-KR" altLang="en-US" sz="2000" dirty="0"/>
          </a:p>
        </p:txBody>
      </p:sp>
      <p:sp>
        <p:nvSpPr>
          <p:cNvPr id="5" name="제목 1">
            <a:extLst>
              <a:ext uri="{FF2B5EF4-FFF2-40B4-BE49-F238E27FC236}">
                <a16:creationId xmlns:a16="http://schemas.microsoft.com/office/drawing/2014/main" id="{E6371C7B-A21F-0BCB-343E-923E1910E7E0}"/>
              </a:ext>
            </a:extLst>
          </p:cNvPr>
          <p:cNvSpPr txBox="1">
            <a:spLocks/>
          </p:cNvSpPr>
          <p:nvPr/>
        </p:nvSpPr>
        <p:spPr>
          <a:xfrm>
            <a:off x="152864" y="-146649"/>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Purpose</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568370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000" dirty="0"/>
              <a:t>Primary human small airway cells were cultured in an Air-Liquid Interface (ALI) system to induce differentiation into a functional respiratory tissue model. For exposure, a custom-built gas chamber was used. Each pollutant (BP-3, B[a]P, and BPA) was vaporized into the chamber at a concentration corresponding to its known environmental standard. The differentiated respiratory tissue was exposed to each gas. Following exposure, total RNA was extracted from the cells. The expression levels of five target genes—LTF, DEFB4B, SAA1, SERPINB1, and SCD—were measured using quantitative real-time PCR (</a:t>
            </a:r>
            <a:r>
              <a:rPr lang="en-US" altLang="ko-KR" sz="2000" dirty="0" err="1"/>
              <a:t>qRT</a:t>
            </a:r>
            <a:r>
              <a:rPr lang="en-US" altLang="ko-KR" sz="2000" dirty="0"/>
              <a:t>-PCR) and compared to an unexposed control.</a:t>
            </a:r>
            <a:endParaRPr lang="ko-KR" altLang="en-US" sz="2000" dirty="0"/>
          </a:p>
        </p:txBody>
      </p:sp>
      <p:sp>
        <p:nvSpPr>
          <p:cNvPr id="2" name="제목 1">
            <a:extLst>
              <a:ext uri="{FF2B5EF4-FFF2-40B4-BE49-F238E27FC236}">
                <a16:creationId xmlns:a16="http://schemas.microsoft.com/office/drawing/2014/main" id="{062D28CA-46E9-C433-9CCE-0F50A09F8664}"/>
              </a:ext>
            </a:extLst>
          </p:cNvPr>
          <p:cNvSpPr txBox="1">
            <a:spLocks/>
          </p:cNvSpPr>
          <p:nvPr/>
        </p:nvSpPr>
        <p:spPr>
          <a:xfrm>
            <a:off x="155575" y="-133755"/>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Methods</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384165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000" dirty="0"/>
              <a:t>Exposure to the three gaseous pollutants—BP-3, B[a]P, and BPA—induced distinct changes in the expression of the five target genes. While all three compounds affected LTF, DEFB4B, SAA1, SERPINB1, and SCD, the specific patterns of change varied. For example, BPA significantly increased the expression of SCD and SERPINB1, while B[a]P had a minimal effect. This differential response suggests that although these pollutants can trigger a shared cellular reaction, each may operate through unique molecular pathways, leading to a complex and varied cellular response.</a:t>
            </a:r>
            <a:endParaRPr lang="ko-KR" altLang="en-US" sz="2000" dirty="0"/>
          </a:p>
        </p:txBody>
      </p:sp>
      <p:sp>
        <p:nvSpPr>
          <p:cNvPr id="2" name="제목 1">
            <a:extLst>
              <a:ext uri="{FF2B5EF4-FFF2-40B4-BE49-F238E27FC236}">
                <a16:creationId xmlns:a16="http://schemas.microsoft.com/office/drawing/2014/main" id="{1B94F999-5826-C8EF-F6A2-6FE80822405D}"/>
              </a:ext>
            </a:extLst>
          </p:cNvPr>
          <p:cNvSpPr txBox="1">
            <a:spLocks/>
          </p:cNvSpPr>
          <p:nvPr/>
        </p:nvSpPr>
        <p:spPr>
          <a:xfrm>
            <a:off x="155575" y="-125128"/>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Results</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47987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000" dirty="0"/>
              <a:t>This study demonstrates that environmentally relevant gaseous pollutants, namely BP-3, B[a]P, and BPA, induce significant but different changes in the expression of key genes in differentiated small airway epithelial cells. The consistent gene changes highlight a shared vulnerability of the respiratory defense system to these compounds. However, the unique expression patterns observed for each pollutant suggest that a simple, common pathway does not fully explain their toxic effects. These findings underscore the importance of considering both shared and compound-specific mechanisms when assessing the respiratory risks of environmental contaminants. The data provides a crucial foundation for future toxicological risk assessments and research into air pollution-related diseases.</a:t>
            </a:r>
            <a:endParaRPr lang="ko-KR" altLang="en-US" sz="2000" dirty="0"/>
          </a:p>
        </p:txBody>
      </p:sp>
      <p:sp>
        <p:nvSpPr>
          <p:cNvPr id="2" name="제목 1">
            <a:extLst>
              <a:ext uri="{FF2B5EF4-FFF2-40B4-BE49-F238E27FC236}">
                <a16:creationId xmlns:a16="http://schemas.microsoft.com/office/drawing/2014/main" id="{40D7B906-BEFF-8568-0550-326A2889CEDF}"/>
              </a:ext>
            </a:extLst>
          </p:cNvPr>
          <p:cNvSpPr txBox="1">
            <a:spLocks/>
          </p:cNvSpPr>
          <p:nvPr/>
        </p:nvSpPr>
        <p:spPr>
          <a:xfrm>
            <a:off x="155575" y="-133754"/>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Conclusion</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1454906823"/>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192</TotalTime>
  <Words>486</Words>
  <Application>Microsoft Office PowerPoint</Application>
  <PresentationFormat>와이드스크린</PresentationFormat>
  <Paragraphs>9</Paragraphs>
  <Slides>5</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5</vt:i4>
      </vt:variant>
    </vt:vector>
  </HeadingPairs>
  <TitlesOfParts>
    <vt:vector size="9" baseType="lpstr">
      <vt:lpstr>Arial</vt:lpstr>
      <vt:lpstr>Calibri</vt:lpstr>
      <vt:lpstr>Calibri Light</vt:lpstr>
      <vt:lpstr>Office 테마</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esshan2@naver.com</dc:creator>
  <cp:lastModifiedBy>손국희</cp:lastModifiedBy>
  <cp:revision>18</cp:revision>
  <dcterms:created xsi:type="dcterms:W3CDTF">2022-07-21T09:10:24Z</dcterms:created>
  <dcterms:modified xsi:type="dcterms:W3CDTF">2025-08-20T06:59:23Z</dcterms:modified>
</cp:coreProperties>
</file>