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2" r:id="rId5"/>
    <p:sldId id="263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085"/>
    <a:srgbClr val="073485"/>
    <a:srgbClr val="0B3388"/>
    <a:srgbClr val="FFFFFF"/>
    <a:srgbClr val="023C90"/>
    <a:srgbClr val="0B3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 showGuides="1">
      <p:cViewPr varScale="1">
        <p:scale>
          <a:sx n="123" d="100"/>
          <a:sy n="123" d="100"/>
        </p:scale>
        <p:origin x="736" y="192"/>
      </p:cViewPr>
      <p:guideLst>
        <p:guide orient="horz" pos="4201"/>
        <p:guide pos="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2025. 8. 26.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036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2025. 8. 26.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45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2025. 8. 26.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83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067DD224-272B-42AA-6AEF-1D505106A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6" y="1122634"/>
            <a:ext cx="11404208" cy="3627166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"/>
            <a:ext cx="12192000" cy="68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48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5CA4566-BBAC-F07B-E162-932B7ABA2BA8}"/>
              </a:ext>
            </a:extLst>
          </p:cNvPr>
          <p:cNvSpPr/>
          <p:nvPr userDrawn="1"/>
        </p:nvSpPr>
        <p:spPr>
          <a:xfrm>
            <a:off x="0" y="1023408"/>
            <a:ext cx="12192000" cy="583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"/>
            <a:ext cx="12192000" cy="68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04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2025. 8. 26.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61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2025. 8. 26.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41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2025. 8. 26.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14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2025. 8. 26.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43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2025. 8. 26.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83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2025. 8. 26.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02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2025. 8. 26.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77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2025. 8. 26.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97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82ED5-E577-4A47-BBF0-B46A5D173E2F}" type="datetimeFigureOut">
              <a:rPr lang="ko-KR" altLang="en-US" smtClean="0"/>
              <a:t>2025. 8. 26.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17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41E2144E-49AD-F88F-5AB8-AF5B88500F13}"/>
              </a:ext>
            </a:extLst>
          </p:cNvPr>
          <p:cNvSpPr txBox="1">
            <a:spLocks/>
          </p:cNvSpPr>
          <p:nvPr/>
        </p:nvSpPr>
        <p:spPr>
          <a:xfrm>
            <a:off x="1078395" y="2121449"/>
            <a:ext cx="10035209" cy="2013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>
                <a:effectLst/>
                <a:latin typeface="+mn-lt"/>
              </a:rPr>
              <a:t>Continuous Erector Spinae Plane Block Versus Thoracic Epidural Analgesia After Thoracotomy: A Randomized Controlled Assessor-Blinded Non-Inferiority Trial</a:t>
            </a:r>
          </a:p>
        </p:txBody>
      </p:sp>
    </p:spTree>
    <p:extLst>
      <p:ext uri="{BB962C8B-B14F-4D97-AF65-F5344CB8AC3E}">
        <p14:creationId xmlns:p14="http://schemas.microsoft.com/office/powerpoint/2010/main" val="183986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B22726EF-5792-B9BF-6110-B1FD3329C8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6688" y="966768"/>
            <a:ext cx="11578624" cy="5726639"/>
          </a:xfrm>
        </p:spPr>
        <p:txBody>
          <a:bodyPr>
            <a:normAutofit/>
          </a:bodyPr>
          <a:lstStyle/>
          <a:p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  <a:p>
            <a:pPr lvl="1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Thoracotomy is one of the most painful surgical procedures, and inadequate pain control can increase pulmonary complications and delay recovery.</a:t>
            </a:r>
          </a:p>
          <a:p>
            <a:pPr lvl="1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Thoracic epidural analgesia (TEA) is the current gold standard but is associated with hypotension, contraindications, and technical failure. Erector spinae plane block (ESPB) is a newer </a:t>
            </a:r>
            <a:r>
              <a:rPr lang="en-US" altLang="ko-K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interfascial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plane block that is technically simpler and has a better safety profile.</a:t>
            </a:r>
          </a:p>
          <a:p>
            <a:pPr lvl="1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However, robust evidence for ESPB in thoracotomy, especially in a non-inferiority framework against TEA, is lacking.</a:t>
            </a:r>
          </a:p>
          <a:p>
            <a:pPr marL="0" indent="0">
              <a:buNone/>
            </a:pP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  <a:p>
            <a:pPr lvl="1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To determine whether continuous ESPB provides non-inferior analgesia compared with TEA after thoracotomy in a randomized controlled, assessor-blinded, non-inferiority trial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E6371C7B-A21F-0BCB-343E-923E1910E7E0}"/>
              </a:ext>
            </a:extLst>
          </p:cNvPr>
          <p:cNvSpPr txBox="1">
            <a:spLocks/>
          </p:cNvSpPr>
          <p:nvPr/>
        </p:nvSpPr>
        <p:spPr>
          <a:xfrm>
            <a:off x="152864" y="-146649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Purpose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1026" name="Picture 2" descr="Erector Spinae Plane Block for Effective Analgesia after Total Mastectomy  with Sentinel or Axillary Lymph Node Dissection: a Report of Three Cases">
            <a:extLst>
              <a:ext uri="{FF2B5EF4-FFF2-40B4-BE49-F238E27FC236}">
                <a16:creationId xmlns:a16="http://schemas.microsoft.com/office/drawing/2014/main" id="{B713A474-0085-6F93-FD4D-C374A2E53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178" y="3429000"/>
            <a:ext cx="2751836" cy="18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pidural Catheter Analgesia | Anesthesia Key">
            <a:extLst>
              <a:ext uri="{FF2B5EF4-FFF2-40B4-BE49-F238E27FC236}">
                <a16:creationId xmlns:a16="http://schemas.microsoft.com/office/drawing/2014/main" id="{440228CC-58DA-1E36-2E1F-70C3C05B7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44" y="3429000"/>
            <a:ext cx="2751836" cy="20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999B15-72C0-D08A-ACE3-F5B27EA74045}"/>
              </a:ext>
            </a:extLst>
          </p:cNvPr>
          <p:cNvSpPr txBox="1"/>
          <p:nvPr/>
        </p:nvSpPr>
        <p:spPr>
          <a:xfrm>
            <a:off x="4524880" y="4113006"/>
            <a:ext cx="1797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ore-KR" i="1" dirty="0"/>
              <a:t>Thoracic Epidural</a:t>
            </a:r>
          </a:p>
          <a:p>
            <a:pPr algn="ctr"/>
            <a:r>
              <a:rPr kumimoji="1" lang="en-US" altLang="ko-Kore-KR" i="1" dirty="0"/>
              <a:t>Analgesia</a:t>
            </a:r>
            <a:endParaRPr kumimoji="1" lang="ko-Kore-KR" alt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45DDC-2E0D-F9FD-55AD-8067578ECBB4}"/>
              </a:ext>
            </a:extLst>
          </p:cNvPr>
          <p:cNvSpPr txBox="1"/>
          <p:nvPr/>
        </p:nvSpPr>
        <p:spPr>
          <a:xfrm>
            <a:off x="9707143" y="4113005"/>
            <a:ext cx="1545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ore-KR" i="1" dirty="0"/>
              <a:t>Erector Spinae</a:t>
            </a:r>
          </a:p>
          <a:p>
            <a:pPr algn="ctr"/>
            <a:r>
              <a:rPr kumimoji="1" lang="en-US" altLang="ko-Kore-KR" i="1" dirty="0"/>
              <a:t>Plane Block</a:t>
            </a:r>
            <a:endParaRPr kumimoji="1" lang="ko-Kore-KR" altLang="en-US" i="1" dirty="0"/>
          </a:p>
        </p:txBody>
      </p:sp>
    </p:spTree>
    <p:extLst>
      <p:ext uri="{BB962C8B-B14F-4D97-AF65-F5344CB8AC3E}">
        <p14:creationId xmlns:p14="http://schemas.microsoft.com/office/powerpoint/2010/main" val="56837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79BE09-36E3-1642-F35A-97F7C79BBD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522" y="904423"/>
            <a:ext cx="7299459" cy="5673022"/>
          </a:xfrm>
        </p:spPr>
        <p:txBody>
          <a:bodyPr>
            <a:noAutofit/>
          </a:bodyPr>
          <a:lstStyle/>
          <a:p>
            <a:r>
              <a:rPr lang="en-US" altLang="ko-KR" sz="2000" b="1" dirty="0"/>
              <a:t>Design: </a:t>
            </a:r>
            <a:r>
              <a:rPr lang="en-US" altLang="ko-KR" sz="2000" dirty="0"/>
              <a:t>Single-center, prospective, randomized, assessor-blinded, non-inferiority trial (</a:t>
            </a:r>
            <a:r>
              <a:rPr lang="en-US" altLang="ko-KR" sz="2000" dirty="0" err="1"/>
              <a:t>ClinicalTrials.gov</a:t>
            </a:r>
            <a:r>
              <a:rPr lang="en-US" altLang="ko-KR" sz="2000" dirty="0"/>
              <a:t> NCT05008614).</a:t>
            </a:r>
          </a:p>
          <a:p>
            <a:r>
              <a:rPr lang="en-US" altLang="ko-KR" sz="2000" b="1" dirty="0"/>
              <a:t>Participants: </a:t>
            </a:r>
            <a:r>
              <a:rPr lang="en-US" altLang="ko-KR" sz="2000" dirty="0"/>
              <a:t>53 adult patients undergoing elective thoracotomy; randomized 1:1 to ESPB (n=26) or TEA (n=27).</a:t>
            </a:r>
          </a:p>
          <a:p>
            <a:r>
              <a:rPr lang="en-US" altLang="ko-KR" sz="2000" b="1" dirty="0"/>
              <a:t>Intervention</a:t>
            </a:r>
          </a:p>
          <a:p>
            <a:pPr lvl="1"/>
            <a:r>
              <a:rPr lang="en-US" altLang="ko-KR" sz="2000" b="1" dirty="0"/>
              <a:t>TEA group</a:t>
            </a:r>
            <a:r>
              <a:rPr lang="en-US" altLang="ko-KR" sz="2000" dirty="0"/>
              <a:t>: Epidural catheter placed at T6–7 under fluoroscopy, continuous ropivacaine infusion with PCEA until POD3.</a:t>
            </a:r>
          </a:p>
          <a:p>
            <a:pPr lvl="1"/>
            <a:r>
              <a:rPr lang="en-US" altLang="ko-KR" sz="2000" b="1" dirty="0"/>
              <a:t>ESPB group</a:t>
            </a:r>
            <a:r>
              <a:rPr lang="en-US" altLang="ko-KR" sz="2000" dirty="0"/>
              <a:t>: Ultrasound-guided catheter at T5 transverse process, continuous ropivacaine infusion with PCA until POD3.</a:t>
            </a:r>
          </a:p>
          <a:p>
            <a:r>
              <a:rPr lang="en-US" altLang="ko-KR" sz="2000" b="1" dirty="0"/>
              <a:t>Perioperative management: </a:t>
            </a:r>
            <a:r>
              <a:rPr lang="en-US" altLang="ko-KR" sz="2000" dirty="0"/>
              <a:t>All patients received standardized multimodal analgesia (acetaminophen + rescue NSAIDs/opioids as needed).</a:t>
            </a:r>
          </a:p>
          <a:p>
            <a:r>
              <a:rPr lang="en-US" altLang="ko-KR" sz="2000" b="1" dirty="0"/>
              <a:t>Primary endpoint</a:t>
            </a:r>
            <a:r>
              <a:rPr lang="en-US" altLang="ko-KR" sz="2000" dirty="0"/>
              <a:t>: Resting NRS pain score on postoperative day (POD) 1, non-inferiority margin = 2 points.</a:t>
            </a:r>
          </a:p>
          <a:p>
            <a:r>
              <a:rPr lang="en-US" altLang="ko-KR" sz="2000" b="1" dirty="0"/>
              <a:t>Secondary endpoints</a:t>
            </a:r>
            <a:r>
              <a:rPr lang="en-US" altLang="ko-KR" sz="2000" dirty="0"/>
              <a:t>: Pain scores POD2–3, opioid consumption, QoR-15K on POD3, chronic pain at 3/6 months, recovery parameters, and adverse events.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62D28CA-46E9-C433-9CCE-0F50A09F8664}"/>
              </a:ext>
            </a:extLst>
          </p:cNvPr>
          <p:cNvSpPr txBox="1">
            <a:spLocks/>
          </p:cNvSpPr>
          <p:nvPr/>
        </p:nvSpPr>
        <p:spPr>
          <a:xfrm>
            <a:off x="155575" y="-133755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Methods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5" name="그림 4" descr="텍스트, 스크린샷, 폰트, 영수증이(가) 표시된 사진&#10;&#10;자동 생성된 설명">
            <a:extLst>
              <a:ext uri="{FF2B5EF4-FFF2-40B4-BE49-F238E27FC236}">
                <a16:creationId xmlns:a16="http://schemas.microsoft.com/office/drawing/2014/main" id="{C062C651-B698-F419-08B8-CA0E3FA0B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851" y="0"/>
            <a:ext cx="4888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5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79BE09-36E3-1642-F35A-97F7C79BBD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47232" y="1228580"/>
            <a:ext cx="6444768" cy="5546454"/>
          </a:xfrm>
        </p:spPr>
        <p:txBody>
          <a:bodyPr>
            <a:normAutofit/>
          </a:bodyPr>
          <a:lstStyle/>
          <a:p>
            <a:r>
              <a:rPr lang="en-US" altLang="ko-KR" sz="2000" b="1" dirty="0"/>
              <a:t>Primary endpoint:</a:t>
            </a:r>
          </a:p>
          <a:p>
            <a:pPr lvl="1"/>
            <a:r>
              <a:rPr lang="en-US" altLang="ko-KR" sz="2000" dirty="0"/>
              <a:t>ESPB was non-inferior to TEA for POD1 resting pain (mean difference –0.59, CI within margin).</a:t>
            </a:r>
          </a:p>
          <a:p>
            <a:endParaRPr lang="ko-KR" altLang="en-US" sz="20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B94F999-5826-C8EF-F6A2-6FE80822405D}"/>
              </a:ext>
            </a:extLst>
          </p:cNvPr>
          <p:cNvSpPr txBox="1">
            <a:spLocks/>
          </p:cNvSpPr>
          <p:nvPr/>
        </p:nvSpPr>
        <p:spPr>
          <a:xfrm>
            <a:off x="155575" y="-125128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Results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4" name="그림 3" descr="텍스트, 스크린샷, 도표, 라인이(가) 표시된 사진&#10;&#10;자동 생성된 설명">
            <a:extLst>
              <a:ext uri="{FF2B5EF4-FFF2-40B4-BE49-F238E27FC236}">
                <a16:creationId xmlns:a16="http://schemas.microsoft.com/office/drawing/2014/main" id="{392D40AB-271F-1695-701D-09212CEFA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32" y="2323775"/>
            <a:ext cx="6444768" cy="4451259"/>
          </a:xfrm>
          <a:prstGeom prst="rect">
            <a:avLst/>
          </a:prstGeom>
        </p:spPr>
      </p:pic>
      <p:pic>
        <p:nvPicPr>
          <p:cNvPr id="6" name="그림 5" descr="텍스트, 스크린샷, 메뉴, 번호이(가) 표시된 사진&#10;&#10;자동 생성된 설명">
            <a:extLst>
              <a:ext uri="{FF2B5EF4-FFF2-40B4-BE49-F238E27FC236}">
                <a16:creationId xmlns:a16="http://schemas.microsoft.com/office/drawing/2014/main" id="{AD9C5E1E-DB07-B4E3-FF47-A0BCED6D9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440473"/>
            <a:ext cx="5465656" cy="53345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F606AD-310C-DA5E-5BE1-4EDCAA06F768}"/>
              </a:ext>
            </a:extLst>
          </p:cNvPr>
          <p:cNvSpPr txBox="1"/>
          <p:nvPr/>
        </p:nvSpPr>
        <p:spPr>
          <a:xfrm>
            <a:off x="155575" y="1071141"/>
            <a:ext cx="2600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/>
              <a:t>Baseline ch</a:t>
            </a:r>
            <a:r>
              <a:rPr lang="en-US" altLang="ko-KR" b="1" dirty="0"/>
              <a:t>aracteristics</a:t>
            </a:r>
            <a:endParaRPr lang="en-US" altLang="ko-KR" sz="1800" b="1" dirty="0"/>
          </a:p>
        </p:txBody>
      </p:sp>
    </p:spTree>
    <p:extLst>
      <p:ext uri="{BB962C8B-B14F-4D97-AF65-F5344CB8AC3E}">
        <p14:creationId xmlns:p14="http://schemas.microsoft.com/office/powerpoint/2010/main" val="176882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94F999-5826-C8EF-F6A2-6FE80822405D}"/>
              </a:ext>
            </a:extLst>
          </p:cNvPr>
          <p:cNvSpPr txBox="1">
            <a:spLocks/>
          </p:cNvSpPr>
          <p:nvPr/>
        </p:nvSpPr>
        <p:spPr>
          <a:xfrm>
            <a:off x="155575" y="-125128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Results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D24AFD20-B39F-F0D0-3221-8B1BCFC25D3B}"/>
              </a:ext>
            </a:extLst>
          </p:cNvPr>
          <p:cNvSpPr txBox="1">
            <a:spLocks/>
          </p:cNvSpPr>
          <p:nvPr/>
        </p:nvSpPr>
        <p:spPr>
          <a:xfrm>
            <a:off x="0" y="960573"/>
            <a:ext cx="6393247" cy="5546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/>
              <a:t>Secondary endpoint:</a:t>
            </a:r>
          </a:p>
          <a:p>
            <a:pPr marL="457200" lvl="1" indent="0">
              <a:buNone/>
            </a:pPr>
            <a:r>
              <a:rPr lang="en-US" altLang="ko-KR" sz="2000" dirty="0"/>
              <a:t>Pain scores on POD2–3 decreased similarly in both groups.</a:t>
            </a:r>
          </a:p>
          <a:p>
            <a:pPr marL="457200" lvl="1" indent="0">
              <a:buNone/>
            </a:pPr>
            <a:r>
              <a:rPr lang="en-US" altLang="ko-KR" sz="2000" dirty="0"/>
              <a:t>Opioid consumption and QoR-15K recovery scores were comparable.</a:t>
            </a:r>
          </a:p>
          <a:p>
            <a:pPr marL="457200" lvl="1" indent="0">
              <a:buNone/>
            </a:pPr>
            <a:r>
              <a:rPr lang="en-US" altLang="ko-KR" sz="2000" dirty="0"/>
              <a:t>Chronic pain at 3 and 6 months showed no group difference.</a:t>
            </a:r>
          </a:p>
          <a:p>
            <a:endParaRPr lang="ko-KR" altLang="en-US" sz="2000" dirty="0"/>
          </a:p>
        </p:txBody>
      </p:sp>
      <p:pic>
        <p:nvPicPr>
          <p:cNvPr id="5" name="그림 4" descr="도표, 스크린샷, 텍스트, 라인이(가) 표시된 사진&#10;&#10;자동 생성된 설명">
            <a:extLst>
              <a:ext uri="{FF2B5EF4-FFF2-40B4-BE49-F238E27FC236}">
                <a16:creationId xmlns:a16="http://schemas.microsoft.com/office/drawing/2014/main" id="{CCFD7FB9-134E-84F6-DC8B-544A4C180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688"/>
            <a:ext cx="6393247" cy="3639312"/>
          </a:xfrm>
          <a:prstGeom prst="rect">
            <a:avLst/>
          </a:prstGeom>
        </p:spPr>
      </p:pic>
      <p:pic>
        <p:nvPicPr>
          <p:cNvPr id="7" name="그림 6" descr="텍스트, 스크린샷, 메뉴, 폰트이(가) 표시된 사진&#10;&#10;자동 생성된 설명">
            <a:extLst>
              <a:ext uri="{FF2B5EF4-FFF2-40B4-BE49-F238E27FC236}">
                <a16:creationId xmlns:a16="http://schemas.microsoft.com/office/drawing/2014/main" id="{DD0D12C5-2FFC-EA1D-1FC5-826F8378D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98" y="1311546"/>
            <a:ext cx="5426314" cy="55464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B2C158-7B71-B10E-8BBD-FEDF8FF88B30}"/>
              </a:ext>
            </a:extLst>
          </p:cNvPr>
          <p:cNvSpPr txBox="1"/>
          <p:nvPr/>
        </p:nvSpPr>
        <p:spPr>
          <a:xfrm>
            <a:off x="6497462" y="917830"/>
            <a:ext cx="5792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/>
              <a:t>Postoperative secondary outcomes &amp; recovery parameters</a:t>
            </a:r>
          </a:p>
        </p:txBody>
      </p:sp>
    </p:spTree>
    <p:extLst>
      <p:ext uri="{BB962C8B-B14F-4D97-AF65-F5344CB8AC3E}">
        <p14:creationId xmlns:p14="http://schemas.microsoft.com/office/powerpoint/2010/main" val="171685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79BE09-36E3-1642-F35A-97F7C79BBD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6688" y="1122634"/>
            <a:ext cx="11578624" cy="5546454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Continuous ESPB was non-inferior to TEA for postoperative pain after thoracotomy (mean NRS difference POD1: –0.59, 95% CI –1.72 to 0.54).</a:t>
            </a:r>
          </a:p>
          <a:p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Secondary outcomes including pain reduction, opioid use, quality of recovery, and chronic pain were also comparable.</a:t>
            </a:r>
          </a:p>
          <a:p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No major complications occurred, and hypotension was less frequent with ESPB.</a:t>
            </a:r>
          </a:p>
          <a:p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ESPB offers equivalent analgesic efficacy with superior safety and technical simplicity, supporting its role as a practical alternative to TEA in thoracic surgery.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0D7B906-BEFF-8568-0550-326A2889CEDF}"/>
              </a:ext>
            </a:extLst>
          </p:cNvPr>
          <p:cNvSpPr txBox="1">
            <a:spLocks/>
          </p:cNvSpPr>
          <p:nvPr/>
        </p:nvSpPr>
        <p:spPr>
          <a:xfrm>
            <a:off x="155575" y="-133754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Conclusion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54906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441</Words>
  <Application>Microsoft Macintosh PowerPoint</Application>
  <PresentationFormat>와이드스크린</PresentationFormat>
  <Paragraphs>41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esshan2@naver.com</dc:creator>
  <cp:lastModifiedBy>Kwon Joong Na</cp:lastModifiedBy>
  <cp:revision>22</cp:revision>
  <dcterms:created xsi:type="dcterms:W3CDTF">2022-07-21T09:10:24Z</dcterms:created>
  <dcterms:modified xsi:type="dcterms:W3CDTF">2025-08-26T14:16:37Z</dcterms:modified>
</cp:coreProperties>
</file>