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085"/>
    <a:srgbClr val="073485"/>
    <a:srgbClr val="0B3388"/>
    <a:srgbClr val="FFFFFF"/>
    <a:srgbClr val="023C90"/>
    <a:srgbClr val="0B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548" y="2536"/>
      </p:cViewPr>
      <p:guideLst>
        <p:guide orient="horz" pos="4201"/>
        <p:guide pos="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3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4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83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067DD224-272B-42AA-6AEF-1D505106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6" y="1122634"/>
            <a:ext cx="11404208" cy="3627166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8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5CA4566-BBAC-F07B-E162-932B7ABA2BA8}"/>
              </a:ext>
            </a:extLst>
          </p:cNvPr>
          <p:cNvSpPr/>
          <p:nvPr userDrawn="1"/>
        </p:nvSpPr>
        <p:spPr>
          <a:xfrm>
            <a:off x="0" y="1023408"/>
            <a:ext cx="12192000" cy="583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61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41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1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4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83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0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77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9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2ED5-E577-4A47-BBF0-B46A5D173E2F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1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41E2144E-49AD-F88F-5AB8-AF5B88500F13}"/>
              </a:ext>
            </a:extLst>
          </p:cNvPr>
          <p:cNvSpPr txBox="1">
            <a:spLocks/>
          </p:cNvSpPr>
          <p:nvPr/>
        </p:nvSpPr>
        <p:spPr>
          <a:xfrm>
            <a:off x="560614" y="2340111"/>
            <a:ext cx="1107077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effectLst/>
              </a:rPr>
              <a:t>Influence of Biopsy Method on Recurrence Risk in Lung Cancer: A Comparative Analysis by Tumor Location and Morphology</a:t>
            </a:r>
            <a:endParaRPr lang="ko-KR" altLang="ko-K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986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22726EF-5792-B9BF-6110-B1FD3329C8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122634"/>
            <a:ext cx="11578624" cy="55464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Lung cancer is the most common cancer and the leading cause of cancer mortality.</a:t>
            </a:r>
          </a:p>
          <a:p>
            <a:r>
              <a:rPr lang="en-US" altLang="ko-KR" sz="2400" dirty="0"/>
              <a:t>LDCT screening enables earlier detection and reduces mortality.</a:t>
            </a:r>
          </a:p>
          <a:p>
            <a:r>
              <a:rPr lang="en-US" altLang="ko-KR" sz="2400" dirty="0"/>
              <a:t>Increased detection has raised the use of biopsy and surgical resection in early disease.</a:t>
            </a:r>
          </a:p>
          <a:p>
            <a:r>
              <a:rPr lang="en-US" altLang="ko-KR" sz="2400" dirty="0"/>
              <a:t>PCNB is widely used, being safe, minimally invasive, and accurate.</a:t>
            </a:r>
          </a:p>
          <a:p>
            <a:r>
              <a:rPr lang="en-US" altLang="ko-KR" sz="2400" dirty="0"/>
              <a:t>However</a:t>
            </a:r>
            <a:r>
              <a:rPr lang="ko-KR" altLang="en-US" sz="2400" dirty="0"/>
              <a:t> </a:t>
            </a:r>
            <a:r>
              <a:rPr lang="en-US" altLang="ko-KR" sz="2400" dirty="0"/>
              <a:t>concerns remain about potential tumor dissemination.</a:t>
            </a:r>
          </a:p>
          <a:p>
            <a:r>
              <a:rPr lang="en-US" altLang="ko-KR" sz="2400" dirty="0"/>
              <a:t>Prior studies report conflicting results on recurrence risk after PCNB.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This study aimed to compare PCNB with surgical biopsy and assess their impact on recurrence-free survival by tumor characteristics.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6371C7B-A21F-0BCB-343E-923E1910E7E0}"/>
              </a:ext>
            </a:extLst>
          </p:cNvPr>
          <p:cNvSpPr txBox="1">
            <a:spLocks/>
          </p:cNvSpPr>
          <p:nvPr/>
        </p:nvSpPr>
        <p:spPr>
          <a:xfrm>
            <a:off x="152864" y="-146649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Purpose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837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9BE09-36E3-1642-F35A-97F7C79BBD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122634"/>
            <a:ext cx="11578624" cy="5546454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Single tertiary center retrospective cohort study</a:t>
            </a:r>
          </a:p>
          <a:p>
            <a:r>
              <a:rPr lang="en-US" altLang="ko-KR" sz="2000" dirty="0"/>
              <a:t>Total 364 primary lung cancer patients who received lung resection</a:t>
            </a:r>
          </a:p>
          <a:p>
            <a:r>
              <a:rPr lang="en-US" altLang="ko-KR" sz="2000" dirty="0"/>
              <a:t>CT characteristics including C/T ratio and intralobar location of the tumor was obtained</a:t>
            </a:r>
          </a:p>
          <a:p>
            <a:r>
              <a:rPr lang="en-US" altLang="ko-KR" sz="2000" dirty="0"/>
              <a:t>Group comparison between intraoperative biopsy vs. PCNB</a:t>
            </a:r>
          </a:p>
          <a:p>
            <a:r>
              <a:rPr lang="en-US" altLang="ko-KR" sz="2000" dirty="0"/>
              <a:t>Recurrence by location, pleural metastasis, risk factors for recurrence by biopsy methods were compared</a:t>
            </a:r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62D28CA-46E9-C433-9CCE-0F50A09F8664}"/>
              </a:ext>
            </a:extLst>
          </p:cNvPr>
          <p:cNvSpPr txBox="1">
            <a:spLocks/>
          </p:cNvSpPr>
          <p:nvPr/>
        </p:nvSpPr>
        <p:spPr>
          <a:xfrm>
            <a:off x="155575" y="-133755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Methods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4165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94F999-5826-C8EF-F6A2-6FE80822405D}"/>
              </a:ext>
            </a:extLst>
          </p:cNvPr>
          <p:cNvSpPr txBox="1">
            <a:spLocks/>
          </p:cNvSpPr>
          <p:nvPr/>
        </p:nvSpPr>
        <p:spPr>
          <a:xfrm>
            <a:off x="155575" y="-125128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DC5F4D39-2BE4-27E6-F33B-C798F317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6" y="1946531"/>
            <a:ext cx="5412528" cy="3758340"/>
          </a:xfrm>
          <a:prstGeom prst="rect">
            <a:avLst/>
          </a:prstGeom>
        </p:spPr>
      </p:pic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7553C45A-7B29-8BD7-4804-F596A6025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98746"/>
              </p:ext>
            </p:extLst>
          </p:nvPr>
        </p:nvGraphicFramePr>
        <p:xfrm>
          <a:off x="462017" y="1153129"/>
          <a:ext cx="1154421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7563">
                  <a:extLst>
                    <a:ext uri="{9D8B030D-6E8A-4147-A177-3AD203B41FA5}">
                      <a16:colId xmlns:a16="http://schemas.microsoft.com/office/drawing/2014/main" val="1460648940"/>
                    </a:ext>
                  </a:extLst>
                </a:gridCol>
                <a:gridCol w="5876655">
                  <a:extLst>
                    <a:ext uri="{9D8B030D-6E8A-4147-A177-3AD203B41FA5}">
                      <a16:colId xmlns:a16="http://schemas.microsoft.com/office/drawing/2014/main" val="2390837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Multivariate Cox Regression analysis of factors associated with RFS (pre/post PSM)</a:t>
                      </a:r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of surgical biopsy and PCNB on recurrences</a:t>
                      </a:r>
                      <a:b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(post PSM)</a:t>
                      </a:r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349399"/>
                  </a:ext>
                </a:extLst>
              </a:tr>
            </a:tbl>
          </a:graphicData>
        </a:graphic>
      </p:graphicFrame>
      <p:pic>
        <p:nvPicPr>
          <p:cNvPr id="20" name="그림 19">
            <a:extLst>
              <a:ext uri="{FF2B5EF4-FFF2-40B4-BE49-F238E27FC236}">
                <a16:creationId xmlns:a16="http://schemas.microsoft.com/office/drawing/2014/main" id="{827BD11C-0DFC-3526-5BB8-E35386255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35" y="1900037"/>
            <a:ext cx="5842300" cy="28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CBEB6-4B97-1D43-7630-72B352A76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25E61F-F9DB-F646-5564-D1DA4126081C}"/>
              </a:ext>
            </a:extLst>
          </p:cNvPr>
          <p:cNvSpPr txBox="1">
            <a:spLocks/>
          </p:cNvSpPr>
          <p:nvPr/>
        </p:nvSpPr>
        <p:spPr>
          <a:xfrm>
            <a:off x="155575" y="-125128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1B0CB19-CCA2-C57B-480C-F0FA47110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78" y="1658471"/>
            <a:ext cx="3842752" cy="24951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C8AEA70-D05B-8F71-34F7-768646901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59" y="1658471"/>
            <a:ext cx="3842746" cy="24951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4ACC2D-38FB-31BE-6740-93CCA67D2CEF}"/>
              </a:ext>
            </a:extLst>
          </p:cNvPr>
          <p:cNvSpPr txBox="1"/>
          <p:nvPr/>
        </p:nvSpPr>
        <p:spPr>
          <a:xfrm>
            <a:off x="699247" y="959224"/>
            <a:ext cx="1079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Figure 1 (A) RFS by CTR group (Surgical biopsy), (B) RFS by CTR group (PCNB), (C) RFS by Tumor locations (Surgical biopsy), (D) RFS by Tumor location (PCNB)</a:t>
            </a:r>
            <a:endParaRPr lang="ko-KR" altLang="ko-KR" dirty="0"/>
          </a:p>
          <a:p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6EB99FC-7C15-4577-6AA9-FC4E59EC9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62" y="4153645"/>
            <a:ext cx="3816000" cy="240916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97B4D1F-8097-BD1E-F5F1-4C3D48D1B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53222"/>
            <a:ext cx="3816000" cy="24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8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9BE09-36E3-1642-F35A-97F7C79BBD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122634"/>
            <a:ext cx="11578624" cy="5546454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PCNB itself was not an independent risk factor for recurrence after PSM.</a:t>
            </a:r>
          </a:p>
          <a:p>
            <a:r>
              <a:rPr lang="en-US" altLang="ko-KR" sz="2000" dirty="0"/>
              <a:t>Higher rates of locoregional and pleural recurrence were observed in the PCNB group, suggesting possible clinical relevance.</a:t>
            </a:r>
          </a:p>
          <a:p>
            <a:r>
              <a:rPr lang="en-US" altLang="ko-KR" sz="2000" dirty="0"/>
              <a:t>Centrally located and solid tumors require a more cautious diagnostic approach, where surgical biopsy or sub-lobar resection may be preferable.</a:t>
            </a:r>
          </a:p>
          <a:p>
            <a:r>
              <a:rPr lang="en-US" altLang="ko-KR" sz="2000" dirty="0"/>
              <a:t>These findings highlight the need for individualized biopsy strategies, and further multicenter prospective studies are warranted.</a:t>
            </a:r>
            <a:endParaRPr lang="ko-KR" altLang="en-US" sz="20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D7B906-BEFF-8568-0550-326A2889CEDF}"/>
              </a:ext>
            </a:extLst>
          </p:cNvPr>
          <p:cNvSpPr txBox="1">
            <a:spLocks/>
          </p:cNvSpPr>
          <p:nvPr/>
        </p:nvSpPr>
        <p:spPr>
          <a:xfrm>
            <a:off x="155575" y="-133754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Conclusion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490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315</Words>
  <Application>Microsoft Office PowerPoint</Application>
  <PresentationFormat>와이드스크린</PresentationFormat>
  <Paragraphs>26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esshan2@naver.com</dc:creator>
  <cp:lastModifiedBy>Younggi Jung</cp:lastModifiedBy>
  <cp:revision>25</cp:revision>
  <dcterms:created xsi:type="dcterms:W3CDTF">2022-07-21T09:10:24Z</dcterms:created>
  <dcterms:modified xsi:type="dcterms:W3CDTF">2025-08-26T09:58:29Z</dcterms:modified>
</cp:coreProperties>
</file>