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085"/>
    <a:srgbClr val="073485"/>
    <a:srgbClr val="0B3388"/>
    <a:srgbClr val="FFFFFF"/>
    <a:srgbClr val="023C90"/>
    <a:srgbClr val="0B3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1950" y="768"/>
      </p:cViewPr>
      <p:guideLst>
        <p:guide orient="horz" pos="4201"/>
        <p:guide pos="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71036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248445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00383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16" name="내용 개체 틀 2">
            <a:extLst>
              <a:ext uri="{FF2B5EF4-FFF2-40B4-BE49-F238E27FC236}">
                <a16:creationId xmlns:a16="http://schemas.microsoft.com/office/drawing/2014/main" id="{067DD224-272B-42AA-6AEF-1D505106A201}"/>
              </a:ext>
            </a:extLst>
          </p:cNvPr>
          <p:cNvSpPr>
            <a:spLocks noGrp="1"/>
          </p:cNvSpPr>
          <p:nvPr>
            <p:ph idx="1"/>
          </p:nvPr>
        </p:nvSpPr>
        <p:spPr>
          <a:xfrm>
            <a:off x="393896" y="1122634"/>
            <a:ext cx="11404208" cy="3627166"/>
          </a:xfrm>
        </p:spPr>
        <p:txBody>
          <a:bodyPr/>
          <a:lstStyle/>
          <a:p>
            <a:endParaRPr lang="ko-KR" altLang="en-US" dirty="0"/>
          </a:p>
        </p:txBody>
      </p:sp>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839"/>
            <a:ext cx="12192000" cy="6840321"/>
          </a:xfrm>
          <a:prstGeom prst="rect">
            <a:avLst/>
          </a:prstGeom>
        </p:spPr>
      </p:pic>
    </p:spTree>
    <p:extLst>
      <p:ext uri="{BB962C8B-B14F-4D97-AF65-F5344CB8AC3E}">
        <p14:creationId xmlns:p14="http://schemas.microsoft.com/office/powerpoint/2010/main" val="903048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C5CA4566-BBAC-F07B-E162-932B7ABA2BA8}"/>
              </a:ext>
            </a:extLst>
          </p:cNvPr>
          <p:cNvSpPr/>
          <p:nvPr userDrawn="1"/>
        </p:nvSpPr>
        <p:spPr>
          <a:xfrm>
            <a:off x="0" y="1023408"/>
            <a:ext cx="12192000" cy="583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839"/>
            <a:ext cx="12192000" cy="6840321"/>
          </a:xfrm>
          <a:prstGeom prst="rect">
            <a:avLst/>
          </a:prstGeom>
        </p:spPr>
      </p:pic>
    </p:spTree>
    <p:extLst>
      <p:ext uri="{BB962C8B-B14F-4D97-AF65-F5344CB8AC3E}">
        <p14:creationId xmlns:p14="http://schemas.microsoft.com/office/powerpoint/2010/main" val="2643204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147161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09841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265114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80743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62683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21920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143577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F82ED5-E577-4A47-BBF0-B46A5D173E2F}" type="datetimeFigureOut">
              <a:rPr lang="ko-KR" altLang="en-US" smtClean="0"/>
              <a:t>2025-08-27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132597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82ED5-E577-4A47-BBF0-B46A5D173E2F}" type="datetimeFigureOut">
              <a:rPr lang="ko-KR" altLang="en-US" smtClean="0"/>
              <a:t>2025-08-27</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808176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D84BA6F-F310-B514-FD8C-12A2D9EFA6FA}"/>
              </a:ext>
            </a:extLst>
          </p:cNvPr>
          <p:cNvSpPr txBox="1">
            <a:spLocks/>
          </p:cNvSpPr>
          <p:nvPr/>
        </p:nvSpPr>
        <p:spPr>
          <a:xfrm>
            <a:off x="1524000" y="2340111"/>
            <a:ext cx="9144000" cy="2527980"/>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000" b="1" kern="1200">
                <a:solidFill>
                  <a:schemeClr val="tx1"/>
                </a:solidFill>
                <a:effectLst>
                  <a:outerShdw blurRad="38100" dist="38100" dir="2700000" algn="tl">
                    <a:srgbClr val="000000">
                      <a:alpha val="43137"/>
                    </a:srgbClr>
                  </a:outerShdw>
                </a:effectLst>
                <a:latin typeface="+mj-lt"/>
                <a:ea typeface="+mj-ea"/>
                <a:cs typeface="+mj-cs"/>
              </a:defRPr>
            </a:lvl1pPr>
          </a:lstStyle>
          <a:p>
            <a:pPr>
              <a:lnSpc>
                <a:spcPct val="120000"/>
              </a:lnSpc>
            </a:pPr>
            <a:r>
              <a:rPr lang="en-US" altLang="ko-KR" u="sng" dirty="0">
                <a:effectLst/>
                <a:latin typeface="+mj-ea"/>
              </a:rPr>
              <a:t>Surgical Management of A Huge Aortic Root Thrombosis in a Patient with LVAD Implantation</a:t>
            </a:r>
            <a:endParaRPr lang="ko-KR" altLang="en-US" u="sng" dirty="0">
              <a:effectLst/>
              <a:latin typeface="+mj-ea"/>
            </a:endParaRPr>
          </a:p>
        </p:txBody>
      </p:sp>
    </p:spTree>
    <p:extLst>
      <p:ext uri="{BB962C8B-B14F-4D97-AF65-F5344CB8AC3E}">
        <p14:creationId xmlns:p14="http://schemas.microsoft.com/office/powerpoint/2010/main" val="18398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E6371C7B-A21F-0BCB-343E-923E1910E7E0}"/>
              </a:ext>
            </a:extLst>
          </p:cNvPr>
          <p:cNvSpPr txBox="1">
            <a:spLocks/>
          </p:cNvSpPr>
          <p:nvPr/>
        </p:nvSpPr>
        <p:spPr>
          <a:xfrm>
            <a:off x="152864" y="-146649"/>
            <a:ext cx="324036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Introduction</a:t>
            </a:r>
            <a:endParaRPr lang="ko-KR" altLang="en-US" sz="3600" b="1" dirty="0">
              <a:solidFill>
                <a:schemeClr val="bg1"/>
              </a:solidFill>
              <a:effectLst>
                <a:outerShdw blurRad="38100" dist="38100" dir="2700000" algn="tl">
                  <a:srgbClr val="000000">
                    <a:alpha val="43137"/>
                  </a:srgbClr>
                </a:outerShdw>
              </a:effectLst>
              <a:latin typeface="+mj-ea"/>
            </a:endParaRPr>
          </a:p>
        </p:txBody>
      </p:sp>
      <p:sp>
        <p:nvSpPr>
          <p:cNvPr id="3" name="내용 개체 틀 1">
            <a:extLst>
              <a:ext uri="{FF2B5EF4-FFF2-40B4-BE49-F238E27FC236}">
                <a16:creationId xmlns:a16="http://schemas.microsoft.com/office/drawing/2014/main" id="{85ED6850-B1D1-767C-3997-0B9F828589E0}"/>
              </a:ext>
            </a:extLst>
          </p:cNvPr>
          <p:cNvSpPr txBox="1">
            <a:spLocks/>
          </p:cNvSpPr>
          <p:nvPr/>
        </p:nvSpPr>
        <p:spPr>
          <a:xfrm>
            <a:off x="306688" y="1122634"/>
            <a:ext cx="11578624" cy="5546454"/>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dirty="0"/>
              <a:t>Left ventricular assist device (LVAD) therapy is a life-saving treatment in end-stage heart failure.</a:t>
            </a:r>
          </a:p>
          <a:p>
            <a:endParaRPr lang="en-US" altLang="ko-KR" sz="1000" dirty="0"/>
          </a:p>
          <a:p>
            <a:r>
              <a:rPr lang="en-US" altLang="ko-KR" sz="2000" dirty="0"/>
              <a:t>Aortic root thrombosis is a rare but life-threatening complication in LVAD patients, particularly challenging due to high thrombus burden and complex hemodynamics.</a:t>
            </a:r>
          </a:p>
          <a:p>
            <a:endParaRPr lang="en-US" altLang="ko-KR" sz="1000" dirty="0"/>
          </a:p>
          <a:p>
            <a:r>
              <a:rPr lang="en-US" altLang="ko-KR" sz="2000" dirty="0"/>
              <a:t>This case is about a surgical management of aortic root thrombosis in a 73-year-old male patient who had previously undergone left ventricular assist device (LVAD, HeartMate 3) implantation for advanced heart failure. </a:t>
            </a:r>
          </a:p>
          <a:p>
            <a:endParaRPr lang="en-US" altLang="ko-KR" sz="1000" dirty="0"/>
          </a:p>
          <a:p>
            <a:r>
              <a:rPr lang="en-US" altLang="ko-KR" sz="2000" dirty="0"/>
              <a:t>Intraoperatively, a large (4x4 cm) acute thrombus was identified and removed from the aortic root, with restoration of coronary flow. Postoperatively, the patient required intensive care including VA ECMO and CRRT, but achieved complete thrombus removal and cardiac function recovery, resulting in successful discharge. </a:t>
            </a:r>
          </a:p>
          <a:p>
            <a:endParaRPr lang="en-US" altLang="ko-KR" sz="1000" dirty="0"/>
          </a:p>
          <a:p>
            <a:r>
              <a:rPr lang="en-US" altLang="ko-KR" sz="2000" dirty="0"/>
              <a:t>This case highlights the clinical features, diagnostic approach, and importance of surgical management for aortic root thrombosis, a rare but serious complication in LVAD recipients. </a:t>
            </a:r>
          </a:p>
          <a:p>
            <a:endParaRPr lang="en-US" altLang="ko-KR" sz="2000" dirty="0"/>
          </a:p>
          <a:p>
            <a:endParaRPr lang="en-US" altLang="ko-KR" sz="2000" dirty="0"/>
          </a:p>
        </p:txBody>
      </p:sp>
    </p:spTree>
    <p:extLst>
      <p:ext uri="{BB962C8B-B14F-4D97-AF65-F5344CB8AC3E}">
        <p14:creationId xmlns:p14="http://schemas.microsoft.com/office/powerpoint/2010/main" val="56837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2D28CA-46E9-C433-9CCE-0F50A09F8664}"/>
              </a:ext>
            </a:extLst>
          </p:cNvPr>
          <p:cNvSpPr txBox="1">
            <a:spLocks/>
          </p:cNvSpPr>
          <p:nvPr/>
        </p:nvSpPr>
        <p:spPr>
          <a:xfrm>
            <a:off x="155575" y="-133755"/>
            <a:ext cx="324036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Objective</a:t>
            </a:r>
            <a:endParaRPr lang="ko-KR" altLang="en-US" sz="3600" b="1" dirty="0">
              <a:solidFill>
                <a:schemeClr val="bg1"/>
              </a:solidFill>
              <a:effectLst>
                <a:outerShdw blurRad="38100" dist="38100" dir="2700000" algn="tl">
                  <a:srgbClr val="000000">
                    <a:alpha val="43137"/>
                  </a:srgbClr>
                </a:outerShdw>
              </a:effectLst>
              <a:latin typeface="+mj-ea"/>
            </a:endParaRPr>
          </a:p>
        </p:txBody>
      </p:sp>
      <p:sp>
        <p:nvSpPr>
          <p:cNvPr id="4" name="내용 개체 틀 2">
            <a:extLst>
              <a:ext uri="{FF2B5EF4-FFF2-40B4-BE49-F238E27FC236}">
                <a16:creationId xmlns:a16="http://schemas.microsoft.com/office/drawing/2014/main" id="{42F5A498-7F83-40E3-B92A-8780DA053235}"/>
              </a:ext>
            </a:extLst>
          </p:cNvPr>
          <p:cNvSpPr txBox="1">
            <a:spLocks/>
          </p:cNvSpPr>
          <p:nvPr/>
        </p:nvSpPr>
        <p:spPr>
          <a:xfrm>
            <a:off x="306687" y="1122634"/>
            <a:ext cx="11692479" cy="5546454"/>
          </a:xfrm>
          <a:prstGeom prst="rect">
            <a:avLst/>
          </a:prstGeom>
        </p:spPr>
        <p:txBody>
          <a:bodyPr vert="horz" lIns="91440" tIns="45720" rIns="91440" bIns="45720" rtlCol="0">
            <a:normAutofit fontScale="92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3000" b="1" dirty="0">
                <a:solidFill>
                  <a:srgbClr val="0B3388"/>
                </a:solidFill>
              </a:rPr>
              <a:t>73-year-old male, Chief complaint for dizziness</a:t>
            </a:r>
          </a:p>
          <a:p>
            <a:endParaRPr lang="en-US" altLang="ko-KR" sz="1100" b="1" dirty="0">
              <a:solidFill>
                <a:srgbClr val="0B3388"/>
              </a:solidFill>
            </a:endParaRPr>
          </a:p>
          <a:p>
            <a:pPr>
              <a:lnSpc>
                <a:spcPct val="120000"/>
              </a:lnSpc>
            </a:pPr>
            <a:r>
              <a:rPr lang="en-US" altLang="ko-KR" sz="2000" b="1" dirty="0">
                <a:solidFill>
                  <a:prstClr val="black">
                    <a:lumMod val="75000"/>
                    <a:lumOff val="25000"/>
                  </a:prstClr>
                </a:solidFill>
                <a:latin typeface="Arial" pitchFamily="34" charset="0"/>
                <a:ea typeface="Arial Unicode MS" pitchFamily="50" charset="-127"/>
                <a:cs typeface="Arial" pitchFamily="34" charset="0"/>
              </a:rPr>
              <a:t>NYHA IV, INTERMACS Level 4 (Resting Symptoms), Stage D HF </a:t>
            </a:r>
          </a:p>
          <a:p>
            <a:pPr>
              <a:lnSpc>
                <a:spcPct val="120000"/>
              </a:lnSpc>
            </a:pPr>
            <a:r>
              <a:rPr lang="en-US" altLang="ko-KR" sz="2000" b="1" dirty="0">
                <a:solidFill>
                  <a:prstClr val="black">
                    <a:lumMod val="75000"/>
                    <a:lumOff val="25000"/>
                  </a:prstClr>
                </a:solidFill>
                <a:latin typeface="Arial" pitchFamily="34" charset="0"/>
                <a:ea typeface="Arial Unicode MS" pitchFamily="50" charset="-127"/>
                <a:cs typeface="Arial" pitchFamily="34" charset="0"/>
              </a:rPr>
              <a:t>Ischemic CMP, STEMI (1VD), s/p PCI on </a:t>
            </a:r>
            <a:r>
              <a:rPr lang="en-US" altLang="ko-KR" sz="2000" b="1" dirty="0" err="1">
                <a:solidFill>
                  <a:prstClr val="black">
                    <a:lumMod val="75000"/>
                    <a:lumOff val="25000"/>
                  </a:prstClr>
                </a:solidFill>
                <a:latin typeface="Arial" pitchFamily="34" charset="0"/>
                <a:ea typeface="Arial Unicode MS" pitchFamily="50" charset="-127"/>
                <a:cs typeface="Arial" pitchFamily="34" charset="0"/>
              </a:rPr>
              <a:t>pLAD</a:t>
            </a:r>
            <a:r>
              <a:rPr lang="en-US" altLang="ko-KR" sz="2000" b="1" dirty="0">
                <a:solidFill>
                  <a:prstClr val="black">
                    <a:lumMod val="75000"/>
                    <a:lumOff val="25000"/>
                  </a:prstClr>
                </a:solidFill>
                <a:latin typeface="Arial" pitchFamily="34" charset="0"/>
                <a:ea typeface="Arial Unicode MS" pitchFamily="50" charset="-127"/>
                <a:cs typeface="Arial" pitchFamily="34" charset="0"/>
              </a:rPr>
              <a:t> (2018.08.21, other center)</a:t>
            </a:r>
          </a:p>
          <a:p>
            <a:pPr>
              <a:lnSpc>
                <a:spcPct val="120000"/>
              </a:lnSpc>
            </a:pPr>
            <a:r>
              <a:rPr lang="en-US" altLang="ko-KR" sz="2000" b="1" dirty="0">
                <a:solidFill>
                  <a:prstClr val="black">
                    <a:lumMod val="75000"/>
                    <a:lumOff val="25000"/>
                  </a:prstClr>
                </a:solidFill>
                <a:latin typeface="Arial" pitchFamily="34" charset="0"/>
                <a:ea typeface="Arial Unicode MS" pitchFamily="50" charset="-127"/>
                <a:cs typeface="Arial" pitchFamily="34" charset="0"/>
              </a:rPr>
              <a:t>s/p HM3 DT (2023.07.17) RAP 7, PAWP 11, CO index 2.21 (2023.08.07 RHC) </a:t>
            </a:r>
          </a:p>
          <a:p>
            <a:pPr>
              <a:lnSpc>
                <a:spcPct val="120000"/>
              </a:lnSpc>
            </a:pPr>
            <a:r>
              <a:rPr lang="en-US" altLang="ko-KR" sz="2000" dirty="0">
                <a:solidFill>
                  <a:prstClr val="black">
                    <a:lumMod val="75000"/>
                    <a:lumOff val="25000"/>
                  </a:prstClr>
                </a:solidFill>
                <a:latin typeface="Arial" pitchFamily="34" charset="0"/>
                <a:ea typeface="Arial Unicode MS" pitchFamily="50" charset="-127"/>
                <a:cs typeface="Arial" pitchFamily="34" charset="0"/>
              </a:rPr>
              <a:t>A-fib on anticoagulation</a:t>
            </a:r>
          </a:p>
          <a:p>
            <a:pPr>
              <a:lnSpc>
                <a:spcPct val="120000"/>
              </a:lnSpc>
            </a:pPr>
            <a:r>
              <a:rPr lang="en-US" altLang="ko-KR" sz="2000" dirty="0">
                <a:solidFill>
                  <a:prstClr val="black">
                    <a:lumMod val="75000"/>
                    <a:lumOff val="25000"/>
                  </a:prstClr>
                </a:solidFill>
                <a:latin typeface="Arial" pitchFamily="34" charset="0"/>
                <a:ea typeface="Arial Unicode MS" pitchFamily="50" charset="-127"/>
                <a:cs typeface="Arial" pitchFamily="34" charset="0"/>
              </a:rPr>
              <a:t>h/o sigmoid colon cancer s/p laparoscopic AR (2017.02.08, other center) </a:t>
            </a:r>
          </a:p>
          <a:p>
            <a:pPr>
              <a:lnSpc>
                <a:spcPct val="120000"/>
              </a:lnSpc>
            </a:pPr>
            <a:r>
              <a:rPr lang="en-US" altLang="ko-KR" sz="2000" dirty="0">
                <a:solidFill>
                  <a:prstClr val="black">
                    <a:lumMod val="75000"/>
                    <a:lumOff val="25000"/>
                  </a:prstClr>
                </a:solidFill>
                <a:latin typeface="Arial" pitchFamily="34" charset="0"/>
                <a:ea typeface="Arial Unicode MS" pitchFamily="50" charset="-127"/>
                <a:cs typeface="Arial" pitchFamily="34" charset="0"/>
              </a:rPr>
              <a:t>r/o TIA (2022.10) –  no neurologic sequelae</a:t>
            </a:r>
          </a:p>
          <a:p>
            <a:pPr>
              <a:lnSpc>
                <a:spcPct val="120000"/>
              </a:lnSpc>
            </a:pPr>
            <a:endParaRPr lang="en-US" altLang="ko-KR" sz="2000" dirty="0">
              <a:solidFill>
                <a:prstClr val="black">
                  <a:lumMod val="75000"/>
                  <a:lumOff val="25000"/>
                </a:prstClr>
              </a:solidFill>
              <a:latin typeface="Arial" pitchFamily="34" charset="0"/>
              <a:ea typeface="Arial Unicode MS" pitchFamily="50" charset="-127"/>
              <a:cs typeface="Arial" pitchFamily="34" charset="0"/>
            </a:endParaRPr>
          </a:p>
          <a:p>
            <a:pPr marL="0" indent="0">
              <a:lnSpc>
                <a:spcPct val="120000"/>
              </a:lnSpc>
              <a:buNone/>
            </a:pPr>
            <a:r>
              <a:rPr lang="en-US" altLang="ko-KR" sz="2000" dirty="0">
                <a:solidFill>
                  <a:srgbClr val="1F1F1F"/>
                </a:solidFill>
                <a:latin typeface="Arial Unicode MS"/>
                <a:ea typeface="inherit"/>
              </a:rPr>
              <a:t> </a:t>
            </a:r>
            <a:r>
              <a:rPr lang="ko-KR" altLang="ko-KR" sz="2000" dirty="0">
                <a:solidFill>
                  <a:srgbClr val="1F1F1F"/>
                </a:solidFill>
                <a:latin typeface="Arial Unicode MS"/>
                <a:ea typeface="inherit"/>
              </a:rPr>
              <a:t>The </a:t>
            </a:r>
            <a:r>
              <a:rPr lang="ko-KR" altLang="ko-KR" sz="2000" dirty="0" err="1">
                <a:solidFill>
                  <a:srgbClr val="1F1F1F"/>
                </a:solidFill>
                <a:latin typeface="Arial Unicode MS"/>
                <a:ea typeface="inherit"/>
              </a:rPr>
              <a:t>above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patient</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was</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undergoing</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follow-up</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after</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undergoing</a:t>
            </a:r>
            <a:r>
              <a:rPr lang="ko-KR" altLang="ko-KR" sz="2000" dirty="0">
                <a:solidFill>
                  <a:srgbClr val="1F1F1F"/>
                </a:solidFill>
                <a:latin typeface="Arial Unicode MS"/>
                <a:ea typeface="inherit"/>
              </a:rPr>
              <a:t> LVAD (</a:t>
            </a:r>
            <a:r>
              <a:rPr lang="ko-KR" altLang="ko-KR" sz="2000" dirty="0" err="1">
                <a:solidFill>
                  <a:srgbClr val="1F1F1F"/>
                </a:solidFill>
                <a:latin typeface="Arial Unicode MS"/>
                <a:ea typeface="inherit"/>
              </a:rPr>
              <a:t>Heartmate</a:t>
            </a:r>
            <a:r>
              <a:rPr lang="ko-KR" altLang="ko-KR" sz="2000" dirty="0">
                <a:solidFill>
                  <a:srgbClr val="1F1F1F"/>
                </a:solidFill>
                <a:latin typeface="Arial Unicode MS"/>
                <a:ea typeface="inherit"/>
              </a:rPr>
              <a:t> 3) </a:t>
            </a:r>
            <a:r>
              <a:rPr lang="ko-KR" altLang="ko-KR" sz="2000" dirty="0" err="1">
                <a:solidFill>
                  <a:srgbClr val="1F1F1F"/>
                </a:solidFill>
                <a:latin typeface="Arial Unicode MS"/>
                <a:ea typeface="inherit"/>
              </a:rPr>
              <a:t>surgery</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at</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our</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hospital</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on</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July</a:t>
            </a:r>
            <a:r>
              <a:rPr lang="ko-KR" altLang="ko-KR" sz="2000" dirty="0">
                <a:solidFill>
                  <a:srgbClr val="1F1F1F"/>
                </a:solidFill>
                <a:latin typeface="Arial Unicode MS"/>
                <a:ea typeface="inherit"/>
              </a:rPr>
              <a:t> 17, 2023, </a:t>
            </a:r>
            <a:r>
              <a:rPr lang="ko-KR" altLang="ko-KR" sz="2000" dirty="0" err="1">
                <a:solidFill>
                  <a:srgbClr val="1F1F1F"/>
                </a:solidFill>
                <a:latin typeface="Arial Unicode MS"/>
                <a:ea typeface="inherit"/>
              </a:rPr>
              <a:t>due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to</a:t>
            </a:r>
            <a:r>
              <a:rPr lang="ko-KR" altLang="ko-KR" sz="2000" dirty="0">
                <a:solidFill>
                  <a:srgbClr val="1F1F1F"/>
                </a:solidFill>
                <a:latin typeface="Arial Unicode MS"/>
                <a:ea typeface="inherit"/>
              </a:rPr>
              <a:t> ICMP. </a:t>
            </a:r>
            <a:endParaRPr lang="en-US" altLang="ko-KR" sz="2000" dirty="0">
              <a:solidFill>
                <a:srgbClr val="1F1F1F"/>
              </a:solidFill>
              <a:latin typeface="Arial Unicode MS"/>
              <a:ea typeface="inherit"/>
            </a:endParaRPr>
          </a:p>
          <a:p>
            <a:pPr marL="0" indent="0">
              <a:lnSpc>
                <a:spcPct val="120000"/>
              </a:lnSpc>
              <a:buNone/>
            </a:pPr>
            <a:r>
              <a:rPr lang="en-US"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Upon</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visiting</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the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outpatient</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clinic</a:t>
            </a:r>
            <a:r>
              <a:rPr lang="ko-KR" altLang="ko-KR" sz="2000" dirty="0">
                <a:solidFill>
                  <a:srgbClr val="1F1F1F"/>
                </a:solidFill>
                <a:latin typeface="Arial Unicode MS"/>
                <a:ea typeface="inherit"/>
              </a:rPr>
              <a:t> of </a:t>
            </a:r>
            <a:r>
              <a:rPr lang="ko-KR" altLang="ko-KR" sz="2000" dirty="0" err="1">
                <a:solidFill>
                  <a:srgbClr val="1F1F1F"/>
                </a:solidFill>
                <a:latin typeface="Arial Unicode MS"/>
                <a:ea typeface="inherit"/>
              </a:rPr>
              <a:t>the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Department</a:t>
            </a:r>
            <a:r>
              <a:rPr lang="ko-KR" altLang="ko-KR" sz="2000" dirty="0">
                <a:solidFill>
                  <a:srgbClr val="1F1F1F"/>
                </a:solidFill>
                <a:latin typeface="Arial Unicode MS"/>
                <a:ea typeface="inherit"/>
              </a:rPr>
              <a:t> of </a:t>
            </a:r>
            <a:r>
              <a:rPr lang="ko-KR" altLang="ko-KR" sz="2000" dirty="0" err="1">
                <a:solidFill>
                  <a:srgbClr val="1F1F1F"/>
                </a:solidFill>
                <a:latin typeface="Arial Unicode MS"/>
                <a:ea typeface="inherit"/>
              </a:rPr>
              <a:t>Cardiology</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he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complained</a:t>
            </a:r>
            <a:r>
              <a:rPr lang="ko-KR" altLang="ko-KR" sz="2000" dirty="0">
                <a:solidFill>
                  <a:srgbClr val="1F1F1F"/>
                </a:solidFill>
                <a:latin typeface="Arial Unicode MS"/>
                <a:ea typeface="inherit"/>
              </a:rPr>
              <a:t> of </a:t>
            </a:r>
            <a:r>
              <a:rPr lang="ko-KR" altLang="ko-KR" sz="2000" dirty="0" err="1">
                <a:solidFill>
                  <a:srgbClr val="1F1F1F"/>
                </a:solidFill>
                <a:latin typeface="Arial Unicode MS"/>
                <a:ea typeface="inherit"/>
              </a:rPr>
              <a:t>dizziness</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sudden</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chest</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pai</a:t>
            </a:r>
            <a:r>
              <a:rPr lang="en-US" altLang="ko-KR" sz="2000" dirty="0">
                <a:solidFill>
                  <a:srgbClr val="1F1F1F"/>
                </a:solidFill>
                <a:latin typeface="Arial Unicode MS"/>
                <a:ea typeface="inherit"/>
              </a:rPr>
              <a:t>n</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cold</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sweats</a:t>
            </a:r>
            <a:r>
              <a:rPr lang="ko-KR" altLang="ko-KR" sz="2000" dirty="0">
                <a:solidFill>
                  <a:srgbClr val="1F1F1F"/>
                </a:solidFill>
                <a:latin typeface="Arial Unicode MS"/>
                <a:ea typeface="inherit"/>
              </a:rPr>
              <a:t>, and </a:t>
            </a:r>
            <a:r>
              <a:rPr lang="ko-KR" altLang="ko-KR" sz="2000" dirty="0" err="1">
                <a:solidFill>
                  <a:srgbClr val="1F1F1F"/>
                </a:solidFill>
                <a:latin typeface="Arial Unicode MS"/>
                <a:ea typeface="inherit"/>
              </a:rPr>
              <a:t>vomiting</a:t>
            </a:r>
            <a:r>
              <a:rPr lang="ko-KR" altLang="ko-KR" sz="2000" dirty="0">
                <a:solidFill>
                  <a:srgbClr val="1F1F1F"/>
                </a:solidFill>
                <a:latin typeface="Arial Unicode MS"/>
                <a:ea typeface="inherit"/>
              </a:rPr>
              <a:t>, and </a:t>
            </a:r>
            <a:r>
              <a:rPr lang="ko-KR" altLang="ko-KR" sz="2000" dirty="0" err="1">
                <a:solidFill>
                  <a:srgbClr val="1F1F1F"/>
                </a:solidFill>
                <a:latin typeface="Arial Unicode MS"/>
                <a:ea typeface="inherit"/>
              </a:rPr>
              <a:t>was</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admitted</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via</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the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emergency</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room</a:t>
            </a:r>
            <a:r>
              <a:rPr lang="ko-KR" altLang="ko-KR" sz="2000" dirty="0">
                <a:solidFill>
                  <a:srgbClr val="1F1F1F"/>
                </a:solidFill>
                <a:latin typeface="Arial Unicode MS"/>
                <a:ea typeface="inherit"/>
              </a:rPr>
              <a:t>. </a:t>
            </a:r>
            <a:endParaRPr lang="en-US" altLang="ko-KR" sz="2000" dirty="0">
              <a:solidFill>
                <a:srgbClr val="1F1F1F"/>
              </a:solidFill>
              <a:latin typeface="Arial Unicode MS"/>
              <a:ea typeface="inherit"/>
            </a:endParaRPr>
          </a:p>
          <a:p>
            <a:pPr marL="0" indent="0">
              <a:lnSpc>
                <a:spcPct val="120000"/>
              </a:lnSpc>
              <a:buNone/>
            </a:pPr>
            <a:r>
              <a:rPr lang="en-US"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At</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the</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time</a:t>
            </a:r>
            <a:r>
              <a:rPr lang="ko-KR" altLang="ko-KR" sz="2000" dirty="0">
                <a:solidFill>
                  <a:srgbClr val="1F1F1F"/>
                </a:solidFill>
                <a:latin typeface="Arial Unicode MS"/>
                <a:ea typeface="inherit"/>
              </a:rPr>
              <a:t> of </a:t>
            </a:r>
            <a:r>
              <a:rPr lang="en-US" altLang="ko-KR" sz="2000" dirty="0">
                <a:solidFill>
                  <a:srgbClr val="1F1F1F"/>
                </a:solidFill>
                <a:latin typeface="Arial Unicode MS"/>
                <a:ea typeface="inherit"/>
              </a:rPr>
              <a:t>visit</a:t>
            </a:r>
            <a:r>
              <a:rPr lang="ko-KR" altLang="ko-KR" sz="2000" dirty="0">
                <a:solidFill>
                  <a:srgbClr val="1F1F1F"/>
                </a:solidFill>
                <a:latin typeface="Arial Unicode MS"/>
                <a:ea typeface="inherit"/>
              </a:rPr>
              <a:t>, NIBP</a:t>
            </a:r>
            <a:r>
              <a:rPr lang="en-US" altLang="ko-KR" sz="2000" dirty="0">
                <a:solidFill>
                  <a:srgbClr val="1F1F1F"/>
                </a:solidFill>
                <a:latin typeface="Arial Unicode MS"/>
                <a:ea typeface="inherit"/>
              </a:rPr>
              <a:t> was</a:t>
            </a:r>
            <a:r>
              <a:rPr lang="ko-KR" altLang="ko-KR" sz="2000" dirty="0">
                <a:solidFill>
                  <a:srgbClr val="1F1F1F"/>
                </a:solidFill>
                <a:latin typeface="Arial Unicode MS"/>
                <a:ea typeface="inherit"/>
              </a:rPr>
              <a:t> </a:t>
            </a:r>
            <a:r>
              <a:rPr lang="ko-KR" altLang="ko-KR" sz="2000" dirty="0" err="1">
                <a:solidFill>
                  <a:srgbClr val="1F1F1F"/>
                </a:solidFill>
                <a:latin typeface="Arial Unicode MS"/>
                <a:ea typeface="inherit"/>
              </a:rPr>
              <a:t>unmeasurable</a:t>
            </a:r>
            <a:r>
              <a:rPr lang="ko-KR" altLang="ko-KR" sz="2000" dirty="0">
                <a:solidFill>
                  <a:srgbClr val="1F1F1F"/>
                </a:solidFill>
                <a:latin typeface="Arial Unicode MS"/>
                <a:ea typeface="inherit"/>
              </a:rPr>
              <a:t>, HR</a:t>
            </a:r>
            <a:r>
              <a:rPr lang="en-US" altLang="ko-KR" sz="2000" dirty="0">
                <a:solidFill>
                  <a:srgbClr val="1F1F1F"/>
                </a:solidFill>
                <a:latin typeface="Arial Unicode MS"/>
                <a:ea typeface="inherit"/>
              </a:rPr>
              <a:t> was </a:t>
            </a:r>
            <a:r>
              <a:rPr lang="ko-KR" altLang="ko-KR" sz="2000" dirty="0">
                <a:solidFill>
                  <a:srgbClr val="1F1F1F"/>
                </a:solidFill>
                <a:latin typeface="Arial Unicode MS"/>
                <a:ea typeface="inherit"/>
              </a:rPr>
              <a:t>30 </a:t>
            </a:r>
            <a:r>
              <a:rPr lang="en-US" altLang="ko-KR" sz="2000" dirty="0">
                <a:solidFill>
                  <a:srgbClr val="1F1F1F"/>
                </a:solidFill>
                <a:latin typeface="Arial Unicode MS"/>
                <a:ea typeface="inherit"/>
              </a:rPr>
              <a:t>beats/min.</a:t>
            </a:r>
            <a:endParaRPr lang="ko-KR" altLang="ko-KR" sz="1600" dirty="0">
              <a:latin typeface="Arial" panose="020B0604020202020204" pitchFamily="34" charset="0"/>
            </a:endParaRPr>
          </a:p>
          <a:p>
            <a:pPr>
              <a:lnSpc>
                <a:spcPct val="120000"/>
              </a:lnSpc>
            </a:pPr>
            <a:endParaRPr lang="en-US" altLang="ko-KR" sz="2000" dirty="0">
              <a:solidFill>
                <a:prstClr val="black">
                  <a:lumMod val="75000"/>
                  <a:lumOff val="25000"/>
                </a:prstClr>
              </a:solidFill>
              <a:latin typeface="Arial" pitchFamily="34" charset="0"/>
              <a:ea typeface="Arial Unicode MS" pitchFamily="50" charset="-127"/>
              <a:cs typeface="Arial" pitchFamily="34" charset="0"/>
            </a:endParaRPr>
          </a:p>
          <a:p>
            <a:pPr marL="0" indent="0">
              <a:buFont typeface="Arial" panose="020B0604020202020204" pitchFamily="34" charset="0"/>
              <a:buNone/>
            </a:pPr>
            <a:endParaRPr lang="ko-KR" altLang="en-US" sz="2000" dirty="0"/>
          </a:p>
        </p:txBody>
      </p:sp>
      <p:sp>
        <p:nvSpPr>
          <p:cNvPr id="6" name="Rectangle 1">
            <a:extLst>
              <a:ext uri="{FF2B5EF4-FFF2-40B4-BE49-F238E27FC236}">
                <a16:creationId xmlns:a16="http://schemas.microsoft.com/office/drawing/2014/main" id="{0A8C0883-BC06-D193-4D5F-98A6447DC1E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165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B94F999-5826-C8EF-F6A2-6FE80822405D}"/>
              </a:ext>
            </a:extLst>
          </p:cNvPr>
          <p:cNvSpPr txBox="1">
            <a:spLocks/>
          </p:cNvSpPr>
          <p:nvPr/>
        </p:nvSpPr>
        <p:spPr>
          <a:xfrm>
            <a:off x="155575" y="-125128"/>
            <a:ext cx="540547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Computed tomography</a:t>
            </a:r>
            <a:endParaRPr lang="ko-KR" altLang="en-US" sz="3600" b="1" dirty="0">
              <a:solidFill>
                <a:schemeClr val="bg1"/>
              </a:solidFill>
              <a:effectLst>
                <a:outerShdw blurRad="38100" dist="38100" dir="2700000" algn="tl">
                  <a:srgbClr val="000000">
                    <a:alpha val="43137"/>
                  </a:srgbClr>
                </a:outerShdw>
              </a:effectLst>
              <a:latin typeface="+mj-ea"/>
            </a:endParaRPr>
          </a:p>
        </p:txBody>
      </p:sp>
      <p:sp>
        <p:nvSpPr>
          <p:cNvPr id="9" name="직사각형 8">
            <a:extLst>
              <a:ext uri="{FF2B5EF4-FFF2-40B4-BE49-F238E27FC236}">
                <a16:creationId xmlns:a16="http://schemas.microsoft.com/office/drawing/2014/main" id="{BA5E7B7A-0716-4639-CEDA-21BF4274D947}"/>
              </a:ext>
            </a:extLst>
          </p:cNvPr>
          <p:cNvSpPr/>
          <p:nvPr/>
        </p:nvSpPr>
        <p:spPr>
          <a:xfrm>
            <a:off x="-4552205" y="895350"/>
            <a:ext cx="20223052" cy="63810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 name="그림 9">
            <a:extLst>
              <a:ext uri="{FF2B5EF4-FFF2-40B4-BE49-F238E27FC236}">
                <a16:creationId xmlns:a16="http://schemas.microsoft.com/office/drawing/2014/main" id="{089E48EC-1145-24D3-0CCC-622582119975}"/>
              </a:ext>
            </a:extLst>
          </p:cNvPr>
          <p:cNvPicPr>
            <a:picLocks noChangeAspect="1"/>
          </p:cNvPicPr>
          <p:nvPr/>
        </p:nvPicPr>
        <p:blipFill>
          <a:blip r:embed="rId2"/>
          <a:stretch>
            <a:fillRect/>
          </a:stretch>
        </p:blipFill>
        <p:spPr>
          <a:xfrm>
            <a:off x="0" y="1498365"/>
            <a:ext cx="5932326" cy="5932326"/>
          </a:xfrm>
          <a:prstGeom prst="rect">
            <a:avLst/>
          </a:prstGeom>
        </p:spPr>
      </p:pic>
      <p:sp>
        <p:nvSpPr>
          <p:cNvPr id="11" name="TextBox 10">
            <a:extLst>
              <a:ext uri="{FF2B5EF4-FFF2-40B4-BE49-F238E27FC236}">
                <a16:creationId xmlns:a16="http://schemas.microsoft.com/office/drawing/2014/main" id="{96E5139C-95D1-6471-E7E4-B67E6965CB2C}"/>
              </a:ext>
            </a:extLst>
          </p:cNvPr>
          <p:cNvSpPr txBox="1"/>
          <p:nvPr/>
        </p:nvSpPr>
        <p:spPr>
          <a:xfrm>
            <a:off x="1431985" y="1332657"/>
            <a:ext cx="2749471" cy="400110"/>
          </a:xfrm>
          <a:prstGeom prst="rect">
            <a:avLst/>
          </a:prstGeom>
          <a:noFill/>
        </p:spPr>
        <p:txBody>
          <a:bodyPr wrap="none" rtlCol="0">
            <a:spAutoFit/>
          </a:bodyPr>
          <a:lstStyle/>
          <a:p>
            <a:r>
              <a:rPr lang="ko-KR" altLang="en-US" sz="2000" b="1" dirty="0">
                <a:solidFill>
                  <a:schemeClr val="bg1"/>
                </a:solidFill>
                <a:latin typeface="Calibri" panose="020F0502020204030204" pitchFamily="34" charset="0"/>
                <a:cs typeface="Calibri" panose="020F0502020204030204" pitchFamily="34" charset="0"/>
              </a:rPr>
              <a:t>２０２３－０８－０１</a:t>
            </a:r>
          </a:p>
        </p:txBody>
      </p:sp>
      <p:pic>
        <p:nvPicPr>
          <p:cNvPr id="13" name="그림 12" descr="의료 영상, 방사선과, 방사선 촬영, 엑스레이이(가) 표시된 사진&#10;&#10;AI 생성 콘텐츠는 정확하지 않을 수 있습니다.">
            <a:extLst>
              <a:ext uri="{FF2B5EF4-FFF2-40B4-BE49-F238E27FC236}">
                <a16:creationId xmlns:a16="http://schemas.microsoft.com/office/drawing/2014/main" id="{17438DFC-326E-68E4-6F22-665680DE0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59566"/>
            <a:ext cx="5803900" cy="4709521"/>
          </a:xfrm>
          <a:prstGeom prst="rect">
            <a:avLst/>
          </a:prstGeom>
        </p:spPr>
      </p:pic>
      <p:sp>
        <p:nvSpPr>
          <p:cNvPr id="14" name="TextBox 13">
            <a:extLst>
              <a:ext uri="{FF2B5EF4-FFF2-40B4-BE49-F238E27FC236}">
                <a16:creationId xmlns:a16="http://schemas.microsoft.com/office/drawing/2014/main" id="{3D5BFF79-2E23-C46A-A73A-B16B6EBF944C}"/>
              </a:ext>
            </a:extLst>
          </p:cNvPr>
          <p:cNvSpPr txBox="1"/>
          <p:nvPr/>
        </p:nvSpPr>
        <p:spPr>
          <a:xfrm>
            <a:off x="8010544" y="1372854"/>
            <a:ext cx="2749471" cy="400110"/>
          </a:xfrm>
          <a:prstGeom prst="rect">
            <a:avLst/>
          </a:prstGeom>
          <a:noFill/>
        </p:spPr>
        <p:txBody>
          <a:bodyPr wrap="none" rtlCol="0">
            <a:spAutoFit/>
          </a:bodyPr>
          <a:lstStyle/>
          <a:p>
            <a:r>
              <a:rPr lang="ko-KR" altLang="en-US" sz="2000" b="1" dirty="0">
                <a:solidFill>
                  <a:schemeClr val="bg1"/>
                </a:solidFill>
                <a:latin typeface="Calibri" panose="020F0502020204030204" pitchFamily="34" charset="0"/>
                <a:cs typeface="Calibri" panose="020F0502020204030204" pitchFamily="34" charset="0"/>
              </a:rPr>
              <a:t>２０２５－０２－１８</a:t>
            </a:r>
          </a:p>
        </p:txBody>
      </p:sp>
    </p:spTree>
    <p:extLst>
      <p:ext uri="{BB962C8B-B14F-4D97-AF65-F5344CB8AC3E}">
        <p14:creationId xmlns:p14="http://schemas.microsoft.com/office/powerpoint/2010/main" val="47987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D7B906-BEFF-8568-0550-326A2889CEDF}"/>
              </a:ext>
            </a:extLst>
          </p:cNvPr>
          <p:cNvSpPr txBox="1">
            <a:spLocks/>
          </p:cNvSpPr>
          <p:nvPr/>
        </p:nvSpPr>
        <p:spPr>
          <a:xfrm>
            <a:off x="155574" y="-133754"/>
            <a:ext cx="10296526"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Redo sternotomy aortic root thrombectomy </a:t>
            </a:r>
            <a:endParaRPr lang="ko-KR" altLang="en-US" sz="3600" b="1" dirty="0">
              <a:solidFill>
                <a:schemeClr val="bg1"/>
              </a:solidFill>
              <a:effectLst>
                <a:outerShdw blurRad="38100" dist="38100" dir="2700000" algn="tl">
                  <a:srgbClr val="000000">
                    <a:alpha val="43137"/>
                  </a:srgbClr>
                </a:outerShdw>
              </a:effectLst>
              <a:latin typeface="+mj-ea"/>
            </a:endParaRPr>
          </a:p>
        </p:txBody>
      </p:sp>
      <p:sp>
        <p:nvSpPr>
          <p:cNvPr id="4" name="내용 개체 틀 2">
            <a:extLst>
              <a:ext uri="{FF2B5EF4-FFF2-40B4-BE49-F238E27FC236}">
                <a16:creationId xmlns:a16="http://schemas.microsoft.com/office/drawing/2014/main" id="{A36A4475-D9E2-96EF-3C90-D8332ADEAE28}"/>
              </a:ext>
            </a:extLst>
          </p:cNvPr>
          <p:cNvSpPr txBox="1">
            <a:spLocks/>
          </p:cNvSpPr>
          <p:nvPr/>
        </p:nvSpPr>
        <p:spPr>
          <a:xfrm>
            <a:off x="306687" y="1122634"/>
            <a:ext cx="5603913" cy="5546454"/>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b="1" dirty="0"/>
              <a:t>OP Findings</a:t>
            </a:r>
          </a:p>
          <a:p>
            <a:pPr marL="0" indent="0">
              <a:buNone/>
            </a:pPr>
            <a:r>
              <a:rPr lang="en-US" altLang="ko-KR" sz="2000" dirty="0"/>
              <a:t>  : Severely adherent pericardium, non-beating heart, giant (4x4 cm) acute red thrombus at aortic root, bilateral coronary ostial obstruction.</a:t>
            </a:r>
          </a:p>
          <a:p>
            <a:endParaRPr lang="en-US" altLang="ko-KR" sz="2000" dirty="0"/>
          </a:p>
          <a:p>
            <a:r>
              <a:rPr lang="en-US" altLang="ko-KR" sz="2000" b="1" dirty="0"/>
              <a:t>Bypass Time – 49 min</a:t>
            </a:r>
          </a:p>
          <a:p>
            <a:r>
              <a:rPr lang="en-US" altLang="ko-KR" sz="2000" b="1" dirty="0"/>
              <a:t>ACC Time – 14 min</a:t>
            </a:r>
          </a:p>
          <a:p>
            <a:endParaRPr lang="en-US" altLang="ko-KR" sz="2000" dirty="0"/>
          </a:p>
          <a:p>
            <a:r>
              <a:rPr lang="en-US" altLang="ko-KR" sz="2000" b="1" dirty="0"/>
              <a:t>Postop course</a:t>
            </a:r>
          </a:p>
          <a:p>
            <a:pPr marL="0" indent="0">
              <a:buNone/>
            </a:pPr>
            <a:r>
              <a:rPr lang="en-US" altLang="ko-KR" sz="2000" dirty="0"/>
              <a:t>  : Thrombus completely removed (confirmed by CT, POD#21), gradual organ function recovery, discharged on POD#39.</a:t>
            </a:r>
          </a:p>
          <a:p>
            <a:pPr marL="0" indent="0">
              <a:buNone/>
            </a:pPr>
            <a:endParaRPr lang="en-US" altLang="ko-KR" sz="2000" dirty="0"/>
          </a:p>
        </p:txBody>
      </p:sp>
      <p:pic>
        <p:nvPicPr>
          <p:cNvPr id="8" name="그림 7" descr="레드이(가) 표시된 사진&#10;&#10;AI 생성 콘텐츠는 정확하지 않을 수 있습니다.">
            <a:extLst>
              <a:ext uri="{FF2B5EF4-FFF2-40B4-BE49-F238E27FC236}">
                <a16:creationId xmlns:a16="http://schemas.microsoft.com/office/drawing/2014/main" id="{63499EAB-9885-3F39-4C62-498805AB3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116" y="1701800"/>
            <a:ext cx="6114883" cy="3187700"/>
          </a:xfrm>
          <a:prstGeom prst="rect">
            <a:avLst/>
          </a:prstGeom>
        </p:spPr>
      </p:pic>
    </p:spTree>
    <p:extLst>
      <p:ext uri="{BB962C8B-B14F-4D97-AF65-F5344CB8AC3E}">
        <p14:creationId xmlns:p14="http://schemas.microsoft.com/office/powerpoint/2010/main" val="145490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AC505-98F2-2D2C-931B-F2E3CF0D1CE3}"/>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83D81F0-E1B1-CDF2-5729-1C0CD7926940}"/>
              </a:ext>
            </a:extLst>
          </p:cNvPr>
          <p:cNvSpPr txBox="1">
            <a:spLocks/>
          </p:cNvSpPr>
          <p:nvPr/>
        </p:nvSpPr>
        <p:spPr>
          <a:xfrm>
            <a:off x="155574" y="-133754"/>
            <a:ext cx="6021291"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Discussion</a:t>
            </a:r>
            <a:endParaRPr lang="ko-KR" altLang="en-US" sz="3600" b="1" dirty="0">
              <a:solidFill>
                <a:schemeClr val="bg1"/>
              </a:solidFill>
              <a:effectLst>
                <a:outerShdw blurRad="38100" dist="38100" dir="2700000" algn="tl">
                  <a:srgbClr val="000000">
                    <a:alpha val="43137"/>
                  </a:srgbClr>
                </a:outerShdw>
              </a:effectLst>
              <a:latin typeface="+mj-ea"/>
            </a:endParaRPr>
          </a:p>
        </p:txBody>
      </p:sp>
      <p:sp>
        <p:nvSpPr>
          <p:cNvPr id="3" name="내용 개체 틀 2">
            <a:extLst>
              <a:ext uri="{FF2B5EF4-FFF2-40B4-BE49-F238E27FC236}">
                <a16:creationId xmlns:a16="http://schemas.microsoft.com/office/drawing/2014/main" id="{A61AAF0C-0982-99EE-DF37-32F142CA14A1}"/>
              </a:ext>
            </a:extLst>
          </p:cNvPr>
          <p:cNvSpPr txBox="1">
            <a:spLocks/>
          </p:cNvSpPr>
          <p:nvPr/>
        </p:nvSpPr>
        <p:spPr>
          <a:xfrm>
            <a:off x="306688" y="1045029"/>
            <a:ext cx="11578624" cy="5624059"/>
          </a:xfrm>
          <a:prstGeom prst="rect">
            <a:avLst/>
          </a:prstGeom>
        </p:spPr>
        <p:txBody>
          <a:bodyPr vert="horz" lIns="91440" tIns="45720" rIns="91440" bIns="45720" rtlCol="0">
            <a:normAutofit fontScale="92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200" dirty="0"/>
              <a:t>Aortic root thrombosis is uncommon on durable mechanical circulatory support.</a:t>
            </a:r>
          </a:p>
          <a:p>
            <a:r>
              <a:rPr lang="en-US" altLang="ko-KR" sz="2200" dirty="0"/>
              <a:t>Further discussion is needed regarding the treatment protocol for these patients with aortic root thrombus in LVAD patients.</a:t>
            </a:r>
          </a:p>
          <a:p>
            <a:r>
              <a:rPr lang="en-US" altLang="ko-KR" sz="2200" dirty="0"/>
              <a:t>Surgical thrombectomy without LVAD replacement in LVAD patients may be a treatment option.</a:t>
            </a:r>
          </a:p>
          <a:p>
            <a:r>
              <a:rPr lang="en-US" altLang="ko-KR" sz="2200" dirty="0"/>
              <a:t>There remains a question as to whether administering a cardioplegic solution might have helped the postoperative outcome.</a:t>
            </a:r>
          </a:p>
          <a:p>
            <a:endParaRPr lang="en-US" altLang="ko-KR" sz="2000" dirty="0"/>
          </a:p>
          <a:p>
            <a:pPr marL="0" indent="0">
              <a:buFont typeface="Arial" panose="020B0604020202020204" pitchFamily="34" charset="0"/>
              <a:buNone/>
            </a:pPr>
            <a:r>
              <a:rPr lang="en-US" altLang="ko-KR" sz="1900" dirty="0"/>
              <a:t>References</a:t>
            </a:r>
          </a:p>
          <a:p>
            <a:pPr marL="800100" lvl="1" indent="-342900">
              <a:buFont typeface="+mj-lt"/>
              <a:buAutoNum type="arabicPeriod"/>
            </a:pPr>
            <a:r>
              <a:rPr lang="en-US" altLang="ko-KR" sz="1500" dirty="0" err="1"/>
              <a:t>Guglin</a:t>
            </a:r>
            <a:r>
              <a:rPr lang="en-US" altLang="ko-KR" sz="1500" dirty="0"/>
              <a:t> M, Rao RA. Aortic Thrombosis in Patients on Mechanical Circulatory Support: A Systematic Literature Review. Heart Lung Circ. 2023 Aug;32(8):926-937. </a:t>
            </a:r>
            <a:r>
              <a:rPr lang="en-US" altLang="ko-KR" sz="1500" dirty="0" err="1"/>
              <a:t>doi</a:t>
            </a:r>
            <a:r>
              <a:rPr lang="en-US" altLang="ko-KR" sz="1500" dirty="0"/>
              <a:t>: 10.1016/j.hlc.2023.04.295. </a:t>
            </a:r>
            <a:r>
              <a:rPr lang="en-US" altLang="ko-KR" sz="1500" dirty="0" err="1"/>
              <a:t>Epub</a:t>
            </a:r>
            <a:r>
              <a:rPr lang="en-US" altLang="ko-KR" sz="1500" dirty="0"/>
              <a:t> 2023 May 16. PMID: 37202310.</a:t>
            </a:r>
          </a:p>
          <a:p>
            <a:pPr marL="800100" lvl="1" indent="-342900">
              <a:buFont typeface="+mj-lt"/>
              <a:buAutoNum type="arabicPeriod"/>
            </a:pPr>
            <a:r>
              <a:rPr lang="en-US" altLang="ko-KR" sz="1500" dirty="0" err="1"/>
              <a:t>Demirozu</a:t>
            </a:r>
            <a:r>
              <a:rPr lang="en-US" altLang="ko-KR" sz="1500" dirty="0"/>
              <a:t> ZT, Frazier OH. Aortic valve noncoronary cusp thrombosis after implantation of a nonpulsatile, continuous-flow pump. Tex Heart Inst J. 2012;39(5):618-20. PMID: 23109752; PMCID: PMC3461675.</a:t>
            </a:r>
          </a:p>
          <a:p>
            <a:pPr marL="800100" lvl="1" indent="-342900">
              <a:buFont typeface="+mj-lt"/>
              <a:buAutoNum type="arabicPeriod"/>
            </a:pPr>
            <a:r>
              <a:rPr lang="en-US" altLang="ko-KR" sz="1500" dirty="0"/>
              <a:t>Jahanyar J, Liao JM, </a:t>
            </a:r>
            <a:r>
              <a:rPr lang="en-US" altLang="ko-KR" sz="1500" dirty="0" err="1"/>
              <a:t>DeValeria</a:t>
            </a:r>
            <a:r>
              <a:rPr lang="en-US" altLang="ko-KR" sz="1500" dirty="0"/>
              <a:t> P, Steidley DE, Craner R, Ramakrishna H, Scott RL. Early Postoperative Aortic Root Thrombus After Heartmate 3. Heart Surg Forum. 2019 Sep 5;22(5):E372-E374. </a:t>
            </a:r>
            <a:r>
              <a:rPr lang="en-US" altLang="ko-KR" sz="1500" dirty="0" err="1"/>
              <a:t>doi</a:t>
            </a:r>
            <a:r>
              <a:rPr lang="en-US" altLang="ko-KR" sz="1500" dirty="0"/>
              <a:t>: 10.1532/hsf.2635. PMID: 31596714.</a:t>
            </a:r>
          </a:p>
          <a:p>
            <a:pPr marL="800100" lvl="1" indent="-342900">
              <a:buFont typeface="+mj-lt"/>
              <a:buAutoNum type="arabicPeriod"/>
            </a:pPr>
            <a:r>
              <a:rPr lang="en-US" altLang="ko-KR" sz="1500" dirty="0"/>
              <a:t>Klotz S, </a:t>
            </a:r>
            <a:r>
              <a:rPr lang="en-US" altLang="ko-KR" sz="1500" dirty="0" err="1"/>
              <a:t>Karluss</a:t>
            </a:r>
            <a:r>
              <a:rPr lang="en-US" altLang="ko-KR" sz="1500" dirty="0"/>
              <a:t> A, Stock S, </a:t>
            </a:r>
            <a:r>
              <a:rPr lang="en-US" altLang="ko-KR" sz="1500" dirty="0" err="1"/>
              <a:t>Frydrychowicz</a:t>
            </a:r>
            <a:r>
              <a:rPr lang="en-US" altLang="ko-KR" sz="1500" dirty="0"/>
              <a:t> A, Sievers HH. HeartMate III Left Ventricular Assist Device Thrombosis Triggered by an Automatic Implantable Cardioverter-Defibrillator Shock. Ann </a:t>
            </a:r>
            <a:r>
              <a:rPr lang="en-US" altLang="ko-KR" sz="1500" dirty="0" err="1"/>
              <a:t>Thorac</a:t>
            </a:r>
            <a:r>
              <a:rPr lang="en-US" altLang="ko-KR" sz="1500" dirty="0"/>
              <a:t> Surg. 2017 Dec;104(6):e421-e424. </a:t>
            </a:r>
            <a:r>
              <a:rPr lang="en-US" altLang="ko-KR" sz="1500" dirty="0" err="1"/>
              <a:t>doi</a:t>
            </a:r>
            <a:r>
              <a:rPr lang="en-US" altLang="ko-KR" sz="1500" dirty="0"/>
              <a:t>: 10.1016/j.athoracsur.2017.08.006. PMID: 29153809.</a:t>
            </a:r>
          </a:p>
          <a:p>
            <a:pPr marL="800100" lvl="1" indent="-342900">
              <a:buFont typeface="+mj-lt"/>
              <a:buAutoNum type="arabicPeriod"/>
            </a:pPr>
            <a:r>
              <a:rPr lang="en-US" altLang="ko-KR" sz="1500" dirty="0"/>
              <a:t>Bunge JJH, den </a:t>
            </a:r>
            <a:r>
              <a:rPr lang="en-US" altLang="ko-KR" sz="1500" dirty="0" err="1"/>
              <a:t>Uil</a:t>
            </a:r>
            <a:r>
              <a:rPr lang="en-US" altLang="ko-KR" sz="1500" dirty="0"/>
              <a:t> CA, Constantinescu AC, Budde RPJ, Maat APWM, Caliskan K. Acute Pump Thrombosis in the Early Postoperative Period After HeartMate 3 Implantation. ASAIO J. 2019 Sep/Oct;65(7):e72-e74. </a:t>
            </a:r>
            <a:r>
              <a:rPr lang="en-US" altLang="ko-KR" sz="1500" dirty="0" err="1"/>
              <a:t>doi</a:t>
            </a:r>
            <a:r>
              <a:rPr lang="en-US" altLang="ko-KR" sz="1500" dirty="0"/>
              <a:t>: 10.1097/MAT.0000000000000932. PMID: 30681438.</a:t>
            </a:r>
          </a:p>
          <a:p>
            <a:pPr marL="800100" lvl="1" indent="-342900">
              <a:buFont typeface="+mj-lt"/>
              <a:buAutoNum type="arabicPeriod"/>
            </a:pPr>
            <a:r>
              <a:rPr lang="en-US" altLang="ko-KR" sz="1500" dirty="0" err="1"/>
              <a:t>Kakino</a:t>
            </a:r>
            <a:r>
              <a:rPr lang="en-US" altLang="ko-KR" sz="1500" dirty="0"/>
              <a:t> T, Saku K, Nishikawa T, Sunagawa K. The Partial Support of the Left Ventricular Assist Device Shifts the Systemic Cardiac Output Curve Upward in Proportion to the Effective Left Ventricular Ejection Fraction in Pressure-Volume Loop. Front Cardiovasc Med. 2020 Sep 15;7:163. </a:t>
            </a:r>
            <a:r>
              <a:rPr lang="en-US" altLang="ko-KR" sz="1500" dirty="0" err="1"/>
              <a:t>doi</a:t>
            </a:r>
            <a:r>
              <a:rPr lang="en-US" altLang="ko-KR" sz="1500" dirty="0"/>
              <a:t>: 10.3389/fcvm.2020.00163. PMID: 33102535; PMCID: PMC7522370.</a:t>
            </a:r>
          </a:p>
          <a:p>
            <a:pPr marL="800100" lvl="1" indent="-342900">
              <a:buFont typeface="+mj-lt"/>
              <a:buAutoNum type="arabicPeriod"/>
            </a:pPr>
            <a:r>
              <a:rPr lang="en-US" altLang="ko-KR" sz="1500" dirty="0" err="1"/>
              <a:t>Ilonze</a:t>
            </a:r>
            <a:r>
              <a:rPr lang="en-US" altLang="ko-KR" sz="1500" dirty="0"/>
              <a:t> OJ, Torabi A, </a:t>
            </a:r>
            <a:r>
              <a:rPr lang="en-US" altLang="ko-KR" sz="1500" dirty="0" err="1"/>
              <a:t>Guglin</a:t>
            </a:r>
            <a:r>
              <a:rPr lang="en-US" altLang="ko-KR" sz="1500" dirty="0"/>
              <a:t> M, Saleem K, Rao R. Aortic root thrombosis leading to STEMI in a Heartmate 3 patient. J </a:t>
            </a:r>
            <a:r>
              <a:rPr lang="en-US" altLang="ko-KR" sz="1500" dirty="0" err="1"/>
              <a:t>Artif</a:t>
            </a:r>
            <a:r>
              <a:rPr lang="en-US" altLang="ko-KR" sz="1500" dirty="0"/>
              <a:t> Organs. 2023 Mar;26(1):73-78. </a:t>
            </a:r>
            <a:r>
              <a:rPr lang="en-US" altLang="ko-KR" sz="1500" dirty="0" err="1"/>
              <a:t>doi</a:t>
            </a:r>
            <a:r>
              <a:rPr lang="en-US" altLang="ko-KR" sz="1500" dirty="0"/>
              <a:t>: 10.1007/s10047-022-01339-y. </a:t>
            </a:r>
            <a:r>
              <a:rPr lang="en-US" altLang="ko-KR" sz="1500" dirty="0" err="1"/>
              <a:t>Epub</a:t>
            </a:r>
            <a:r>
              <a:rPr lang="en-US" altLang="ko-KR" sz="1500" dirty="0"/>
              <a:t> 2022 May 23. PMID: 35604615.</a:t>
            </a:r>
          </a:p>
          <a:p>
            <a:pPr marL="0" indent="0">
              <a:buFont typeface="Arial" panose="020B0604020202020204" pitchFamily="34" charset="0"/>
              <a:buNone/>
            </a:pPr>
            <a:endParaRPr lang="en-US" altLang="ko-KR" sz="2000" dirty="0"/>
          </a:p>
          <a:p>
            <a:endParaRPr lang="ko-KR" altLang="en-US" sz="2000" dirty="0"/>
          </a:p>
        </p:txBody>
      </p:sp>
    </p:spTree>
    <p:extLst>
      <p:ext uri="{BB962C8B-B14F-4D97-AF65-F5344CB8AC3E}">
        <p14:creationId xmlns:p14="http://schemas.microsoft.com/office/powerpoint/2010/main" val="312691685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854</Words>
  <Application>Microsoft Office PowerPoint</Application>
  <PresentationFormat>와이드스크린</PresentationFormat>
  <Paragraphs>50</Paragraphs>
  <Slides>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vt:i4>
      </vt:variant>
    </vt:vector>
  </HeadingPairs>
  <TitlesOfParts>
    <vt:vector size="11" baseType="lpstr">
      <vt:lpstr>Arial Unicode MS</vt:lpstr>
      <vt:lpstr>Arial</vt:lpstr>
      <vt:lpstr>Calibri</vt:lpstr>
      <vt:lpstr>Calibri Light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esshan2@naver.com</dc:creator>
  <cp:lastModifiedBy>임현아</cp:lastModifiedBy>
  <cp:revision>19</cp:revision>
  <dcterms:created xsi:type="dcterms:W3CDTF">2022-07-21T09:10:24Z</dcterms:created>
  <dcterms:modified xsi:type="dcterms:W3CDTF">2025-08-27T15:48:48Z</dcterms:modified>
</cp:coreProperties>
</file>